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334" r:id="rId4"/>
    <p:sldId id="260" r:id="rId5"/>
    <p:sldId id="311" r:id="rId6"/>
    <p:sldId id="274" r:id="rId7"/>
    <p:sldId id="263" r:id="rId8"/>
    <p:sldId id="337" r:id="rId9"/>
    <p:sldId id="338" r:id="rId10"/>
    <p:sldId id="339" r:id="rId11"/>
    <p:sldId id="267" r:id="rId12"/>
    <p:sldId id="340" r:id="rId13"/>
    <p:sldId id="317" r:id="rId14"/>
    <p:sldId id="341" r:id="rId15"/>
    <p:sldId id="273" r:id="rId16"/>
    <p:sldId id="342" r:id="rId17"/>
    <p:sldId id="343" r:id="rId18"/>
    <p:sldId id="344" r:id="rId19"/>
    <p:sldId id="345" r:id="rId20"/>
    <p:sldId id="346" r:id="rId21"/>
    <p:sldId id="280" r:id="rId22"/>
    <p:sldId id="281" r:id="rId23"/>
    <p:sldId id="347" r:id="rId24"/>
    <p:sldId id="282" r:id="rId25"/>
    <p:sldId id="324" r:id="rId26"/>
    <p:sldId id="283" r:id="rId27"/>
    <p:sldId id="348" r:id="rId28"/>
    <p:sldId id="335" r:id="rId29"/>
    <p:sldId id="303" r:id="rId30"/>
    <p:sldId id="358" r:id="rId31"/>
    <p:sldId id="289" r:id="rId32"/>
    <p:sldId id="349" r:id="rId33"/>
    <p:sldId id="350" r:id="rId34"/>
    <p:sldId id="351" r:id="rId35"/>
    <p:sldId id="333" r:id="rId36"/>
    <p:sldId id="352" r:id="rId37"/>
    <p:sldId id="353" r:id="rId38"/>
    <p:sldId id="354" r:id="rId39"/>
    <p:sldId id="355" r:id="rId40"/>
    <p:sldId id="356" r:id="rId41"/>
    <p:sldId id="357" r:id="rId42"/>
    <p:sldId id="305" r:id="rId43"/>
    <p:sldId id="308" r:id="rId44"/>
    <p:sldId id="360" r:id="rId45"/>
    <p:sldId id="363" r:id="rId46"/>
    <p:sldId id="365"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7833" autoAdjust="0"/>
  </p:normalViewPr>
  <p:slideViewPr>
    <p:cSldViewPr>
      <p:cViewPr varScale="1">
        <p:scale>
          <a:sx n="78" d="100"/>
          <a:sy n="78" d="100"/>
        </p:scale>
        <p:origin x="-91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Gordon:Users:gordon:Dropbox:Research:NZ:NZ%20News%20Shock%2002021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Gordon:Users:gordon:Dropbox:Research:NZ:NZ%20News%20Shock%2002021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Workbook2"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8"/>
  <c:chart>
    <c:title>
      <c:tx>
        <c:rich>
          <a:bodyPr/>
          <a:lstStyle/>
          <a:p>
            <a:pPr>
              <a:defRPr/>
            </a:pPr>
            <a:r>
              <a:rPr lang="en-US" dirty="0"/>
              <a:t>Change in </a:t>
            </a:r>
            <a:r>
              <a:rPr lang="en-US" dirty="0" smtClean="0"/>
              <a:t>Actual Defense Purchases, New Zealand</a:t>
            </a:r>
            <a:endParaRPr lang="en-US" dirty="0"/>
          </a:p>
        </c:rich>
      </c:tx>
    </c:title>
    <c:plotArea>
      <c:layout>
        <c:manualLayout>
          <c:layoutTarget val="inner"/>
          <c:xMode val="edge"/>
          <c:yMode val="edge"/>
          <c:x val="4.335982232990112E-2"/>
          <c:y val="8.2310469314079468E-2"/>
          <c:w val="0.92658721195155958"/>
          <c:h val="0.89473152545519252"/>
        </c:manualLayout>
      </c:layout>
      <c:lineChart>
        <c:grouping val="standard"/>
        <c:ser>
          <c:idx val="5"/>
          <c:order val="0"/>
          <c:tx>
            <c:strRef>
              <c:f>'Defense expenditure'!$F$1</c:f>
              <c:strCache>
                <c:ptCount val="1"/>
                <c:pt idx="0">
                  <c:v>Change in defense purchases as a ratio to previous yr's GDP</c:v>
                </c:pt>
              </c:strCache>
            </c:strRef>
          </c:tx>
          <c:marker>
            <c:symbol val="none"/>
          </c:marker>
          <c:cat>
            <c:numRef>
              <c:f>'Defense expenditure'!$A$3:$A$92</c:f>
              <c:numCache>
                <c:formatCode>General</c:formatCode>
                <c:ptCount val="90"/>
                <c:pt idx="0">
                  <c:v>1912</c:v>
                </c:pt>
                <c:pt idx="1">
                  <c:v>1913</c:v>
                </c:pt>
                <c:pt idx="2">
                  <c:v>1914</c:v>
                </c:pt>
                <c:pt idx="3">
                  <c:v>1915</c:v>
                </c:pt>
                <c:pt idx="4">
                  <c:v>1916</c:v>
                </c:pt>
                <c:pt idx="5">
                  <c:v>1917</c:v>
                </c:pt>
                <c:pt idx="6">
                  <c:v>1918</c:v>
                </c:pt>
                <c:pt idx="7">
                  <c:v>1919</c:v>
                </c:pt>
                <c:pt idx="8">
                  <c:v>1920</c:v>
                </c:pt>
                <c:pt idx="9">
                  <c:v>1921</c:v>
                </c:pt>
                <c:pt idx="10">
                  <c:v>1922</c:v>
                </c:pt>
                <c:pt idx="11">
                  <c:v>1923</c:v>
                </c:pt>
                <c:pt idx="12">
                  <c:v>1924</c:v>
                </c:pt>
                <c:pt idx="13">
                  <c:v>1925</c:v>
                </c:pt>
                <c:pt idx="14">
                  <c:v>1926</c:v>
                </c:pt>
                <c:pt idx="15">
                  <c:v>1927</c:v>
                </c:pt>
                <c:pt idx="16">
                  <c:v>1928</c:v>
                </c:pt>
                <c:pt idx="17">
                  <c:v>1929</c:v>
                </c:pt>
                <c:pt idx="18">
                  <c:v>1930</c:v>
                </c:pt>
                <c:pt idx="19">
                  <c:v>1931</c:v>
                </c:pt>
                <c:pt idx="20">
                  <c:v>1932</c:v>
                </c:pt>
                <c:pt idx="21">
                  <c:v>1933</c:v>
                </c:pt>
                <c:pt idx="22">
                  <c:v>1934</c:v>
                </c:pt>
                <c:pt idx="23">
                  <c:v>1935</c:v>
                </c:pt>
                <c:pt idx="24">
                  <c:v>1936</c:v>
                </c:pt>
                <c:pt idx="25">
                  <c:v>1937</c:v>
                </c:pt>
                <c:pt idx="26">
                  <c:v>1938</c:v>
                </c:pt>
                <c:pt idx="27">
                  <c:v>1939</c:v>
                </c:pt>
                <c:pt idx="28">
                  <c:v>1940</c:v>
                </c:pt>
                <c:pt idx="29">
                  <c:v>1941</c:v>
                </c:pt>
                <c:pt idx="30">
                  <c:v>1942</c:v>
                </c:pt>
                <c:pt idx="31">
                  <c:v>1943</c:v>
                </c:pt>
                <c:pt idx="32">
                  <c:v>1944</c:v>
                </c:pt>
                <c:pt idx="33">
                  <c:v>1945</c:v>
                </c:pt>
                <c:pt idx="34">
                  <c:v>1946</c:v>
                </c:pt>
                <c:pt idx="35">
                  <c:v>1947</c:v>
                </c:pt>
                <c:pt idx="36">
                  <c:v>1948</c:v>
                </c:pt>
                <c:pt idx="37">
                  <c:v>1949</c:v>
                </c:pt>
                <c:pt idx="38">
                  <c:v>1950</c:v>
                </c:pt>
                <c:pt idx="39">
                  <c:v>1951</c:v>
                </c:pt>
                <c:pt idx="40">
                  <c:v>1952</c:v>
                </c:pt>
                <c:pt idx="41">
                  <c:v>1953</c:v>
                </c:pt>
                <c:pt idx="42">
                  <c:v>1954</c:v>
                </c:pt>
                <c:pt idx="43">
                  <c:v>1955</c:v>
                </c:pt>
                <c:pt idx="44">
                  <c:v>1956</c:v>
                </c:pt>
                <c:pt idx="45">
                  <c:v>1957</c:v>
                </c:pt>
                <c:pt idx="46">
                  <c:v>1958</c:v>
                </c:pt>
                <c:pt idx="47">
                  <c:v>1959</c:v>
                </c:pt>
                <c:pt idx="48">
                  <c:v>1960</c:v>
                </c:pt>
                <c:pt idx="49">
                  <c:v>1961</c:v>
                </c:pt>
                <c:pt idx="50">
                  <c:v>1962</c:v>
                </c:pt>
                <c:pt idx="51">
                  <c:v>1963</c:v>
                </c:pt>
                <c:pt idx="52">
                  <c:v>1964</c:v>
                </c:pt>
                <c:pt idx="53">
                  <c:v>1965</c:v>
                </c:pt>
                <c:pt idx="54">
                  <c:v>1966</c:v>
                </c:pt>
                <c:pt idx="55">
                  <c:v>1967</c:v>
                </c:pt>
                <c:pt idx="56">
                  <c:v>1968</c:v>
                </c:pt>
                <c:pt idx="57">
                  <c:v>1969</c:v>
                </c:pt>
                <c:pt idx="58">
                  <c:v>1970</c:v>
                </c:pt>
                <c:pt idx="59">
                  <c:v>1971</c:v>
                </c:pt>
                <c:pt idx="60">
                  <c:v>1972</c:v>
                </c:pt>
                <c:pt idx="61">
                  <c:v>1973</c:v>
                </c:pt>
                <c:pt idx="62">
                  <c:v>1974</c:v>
                </c:pt>
                <c:pt idx="63">
                  <c:v>1975</c:v>
                </c:pt>
                <c:pt idx="64">
                  <c:v>1976</c:v>
                </c:pt>
                <c:pt idx="65">
                  <c:v>1977</c:v>
                </c:pt>
                <c:pt idx="66">
                  <c:v>1978</c:v>
                </c:pt>
                <c:pt idx="67">
                  <c:v>1979</c:v>
                </c:pt>
                <c:pt idx="68">
                  <c:v>1980</c:v>
                </c:pt>
                <c:pt idx="69">
                  <c:v>1981</c:v>
                </c:pt>
                <c:pt idx="70">
                  <c:v>1982</c:v>
                </c:pt>
                <c:pt idx="71">
                  <c:v>1983</c:v>
                </c:pt>
                <c:pt idx="72">
                  <c:v>1984</c:v>
                </c:pt>
                <c:pt idx="73">
                  <c:v>1985</c:v>
                </c:pt>
                <c:pt idx="74">
                  <c:v>1986</c:v>
                </c:pt>
                <c:pt idx="75">
                  <c:v>1987</c:v>
                </c:pt>
                <c:pt idx="76">
                  <c:v>1988</c:v>
                </c:pt>
                <c:pt idx="77">
                  <c:v>1989</c:v>
                </c:pt>
                <c:pt idx="78">
                  <c:v>1990</c:v>
                </c:pt>
                <c:pt idx="79">
                  <c:v>1991</c:v>
                </c:pt>
                <c:pt idx="80">
                  <c:v>1992</c:v>
                </c:pt>
                <c:pt idx="81">
                  <c:v>1993</c:v>
                </c:pt>
                <c:pt idx="82">
                  <c:v>1994</c:v>
                </c:pt>
                <c:pt idx="83">
                  <c:v>1995</c:v>
                </c:pt>
                <c:pt idx="84">
                  <c:v>1996</c:v>
                </c:pt>
                <c:pt idx="85">
                  <c:v>1997</c:v>
                </c:pt>
                <c:pt idx="86">
                  <c:v>1998</c:v>
                </c:pt>
                <c:pt idx="87">
                  <c:v>1999</c:v>
                </c:pt>
                <c:pt idx="88">
                  <c:v>2000</c:v>
                </c:pt>
                <c:pt idx="89">
                  <c:v>2001</c:v>
                </c:pt>
              </c:numCache>
            </c:numRef>
          </c:cat>
          <c:val>
            <c:numRef>
              <c:f>'Defense expenditure'!$F$3:$F$92</c:f>
              <c:numCache>
                <c:formatCode>0.000</c:formatCode>
                <c:ptCount val="90"/>
                <c:pt idx="0">
                  <c:v>5.2587269950006687E-3</c:v>
                </c:pt>
                <c:pt idx="1">
                  <c:v>6.292715033009203E-4</c:v>
                </c:pt>
                <c:pt idx="2">
                  <c:v>-6.2229844381540503E-3</c:v>
                </c:pt>
                <c:pt idx="3">
                  <c:v>2.3835440251214614E-2</c:v>
                </c:pt>
                <c:pt idx="4">
                  <c:v>3.8694739485886122E-2</c:v>
                </c:pt>
                <c:pt idx="5">
                  <c:v>7.9683118805084233E-2</c:v>
                </c:pt>
                <c:pt idx="6">
                  <c:v>2.3483684895192591E-2</c:v>
                </c:pt>
                <c:pt idx="7">
                  <c:v>3.8305388232480003E-2</c:v>
                </c:pt>
                <c:pt idx="8">
                  <c:v>-4.4193028221467937E-2</c:v>
                </c:pt>
                <c:pt idx="9">
                  <c:v>-0.10394222149093008</c:v>
                </c:pt>
                <c:pt idx="10">
                  <c:v>5.7123147873529528E-4</c:v>
                </c:pt>
                <c:pt idx="11">
                  <c:v>-1.2447832882430101E-3</c:v>
                </c:pt>
                <c:pt idx="12">
                  <c:v>2.4905790286468212E-3</c:v>
                </c:pt>
                <c:pt idx="13">
                  <c:v>6.6152642594703541E-4</c:v>
                </c:pt>
                <c:pt idx="14">
                  <c:v>3.1335462281701726E-4</c:v>
                </c:pt>
                <c:pt idx="15">
                  <c:v>6.1293643182880244E-4</c:v>
                </c:pt>
                <c:pt idx="16">
                  <c:v>6.6995147635003549E-4</c:v>
                </c:pt>
                <c:pt idx="17">
                  <c:v>-3.406877363337662E-4</c:v>
                </c:pt>
                <c:pt idx="18">
                  <c:v>-3.0929659182787005E-4</c:v>
                </c:pt>
                <c:pt idx="19">
                  <c:v>0</c:v>
                </c:pt>
                <c:pt idx="20">
                  <c:v>-2.7562321391472592E-3</c:v>
                </c:pt>
                <c:pt idx="21">
                  <c:v>4.1482421718898788E-4</c:v>
                </c:pt>
                <c:pt idx="22">
                  <c:v>4.3716694801170728E-4</c:v>
                </c:pt>
                <c:pt idx="23">
                  <c:v>1.9534822283200212E-3</c:v>
                </c:pt>
                <c:pt idx="24">
                  <c:v>7.3237562508234023E-4</c:v>
                </c:pt>
                <c:pt idx="25">
                  <c:v>3.1908970160339945E-4</c:v>
                </c:pt>
                <c:pt idx="26">
                  <c:v>2.0620653963357304E-3</c:v>
                </c:pt>
                <c:pt idx="27">
                  <c:v>2.3404928584589012E-3</c:v>
                </c:pt>
                <c:pt idx="28">
                  <c:v>2.1173389704023826E-2</c:v>
                </c:pt>
                <c:pt idx="29">
                  <c:v>7.8753128839014544E-2</c:v>
                </c:pt>
                <c:pt idx="30">
                  <c:v>7.7655638885938169E-2</c:v>
                </c:pt>
                <c:pt idx="31">
                  <c:v>0.2516729557821622</c:v>
                </c:pt>
                <c:pt idx="32">
                  <c:v>-4.8877874739637331E-3</c:v>
                </c:pt>
                <c:pt idx="33">
                  <c:v>-7.7243138941010953E-2</c:v>
                </c:pt>
                <c:pt idx="34">
                  <c:v>-7.5179467574740311E-2</c:v>
                </c:pt>
                <c:pt idx="35">
                  <c:v>-9.8740091705797881E-2</c:v>
                </c:pt>
                <c:pt idx="36">
                  <c:v>-1.0495089010433802E-2</c:v>
                </c:pt>
                <c:pt idx="37">
                  <c:v>-1.14187858813316E-2</c:v>
                </c:pt>
                <c:pt idx="38">
                  <c:v>-4.4444444444444436E-3</c:v>
                </c:pt>
                <c:pt idx="39">
                  <c:v>8.1300813008130125E-3</c:v>
                </c:pt>
                <c:pt idx="40">
                  <c:v>1.2571022727272703E-2</c:v>
                </c:pt>
                <c:pt idx="41">
                  <c:v>2.810143934201511E-3</c:v>
                </c:pt>
                <c:pt idx="42">
                  <c:v>3.2722513089005227E-3</c:v>
                </c:pt>
                <c:pt idx="43">
                  <c:v>-8.8757396449704246E-4</c:v>
                </c:pt>
                <c:pt idx="44">
                  <c:v>-2.5039957378796022E-3</c:v>
                </c:pt>
                <c:pt idx="45">
                  <c:v>1.869631126831732E-3</c:v>
                </c:pt>
                <c:pt idx="46">
                  <c:v>-1.0105871029836412E-3</c:v>
                </c:pt>
                <c:pt idx="47">
                  <c:v>2.0224719101123614E-3</c:v>
                </c:pt>
                <c:pt idx="48">
                  <c:v>3.4467901766479847E-4</c:v>
                </c:pt>
                <c:pt idx="49">
                  <c:v>-1.2489927477840404E-3</c:v>
                </c:pt>
                <c:pt idx="50">
                  <c:v>2.9772981019724528E-4</c:v>
                </c:pt>
                <c:pt idx="51">
                  <c:v>1.2935680919870605E-3</c:v>
                </c:pt>
                <c:pt idx="52">
                  <c:v>0</c:v>
                </c:pt>
                <c:pt idx="53">
                  <c:v>4.5218454017720757E-3</c:v>
                </c:pt>
                <c:pt idx="54">
                  <c:v>1.8946781833379818E-3</c:v>
                </c:pt>
                <c:pt idx="55">
                  <c:v>2.2955893732267215E-3</c:v>
                </c:pt>
                <c:pt idx="56">
                  <c:v>-3.7137905422134266E-4</c:v>
                </c:pt>
                <c:pt idx="57">
                  <c:v>-1.912502988285912E-4</c:v>
                </c:pt>
                <c:pt idx="58">
                  <c:v>7.6645626690712519E-4</c:v>
                </c:pt>
                <c:pt idx="59">
                  <c:v>3.7787300350603844E-3</c:v>
                </c:pt>
                <c:pt idx="60">
                  <c:v>2.0747599451303219E-3</c:v>
                </c:pt>
                <c:pt idx="61">
                  <c:v>9.6013965667733527E-4</c:v>
                </c:pt>
                <c:pt idx="62">
                  <c:v>1.6073914694342507E-3</c:v>
                </c:pt>
                <c:pt idx="63">
                  <c:v>2.8590064137406193E-3</c:v>
                </c:pt>
                <c:pt idx="64">
                  <c:v>2.6448736998514128E-3</c:v>
                </c:pt>
                <c:pt idx="65">
                  <c:v>1.8255056564964011E-3</c:v>
                </c:pt>
                <c:pt idx="66">
                  <c:v>2.652294163534501E-3</c:v>
                </c:pt>
                <c:pt idx="67">
                  <c:v>3.1596526386105505E-3</c:v>
                </c:pt>
                <c:pt idx="68">
                  <c:v>2.7479655619766551E-3</c:v>
                </c:pt>
                <c:pt idx="69">
                  <c:v>5.5468552664814314E-3</c:v>
                </c:pt>
                <c:pt idx="70">
                  <c:v>5.9933890048712701E-3</c:v>
                </c:pt>
                <c:pt idx="71">
                  <c:v>2.09386540461081E-3</c:v>
                </c:pt>
                <c:pt idx="72">
                  <c:v>6.654143716769077E-4</c:v>
                </c:pt>
                <c:pt idx="73">
                  <c:v>2.3938689399810491E-3</c:v>
                </c:pt>
                <c:pt idx="74">
                  <c:v>2.8999135871499017E-3</c:v>
                </c:pt>
                <c:pt idx="75">
                  <c:v>4.979903714500248E-3</c:v>
                </c:pt>
                <c:pt idx="76">
                  <c:v>3.267798309697755E-3</c:v>
                </c:pt>
                <c:pt idx="77">
                  <c:v>1.7923549596999418E-3</c:v>
                </c:pt>
                <c:pt idx="78">
                  <c:v>2.8669724770642214E-4</c:v>
                </c:pt>
                <c:pt idx="79">
                  <c:v>-8.9055868642592595E-5</c:v>
                </c:pt>
                <c:pt idx="80">
                  <c:v>-1.9220253718285226E-3</c:v>
                </c:pt>
                <c:pt idx="81">
                  <c:v>-2.8696391356806011E-3</c:v>
                </c:pt>
                <c:pt idx="82">
                  <c:v>-6.6448714881854246E-5</c:v>
                </c:pt>
                <c:pt idx="83">
                  <c:v>-4.4233108481698505E-4</c:v>
                </c:pt>
                <c:pt idx="84">
                  <c:v>-4.9395763451730084E-4</c:v>
                </c:pt>
                <c:pt idx="85">
                  <c:v>-2.5895834007704026E-4</c:v>
                </c:pt>
                <c:pt idx="86">
                  <c:v>1.2237888090169612E-3</c:v>
                </c:pt>
                <c:pt idx="87">
                  <c:v>-3.4743247401701445E-4</c:v>
                </c:pt>
                <c:pt idx="88">
                  <c:v>2.1177963206948712E-3</c:v>
                </c:pt>
                <c:pt idx="89">
                  <c:v>1.8421295017039715E-4</c:v>
                </c:pt>
              </c:numCache>
            </c:numRef>
          </c:val>
        </c:ser>
        <c:marker val="1"/>
        <c:axId val="65099648"/>
        <c:axId val="65101184"/>
      </c:lineChart>
      <c:catAx>
        <c:axId val="65099648"/>
        <c:scaling>
          <c:orientation val="minMax"/>
        </c:scaling>
        <c:axPos val="b"/>
        <c:numFmt formatCode="General" sourceLinked="1"/>
        <c:tickLblPos val="nextTo"/>
        <c:crossAx val="65101184"/>
        <c:crosses val="autoZero"/>
        <c:auto val="1"/>
        <c:lblAlgn val="ctr"/>
        <c:lblOffset val="100"/>
      </c:catAx>
      <c:valAx>
        <c:axId val="65101184"/>
        <c:scaling>
          <c:orientation val="minMax"/>
        </c:scaling>
        <c:axPos val="l"/>
        <c:majorGridlines/>
        <c:numFmt formatCode="0.000" sourceLinked="1"/>
        <c:tickLblPos val="nextTo"/>
        <c:crossAx val="65099648"/>
        <c:crosses val="autoZero"/>
        <c:crossBetween val="between"/>
      </c:valAx>
    </c:plotArea>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8"/>
  <c:chart>
    <c:title>
      <c:tx>
        <c:rich>
          <a:bodyPr/>
          <a:lstStyle/>
          <a:p>
            <a:pPr>
              <a:defRPr/>
            </a:pPr>
            <a:r>
              <a:rPr lang="en-US" dirty="0"/>
              <a:t>New Zealand Defense</a:t>
            </a:r>
            <a:r>
              <a:rPr lang="en-US" baseline="0" dirty="0"/>
              <a:t> News </a:t>
            </a:r>
            <a:r>
              <a:rPr lang="en-US" baseline="0" dirty="0" smtClean="0"/>
              <a:t>Shock (Expected Change in Defense Purchase)</a:t>
            </a:r>
            <a:endParaRPr lang="en-US" dirty="0"/>
          </a:p>
        </c:rich>
      </c:tx>
      <c:layout>
        <c:manualLayout>
          <c:xMode val="edge"/>
          <c:yMode val="edge"/>
          <c:x val="0.14165718498437604"/>
          <c:y val="2.9917914109666811E-2"/>
        </c:manualLayout>
      </c:layout>
    </c:title>
    <c:plotArea>
      <c:layout/>
      <c:lineChart>
        <c:grouping val="standard"/>
        <c:ser>
          <c:idx val="0"/>
          <c:order val="0"/>
          <c:tx>
            <c:v>The present value of expected change in future nominal defense spending, expressed as a ratio to the prior year’s nominal GDP</c:v>
          </c:tx>
          <c:marker>
            <c:symbol val="none"/>
          </c:marker>
          <c:cat>
            <c:numRef>
              <c:f>'New Zealand News Shocks'!$A$2:$A$45</c:f>
              <c:numCache>
                <c:formatCode>General</c:formatCode>
                <c:ptCount val="44"/>
                <c:pt idx="0">
                  <c:v>1912</c:v>
                </c:pt>
                <c:pt idx="1">
                  <c:v>1913</c:v>
                </c:pt>
                <c:pt idx="2">
                  <c:v>1914</c:v>
                </c:pt>
                <c:pt idx="3">
                  <c:v>1915</c:v>
                </c:pt>
                <c:pt idx="4">
                  <c:v>1916</c:v>
                </c:pt>
                <c:pt idx="5">
                  <c:v>1917</c:v>
                </c:pt>
                <c:pt idx="6">
                  <c:v>1918</c:v>
                </c:pt>
                <c:pt idx="7">
                  <c:v>1919</c:v>
                </c:pt>
                <c:pt idx="8">
                  <c:v>1920</c:v>
                </c:pt>
                <c:pt idx="9">
                  <c:v>1921</c:v>
                </c:pt>
                <c:pt idx="10">
                  <c:v>1922</c:v>
                </c:pt>
                <c:pt idx="11">
                  <c:v>1923</c:v>
                </c:pt>
                <c:pt idx="12">
                  <c:v>1924</c:v>
                </c:pt>
                <c:pt idx="13">
                  <c:v>1925</c:v>
                </c:pt>
                <c:pt idx="14">
                  <c:v>1926</c:v>
                </c:pt>
                <c:pt idx="15">
                  <c:v>1927</c:v>
                </c:pt>
                <c:pt idx="16">
                  <c:v>1928</c:v>
                </c:pt>
                <c:pt idx="17">
                  <c:v>1929</c:v>
                </c:pt>
                <c:pt idx="18">
                  <c:v>1930</c:v>
                </c:pt>
                <c:pt idx="19">
                  <c:v>1931</c:v>
                </c:pt>
                <c:pt idx="20">
                  <c:v>1932</c:v>
                </c:pt>
                <c:pt idx="21">
                  <c:v>1933</c:v>
                </c:pt>
                <c:pt idx="22">
                  <c:v>1934</c:v>
                </c:pt>
                <c:pt idx="23">
                  <c:v>1935</c:v>
                </c:pt>
                <c:pt idx="24">
                  <c:v>1936</c:v>
                </c:pt>
                <c:pt idx="25">
                  <c:v>1937</c:v>
                </c:pt>
                <c:pt idx="26">
                  <c:v>1938</c:v>
                </c:pt>
                <c:pt idx="27">
                  <c:v>1939</c:v>
                </c:pt>
                <c:pt idx="28">
                  <c:v>1940</c:v>
                </c:pt>
                <c:pt idx="29">
                  <c:v>1941</c:v>
                </c:pt>
                <c:pt idx="30">
                  <c:v>1942</c:v>
                </c:pt>
                <c:pt idx="31">
                  <c:v>1943</c:v>
                </c:pt>
                <c:pt idx="32">
                  <c:v>1944</c:v>
                </c:pt>
                <c:pt idx="33">
                  <c:v>1945</c:v>
                </c:pt>
                <c:pt idx="34">
                  <c:v>1946</c:v>
                </c:pt>
                <c:pt idx="35">
                  <c:v>1947</c:v>
                </c:pt>
                <c:pt idx="36">
                  <c:v>1948</c:v>
                </c:pt>
                <c:pt idx="37">
                  <c:v>1949</c:v>
                </c:pt>
                <c:pt idx="38">
                  <c:v>1950</c:v>
                </c:pt>
                <c:pt idx="39">
                  <c:v>1951</c:v>
                </c:pt>
                <c:pt idx="40">
                  <c:v>1952</c:v>
                </c:pt>
                <c:pt idx="41">
                  <c:v>1953</c:v>
                </c:pt>
                <c:pt idx="42">
                  <c:v>1954</c:v>
                </c:pt>
                <c:pt idx="43">
                  <c:v>1955</c:v>
                </c:pt>
              </c:numCache>
            </c:numRef>
          </c:cat>
          <c:val>
            <c:numRef>
              <c:f>'New Zealand News Shocks'!$D$2:$D$45</c:f>
              <c:numCache>
                <c:formatCode>General</c:formatCode>
                <c:ptCount val="44"/>
                <c:pt idx="0">
                  <c:v>0</c:v>
                </c:pt>
                <c:pt idx="1">
                  <c:v>0</c:v>
                </c:pt>
                <c:pt idx="2" formatCode="0.000">
                  <c:v>4.8189160803354787E-2</c:v>
                </c:pt>
                <c:pt idx="3" formatCode="0.000">
                  <c:v>0.2297540281024181</c:v>
                </c:pt>
                <c:pt idx="4" formatCode="0.000">
                  <c:v>0.10406052681308108</c:v>
                </c:pt>
                <c:pt idx="5" formatCode="0.000">
                  <c:v>0.32942021967962654</c:v>
                </c:pt>
                <c:pt idx="6" formatCode="0.000">
                  <c:v>-9.6227525384147222E-2</c:v>
                </c:pt>
                <c:pt idx="7" formatCode="0">
                  <c:v>0</c:v>
                </c:pt>
                <c:pt idx="8" formatCode="0">
                  <c:v>0</c:v>
                </c:pt>
                <c:pt idx="9" formatCode="0">
                  <c:v>0</c:v>
                </c:pt>
                <c:pt idx="10" formatCode="0">
                  <c:v>0</c:v>
                </c:pt>
                <c:pt idx="11" formatCode="0">
                  <c:v>0</c:v>
                </c:pt>
                <c:pt idx="12" formatCode="0">
                  <c:v>0</c:v>
                </c:pt>
                <c:pt idx="13" formatCode="0">
                  <c:v>0</c:v>
                </c:pt>
                <c:pt idx="14" formatCode="0">
                  <c:v>0</c:v>
                </c:pt>
                <c:pt idx="15" formatCode="0">
                  <c:v>0</c:v>
                </c:pt>
                <c:pt idx="16" formatCode="0">
                  <c:v>0</c:v>
                </c:pt>
                <c:pt idx="17" formatCode="0">
                  <c:v>0</c:v>
                </c:pt>
                <c:pt idx="18" formatCode="0">
                  <c:v>0</c:v>
                </c:pt>
                <c:pt idx="19" formatCode="0">
                  <c:v>0</c:v>
                </c:pt>
                <c:pt idx="20" formatCode="0">
                  <c:v>0</c:v>
                </c:pt>
                <c:pt idx="21" formatCode="0">
                  <c:v>0</c:v>
                </c:pt>
                <c:pt idx="22" formatCode="0">
                  <c:v>0</c:v>
                </c:pt>
                <c:pt idx="23" formatCode="0">
                  <c:v>0</c:v>
                </c:pt>
                <c:pt idx="24" formatCode="0">
                  <c:v>0</c:v>
                </c:pt>
                <c:pt idx="25" formatCode="0.000">
                  <c:v>3.8290764192407908E-3</c:v>
                </c:pt>
                <c:pt idx="26" formatCode="0.000">
                  <c:v>1.3420751181843701E-2</c:v>
                </c:pt>
                <c:pt idx="27" formatCode="0.000">
                  <c:v>0.25909685313584035</c:v>
                </c:pt>
                <c:pt idx="28" formatCode="0.000">
                  <c:v>0.56652195874078903</c:v>
                </c:pt>
                <c:pt idx="29" formatCode="0.000">
                  <c:v>1.009996739225139</c:v>
                </c:pt>
                <c:pt idx="30" formatCode="0.000">
                  <c:v>0.351509219401277</c:v>
                </c:pt>
                <c:pt idx="31" formatCode="0.000">
                  <c:v>0.17849985567903218</c:v>
                </c:pt>
                <c:pt idx="32" formatCode="0.000">
                  <c:v>-2.304817517468501E-2</c:v>
                </c:pt>
                <c:pt idx="33" formatCode="0.000">
                  <c:v>4.1349197913088519E-2</c:v>
                </c:pt>
                <c:pt idx="34" formatCode="0.000">
                  <c:v>4.0028836989554582E-2</c:v>
                </c:pt>
                <c:pt idx="35">
                  <c:v>0</c:v>
                </c:pt>
                <c:pt idx="36">
                  <c:v>0</c:v>
                </c:pt>
                <c:pt idx="37">
                  <c:v>0</c:v>
                </c:pt>
                <c:pt idx="38" formatCode="0.0000">
                  <c:v>3.8181818181818233E-2</c:v>
                </c:pt>
                <c:pt idx="39" formatCode="0.0000">
                  <c:v>8.0397470641373148E-2</c:v>
                </c:pt>
                <c:pt idx="40" formatCode="0">
                  <c:v>0</c:v>
                </c:pt>
                <c:pt idx="41" formatCode="0.0000">
                  <c:v>1.3708019191226903E-3</c:v>
                </c:pt>
                <c:pt idx="42">
                  <c:v>0</c:v>
                </c:pt>
                <c:pt idx="43">
                  <c:v>0</c:v>
                </c:pt>
              </c:numCache>
            </c:numRef>
          </c:val>
        </c:ser>
        <c:marker val="1"/>
        <c:axId val="68378624"/>
        <c:axId val="68380544"/>
      </c:lineChart>
      <c:dateAx>
        <c:axId val="68378624"/>
        <c:scaling>
          <c:orientation val="minMax"/>
        </c:scaling>
        <c:axPos val="b"/>
        <c:title>
          <c:tx>
            <c:rich>
              <a:bodyPr/>
              <a:lstStyle/>
              <a:p>
                <a:pPr>
                  <a:defRPr/>
                </a:pPr>
                <a:r>
                  <a:rPr lang="en-US"/>
                  <a:t>Year</a:t>
                </a:r>
              </a:p>
            </c:rich>
          </c:tx>
        </c:title>
        <c:numFmt formatCode="General" sourceLinked="1"/>
        <c:tickLblPos val="low"/>
        <c:crossAx val="68380544"/>
        <c:crosses val="autoZero"/>
        <c:lblOffset val="100"/>
        <c:baseTimeUnit val="days"/>
      </c:dateAx>
      <c:valAx>
        <c:axId val="68380544"/>
        <c:scaling>
          <c:orientation val="minMax"/>
        </c:scaling>
        <c:axPos val="l"/>
        <c:majorGridlines/>
        <c:numFmt formatCode="General" sourceLinked="1"/>
        <c:tickLblPos val="nextTo"/>
        <c:crossAx val="68378624"/>
        <c:crosses val="autoZero"/>
        <c:crossBetween val="between"/>
      </c:valAx>
    </c:plotArea>
    <c:legend>
      <c:legendPos val="b"/>
    </c:legend>
    <c:plotVisOnly val="1"/>
    <c:dispBlanksAs val="zero"/>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800" b="1" i="0" u="none" strike="noStrike" baseline="0">
                <a:solidFill>
                  <a:srgbClr val="000000"/>
                </a:solidFill>
                <a:latin typeface="Calibri"/>
                <a:ea typeface="Calibri"/>
                <a:cs typeface="Calibri"/>
              </a:defRPr>
            </a:pPr>
            <a:r>
              <a:rPr lang="en-US"/>
              <a:t>Average Marginal Tax Rates for New Zealand, 1907 - 2009</a:t>
            </a:r>
          </a:p>
        </c:rich>
      </c:tx>
      <c:spPr>
        <a:noFill/>
        <a:ln w="25400">
          <a:noFill/>
        </a:ln>
      </c:spPr>
    </c:title>
    <c:plotArea>
      <c:layout>
        <c:manualLayout>
          <c:layoutTarget val="inner"/>
          <c:xMode val="edge"/>
          <c:yMode val="edge"/>
          <c:x val="3.6259680615506232E-2"/>
          <c:y val="6.368914676176185E-2"/>
          <c:w val="0.93897594406235496"/>
          <c:h val="0.86440806701246697"/>
        </c:manualLayout>
      </c:layout>
      <c:lineChart>
        <c:grouping val="standard"/>
        <c:ser>
          <c:idx val="0"/>
          <c:order val="0"/>
          <c:tx>
            <c:v>AMTR</c:v>
          </c:tx>
          <c:spPr>
            <a:ln w="25400">
              <a:solidFill>
                <a:srgbClr val="666699"/>
              </a:solidFill>
              <a:prstDash val="solid"/>
            </a:ln>
          </c:spPr>
          <c:marker>
            <c:spPr>
              <a:solidFill>
                <a:srgbClr val="4F81BD"/>
              </a:solidFill>
              <a:ln>
                <a:solidFill>
                  <a:srgbClr val="666699"/>
                </a:solidFill>
                <a:prstDash val="solid"/>
              </a:ln>
            </c:spPr>
          </c:marker>
          <c:cat>
            <c:numRef>
              <c:f>'[1]Average marginal tax rates'!$B$7:$B$109</c:f>
              <c:numCache>
                <c:formatCode>General</c:formatCode>
                <c:ptCount val="103"/>
                <c:pt idx="0">
                  <c:v>1907</c:v>
                </c:pt>
                <c:pt idx="1">
                  <c:v>1908</c:v>
                </c:pt>
                <c:pt idx="2">
                  <c:v>1909</c:v>
                </c:pt>
                <c:pt idx="3">
                  <c:v>1910</c:v>
                </c:pt>
                <c:pt idx="4">
                  <c:v>1911</c:v>
                </c:pt>
                <c:pt idx="5">
                  <c:v>1912</c:v>
                </c:pt>
                <c:pt idx="6">
                  <c:v>1913</c:v>
                </c:pt>
                <c:pt idx="7">
                  <c:v>1914</c:v>
                </c:pt>
                <c:pt idx="8">
                  <c:v>1915</c:v>
                </c:pt>
                <c:pt idx="9">
                  <c:v>1916</c:v>
                </c:pt>
                <c:pt idx="10">
                  <c:v>1917</c:v>
                </c:pt>
                <c:pt idx="11">
                  <c:v>1918</c:v>
                </c:pt>
                <c:pt idx="12">
                  <c:v>1919</c:v>
                </c:pt>
                <c:pt idx="13">
                  <c:v>1920</c:v>
                </c:pt>
                <c:pt idx="14">
                  <c:v>1921</c:v>
                </c:pt>
                <c:pt idx="15">
                  <c:v>1922</c:v>
                </c:pt>
                <c:pt idx="16">
                  <c:v>1923</c:v>
                </c:pt>
                <c:pt idx="17">
                  <c:v>1924</c:v>
                </c:pt>
                <c:pt idx="18">
                  <c:v>1925</c:v>
                </c:pt>
                <c:pt idx="19">
                  <c:v>1926</c:v>
                </c:pt>
                <c:pt idx="20">
                  <c:v>1927</c:v>
                </c:pt>
                <c:pt idx="21">
                  <c:v>1928</c:v>
                </c:pt>
                <c:pt idx="22">
                  <c:v>1929</c:v>
                </c:pt>
                <c:pt idx="23">
                  <c:v>1930</c:v>
                </c:pt>
                <c:pt idx="24">
                  <c:v>1931</c:v>
                </c:pt>
                <c:pt idx="25">
                  <c:v>1932</c:v>
                </c:pt>
                <c:pt idx="26">
                  <c:v>1933</c:v>
                </c:pt>
                <c:pt idx="27">
                  <c:v>1934</c:v>
                </c:pt>
                <c:pt idx="28">
                  <c:v>1935</c:v>
                </c:pt>
                <c:pt idx="29">
                  <c:v>1936</c:v>
                </c:pt>
                <c:pt idx="30">
                  <c:v>1937</c:v>
                </c:pt>
                <c:pt idx="31">
                  <c:v>1938</c:v>
                </c:pt>
                <c:pt idx="32">
                  <c:v>1939</c:v>
                </c:pt>
                <c:pt idx="33">
                  <c:v>1940</c:v>
                </c:pt>
                <c:pt idx="34">
                  <c:v>1941</c:v>
                </c:pt>
                <c:pt idx="35">
                  <c:v>1942</c:v>
                </c:pt>
                <c:pt idx="36">
                  <c:v>1943</c:v>
                </c:pt>
                <c:pt idx="37">
                  <c:v>1944</c:v>
                </c:pt>
                <c:pt idx="38">
                  <c:v>1945</c:v>
                </c:pt>
                <c:pt idx="39">
                  <c:v>1946</c:v>
                </c:pt>
                <c:pt idx="40">
                  <c:v>1947</c:v>
                </c:pt>
                <c:pt idx="41">
                  <c:v>1948</c:v>
                </c:pt>
                <c:pt idx="42">
                  <c:v>1949</c:v>
                </c:pt>
                <c:pt idx="43">
                  <c:v>1950</c:v>
                </c:pt>
                <c:pt idx="44">
                  <c:v>1951</c:v>
                </c:pt>
                <c:pt idx="45">
                  <c:v>1952</c:v>
                </c:pt>
                <c:pt idx="46">
                  <c:v>1953</c:v>
                </c:pt>
                <c:pt idx="47">
                  <c:v>1954</c:v>
                </c:pt>
                <c:pt idx="48">
                  <c:v>1955</c:v>
                </c:pt>
                <c:pt idx="49">
                  <c:v>1956</c:v>
                </c:pt>
                <c:pt idx="50">
                  <c:v>1957</c:v>
                </c:pt>
                <c:pt idx="51">
                  <c:v>1958</c:v>
                </c:pt>
                <c:pt idx="52">
                  <c:v>1959</c:v>
                </c:pt>
                <c:pt idx="53">
                  <c:v>1960</c:v>
                </c:pt>
                <c:pt idx="54">
                  <c:v>1961</c:v>
                </c:pt>
                <c:pt idx="55">
                  <c:v>1962</c:v>
                </c:pt>
                <c:pt idx="56">
                  <c:v>1963</c:v>
                </c:pt>
                <c:pt idx="57">
                  <c:v>1964</c:v>
                </c:pt>
                <c:pt idx="58">
                  <c:v>1965</c:v>
                </c:pt>
                <c:pt idx="59">
                  <c:v>1966</c:v>
                </c:pt>
                <c:pt idx="60">
                  <c:v>1967</c:v>
                </c:pt>
                <c:pt idx="61">
                  <c:v>1968</c:v>
                </c:pt>
                <c:pt idx="62">
                  <c:v>1969</c:v>
                </c:pt>
                <c:pt idx="63">
                  <c:v>1970</c:v>
                </c:pt>
                <c:pt idx="64">
                  <c:v>1971</c:v>
                </c:pt>
                <c:pt idx="65">
                  <c:v>1972</c:v>
                </c:pt>
                <c:pt idx="66">
                  <c:v>1973</c:v>
                </c:pt>
                <c:pt idx="67">
                  <c:v>1974</c:v>
                </c:pt>
                <c:pt idx="68">
                  <c:v>1975</c:v>
                </c:pt>
                <c:pt idx="69">
                  <c:v>1976</c:v>
                </c:pt>
                <c:pt idx="70">
                  <c:v>1977</c:v>
                </c:pt>
                <c:pt idx="71">
                  <c:v>1978</c:v>
                </c:pt>
                <c:pt idx="72">
                  <c:v>1979</c:v>
                </c:pt>
                <c:pt idx="73">
                  <c:v>1980</c:v>
                </c:pt>
                <c:pt idx="74">
                  <c:v>1981</c:v>
                </c:pt>
                <c:pt idx="75">
                  <c:v>1982</c:v>
                </c:pt>
                <c:pt idx="76">
                  <c:v>1983</c:v>
                </c:pt>
                <c:pt idx="77">
                  <c:v>1984</c:v>
                </c:pt>
                <c:pt idx="78">
                  <c:v>1985</c:v>
                </c:pt>
                <c:pt idx="79">
                  <c:v>1986</c:v>
                </c:pt>
                <c:pt idx="80">
                  <c:v>1987</c:v>
                </c:pt>
                <c:pt idx="81">
                  <c:v>1988</c:v>
                </c:pt>
                <c:pt idx="82">
                  <c:v>1989</c:v>
                </c:pt>
                <c:pt idx="83">
                  <c:v>1990</c:v>
                </c:pt>
                <c:pt idx="84">
                  <c:v>1991</c:v>
                </c:pt>
                <c:pt idx="85">
                  <c:v>1992</c:v>
                </c:pt>
                <c:pt idx="86">
                  <c:v>1993</c:v>
                </c:pt>
                <c:pt idx="87">
                  <c:v>1994</c:v>
                </c:pt>
                <c:pt idx="88">
                  <c:v>1995</c:v>
                </c:pt>
                <c:pt idx="89">
                  <c:v>1996</c:v>
                </c:pt>
                <c:pt idx="90">
                  <c:v>1997</c:v>
                </c:pt>
                <c:pt idx="91">
                  <c:v>1998</c:v>
                </c:pt>
                <c:pt idx="92">
                  <c:v>1999</c:v>
                </c:pt>
                <c:pt idx="93">
                  <c:v>2000</c:v>
                </c:pt>
                <c:pt idx="94">
                  <c:v>2001</c:v>
                </c:pt>
                <c:pt idx="95">
                  <c:v>2002</c:v>
                </c:pt>
                <c:pt idx="96">
                  <c:v>2003</c:v>
                </c:pt>
                <c:pt idx="97">
                  <c:v>2004</c:v>
                </c:pt>
                <c:pt idx="98">
                  <c:v>2005</c:v>
                </c:pt>
                <c:pt idx="99">
                  <c:v>2006</c:v>
                </c:pt>
                <c:pt idx="100">
                  <c:v>2007</c:v>
                </c:pt>
                <c:pt idx="101">
                  <c:v>2008</c:v>
                </c:pt>
                <c:pt idx="102">
                  <c:v>2009</c:v>
                </c:pt>
              </c:numCache>
            </c:numRef>
          </c:cat>
          <c:val>
            <c:numRef>
              <c:f>'[1]Average marginal tax rates'!$C$7:$C$109</c:f>
              <c:numCache>
                <c:formatCode>General</c:formatCode>
                <c:ptCount val="103"/>
                <c:pt idx="0">
                  <c:v>3.5165321942860407E-2</c:v>
                </c:pt>
                <c:pt idx="3">
                  <c:v>3.9793204750978306E-2</c:v>
                </c:pt>
                <c:pt idx="5">
                  <c:v>3.942867294497171E-2</c:v>
                </c:pt>
                <c:pt idx="7">
                  <c:v>5.0036193766506032E-2</c:v>
                </c:pt>
                <c:pt idx="10">
                  <c:v>0.16102233637419913</c:v>
                </c:pt>
                <c:pt idx="13">
                  <c:v>0.19269664900372102</c:v>
                </c:pt>
                <c:pt idx="15">
                  <c:v>0.11397921520128507</c:v>
                </c:pt>
                <c:pt idx="16">
                  <c:v>0.10536632545908407</c:v>
                </c:pt>
                <c:pt idx="17">
                  <c:v>8.9978593490731104E-2</c:v>
                </c:pt>
                <c:pt idx="18">
                  <c:v>5.1707244381797003E-2</c:v>
                </c:pt>
                <c:pt idx="19">
                  <c:v>5.1229659172516415E-2</c:v>
                </c:pt>
                <c:pt idx="20">
                  <c:v>4.6093550316765222E-2</c:v>
                </c:pt>
                <c:pt idx="21">
                  <c:v>4.5029761497161612E-2</c:v>
                </c:pt>
                <c:pt idx="22">
                  <c:v>4.9572641743822261E-2</c:v>
                </c:pt>
                <c:pt idx="23">
                  <c:v>5.1313666249366389E-2</c:v>
                </c:pt>
                <c:pt idx="24">
                  <c:v>5.9036744449013863E-2</c:v>
                </c:pt>
                <c:pt idx="25">
                  <c:v>5.5677977398578632E-2</c:v>
                </c:pt>
                <c:pt idx="26">
                  <c:v>5.2517039544918286E-2</c:v>
                </c:pt>
                <c:pt idx="27">
                  <c:v>4.8601075314316108E-2</c:v>
                </c:pt>
                <c:pt idx="28">
                  <c:v>4.7275164646376405E-2</c:v>
                </c:pt>
                <c:pt idx="29">
                  <c:v>8.770536163152097E-2</c:v>
                </c:pt>
                <c:pt idx="30">
                  <c:v>9.470233633302659E-2</c:v>
                </c:pt>
                <c:pt idx="31">
                  <c:v>8.561605907167652E-2</c:v>
                </c:pt>
                <c:pt idx="32">
                  <c:v>0.11066010473237402</c:v>
                </c:pt>
                <c:pt idx="33">
                  <c:v>0.17307959928446501</c:v>
                </c:pt>
                <c:pt idx="34">
                  <c:v>0.17920477952322511</c:v>
                </c:pt>
                <c:pt idx="35">
                  <c:v>0.20896728559865918</c:v>
                </c:pt>
                <c:pt idx="36">
                  <c:v>0.22247772433926302</c:v>
                </c:pt>
                <c:pt idx="37">
                  <c:v>0.22741305884169724</c:v>
                </c:pt>
                <c:pt idx="38">
                  <c:v>0.2316630576879001</c:v>
                </c:pt>
                <c:pt idx="39">
                  <c:v>0.20016994622185497</c:v>
                </c:pt>
                <c:pt idx="40">
                  <c:v>0.20700657357861491</c:v>
                </c:pt>
                <c:pt idx="41">
                  <c:v>0.22138327799592203</c:v>
                </c:pt>
                <c:pt idx="42">
                  <c:v>0.22574860224609314</c:v>
                </c:pt>
                <c:pt idx="43">
                  <c:v>0.20720358859665711</c:v>
                </c:pt>
                <c:pt idx="44">
                  <c:v>0.24264291106506711</c:v>
                </c:pt>
                <c:pt idx="45">
                  <c:v>0.23053515928736118</c:v>
                </c:pt>
                <c:pt idx="46">
                  <c:v>0.23843574726288111</c:v>
                </c:pt>
                <c:pt idx="47">
                  <c:v>0.28726726749981035</c:v>
                </c:pt>
                <c:pt idx="48">
                  <c:v>0.29895582710265844</c:v>
                </c:pt>
                <c:pt idx="49">
                  <c:v>0.29746216738811537</c:v>
                </c:pt>
                <c:pt idx="50">
                  <c:v>0.30636380052860335</c:v>
                </c:pt>
                <c:pt idx="51">
                  <c:v>0.3115472208792352</c:v>
                </c:pt>
                <c:pt idx="52">
                  <c:v>0.2876854526578182</c:v>
                </c:pt>
                <c:pt idx="53">
                  <c:v>0.30130430804875236</c:v>
                </c:pt>
                <c:pt idx="54">
                  <c:v>0.29473314840698156</c:v>
                </c:pt>
                <c:pt idx="55">
                  <c:v>0.29758119622266338</c:v>
                </c:pt>
                <c:pt idx="56">
                  <c:v>0.30013057665471321</c:v>
                </c:pt>
                <c:pt idx="57">
                  <c:v>0.30966566333508144</c:v>
                </c:pt>
                <c:pt idx="58">
                  <c:v>0.32032459585188167</c:v>
                </c:pt>
                <c:pt idx="59">
                  <c:v>0.32474010274301801</c:v>
                </c:pt>
                <c:pt idx="60">
                  <c:v>0.33625956035614435</c:v>
                </c:pt>
                <c:pt idx="61">
                  <c:v>0.3398561237782135</c:v>
                </c:pt>
                <c:pt idx="62">
                  <c:v>0.34585536436810527</c:v>
                </c:pt>
                <c:pt idx="63">
                  <c:v>0.35574841704760135</c:v>
                </c:pt>
                <c:pt idx="64">
                  <c:v>0.37932259194716766</c:v>
                </c:pt>
                <c:pt idx="65">
                  <c:v>0.37939350408753608</c:v>
                </c:pt>
                <c:pt idx="66">
                  <c:v>0.35975707421573</c:v>
                </c:pt>
                <c:pt idx="67">
                  <c:v>0.36547280320635944</c:v>
                </c:pt>
                <c:pt idx="68">
                  <c:v>0.39559613296139301</c:v>
                </c:pt>
                <c:pt idx="70">
                  <c:v>0.42422796840550508</c:v>
                </c:pt>
                <c:pt idx="71">
                  <c:v>0.43609010177935736</c:v>
                </c:pt>
                <c:pt idx="72">
                  <c:v>0.42367681474642022</c:v>
                </c:pt>
                <c:pt idx="73">
                  <c:v>0.42458564436453822</c:v>
                </c:pt>
                <c:pt idx="74">
                  <c:v>0.416443190763579</c:v>
                </c:pt>
                <c:pt idx="75">
                  <c:v>0.45193003422239081</c:v>
                </c:pt>
                <c:pt idx="76">
                  <c:v>0.41406412090007622</c:v>
                </c:pt>
                <c:pt idx="77">
                  <c:v>0.36435010920581851</c:v>
                </c:pt>
                <c:pt idx="78">
                  <c:v>0.38022162832463935</c:v>
                </c:pt>
                <c:pt idx="79">
                  <c:v>0.40942920337671035</c:v>
                </c:pt>
                <c:pt idx="80">
                  <c:v>0.39117817662007637</c:v>
                </c:pt>
                <c:pt idx="81">
                  <c:v>0.36344218445249421</c:v>
                </c:pt>
                <c:pt idx="82">
                  <c:v>0.3355051118124685</c:v>
                </c:pt>
                <c:pt idx="83">
                  <c:v>0.29730575351990335</c:v>
                </c:pt>
                <c:pt idx="84">
                  <c:v>0.30046813894640023</c:v>
                </c:pt>
                <c:pt idx="85">
                  <c:v>0.30010699247601302</c:v>
                </c:pt>
                <c:pt idx="86">
                  <c:v>0.29996456788221659</c:v>
                </c:pt>
                <c:pt idx="87">
                  <c:v>0.30110395735083023</c:v>
                </c:pt>
                <c:pt idx="88">
                  <c:v>0.30267234895963935</c:v>
                </c:pt>
                <c:pt idx="89">
                  <c:v>0.30507804198878835</c:v>
                </c:pt>
                <c:pt idx="90">
                  <c:v>0.29425705033612071</c:v>
                </c:pt>
                <c:pt idx="91">
                  <c:v>0.29238469695880454</c:v>
                </c:pt>
                <c:pt idx="92">
                  <c:v>0.28335899097327738</c:v>
                </c:pt>
                <c:pt idx="93">
                  <c:v>0.27793080461302599</c:v>
                </c:pt>
                <c:pt idx="94">
                  <c:v>0.29659701596435922</c:v>
                </c:pt>
                <c:pt idx="95">
                  <c:v>0.3027919660066582</c:v>
                </c:pt>
                <c:pt idx="96">
                  <c:v>0.3031940503917</c:v>
                </c:pt>
                <c:pt idx="97">
                  <c:v>0.30815600503242035</c:v>
                </c:pt>
                <c:pt idx="98">
                  <c:v>0.31283716730211436</c:v>
                </c:pt>
                <c:pt idx="99">
                  <c:v>0.31510148675961835</c:v>
                </c:pt>
                <c:pt idx="100">
                  <c:v>0.31856749749840835</c:v>
                </c:pt>
                <c:pt idx="101">
                  <c:v>0.32032095736922467</c:v>
                </c:pt>
                <c:pt idx="102">
                  <c:v>0.31748755046212701</c:v>
                </c:pt>
              </c:numCache>
            </c:numRef>
          </c:val>
        </c:ser>
        <c:marker val="1"/>
        <c:axId val="65520000"/>
        <c:axId val="65521536"/>
      </c:lineChart>
      <c:catAx>
        <c:axId val="65520000"/>
        <c:scaling>
          <c:orientation val="minMax"/>
        </c:scaling>
        <c:axPos val="b"/>
        <c:numFmt formatCode="General" sourceLinked="1"/>
        <c:tickLblPos val="nextTo"/>
        <c:spPr>
          <a:ln w="3175">
            <a:solidFill>
              <a:srgbClr val="808080"/>
            </a:solidFill>
            <a:prstDash val="solid"/>
          </a:ln>
        </c:spPr>
        <c:txPr>
          <a:bodyPr rot="-5400000" vert="horz"/>
          <a:lstStyle/>
          <a:p>
            <a:pPr>
              <a:defRPr sz="1000" b="0" i="0" u="none" strike="noStrike" baseline="0">
                <a:solidFill>
                  <a:srgbClr val="000000"/>
                </a:solidFill>
                <a:latin typeface="Calibri"/>
                <a:ea typeface="Calibri"/>
                <a:cs typeface="Calibri"/>
              </a:defRPr>
            </a:pPr>
            <a:endParaRPr lang="en-US"/>
          </a:p>
        </c:txPr>
        <c:crossAx val="65521536"/>
        <c:crosses val="autoZero"/>
        <c:auto val="1"/>
        <c:lblAlgn val="ctr"/>
        <c:lblOffset val="100"/>
      </c:catAx>
      <c:valAx>
        <c:axId val="65521536"/>
        <c:scaling>
          <c:orientation val="minMax"/>
        </c:scaling>
        <c:axPos val="l"/>
        <c:majorGridlines>
          <c:spPr>
            <a:ln w="3175">
              <a:solidFill>
                <a:srgbClr val="808080"/>
              </a:solidFill>
              <a:prstDash val="solid"/>
            </a:ln>
          </c:spPr>
        </c:majorGridlines>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en-US"/>
          </a:p>
        </c:txPr>
        <c:crossAx val="65520000"/>
        <c:crosses val="autoZero"/>
        <c:crossBetween val="between"/>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860C9D-63BC-40FF-8BDE-EAC547997A35}" type="datetimeFigureOut">
              <a:rPr lang="en-US" smtClean="0"/>
              <a:pPr/>
              <a:t>5/13/2011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5290D-A6CC-42C1-BC4C-82E1F7354F7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860C9D-63BC-40FF-8BDE-EAC547997A35}" type="datetimeFigureOut">
              <a:rPr lang="en-US" smtClean="0"/>
              <a:pPr/>
              <a:t>5/13/2011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5290D-A6CC-42C1-BC4C-82E1F7354F7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860C9D-63BC-40FF-8BDE-EAC547997A35}" type="datetimeFigureOut">
              <a:rPr lang="en-US" smtClean="0"/>
              <a:pPr/>
              <a:t>5/13/2011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5290D-A6CC-42C1-BC4C-82E1F7354F7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860C9D-63BC-40FF-8BDE-EAC547997A35}" type="datetimeFigureOut">
              <a:rPr lang="en-US" smtClean="0"/>
              <a:pPr/>
              <a:t>5/13/2011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5290D-A6CC-42C1-BC4C-82E1F7354F7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860C9D-63BC-40FF-8BDE-EAC547997A35}" type="datetimeFigureOut">
              <a:rPr lang="en-US" smtClean="0"/>
              <a:pPr/>
              <a:t>5/13/2011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5290D-A6CC-42C1-BC4C-82E1F7354F7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860C9D-63BC-40FF-8BDE-EAC547997A35}" type="datetimeFigureOut">
              <a:rPr lang="en-US" smtClean="0"/>
              <a:pPr/>
              <a:t>5/13/2011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05290D-A6CC-42C1-BC4C-82E1F7354F7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860C9D-63BC-40FF-8BDE-EAC547997A35}" type="datetimeFigureOut">
              <a:rPr lang="en-US" smtClean="0"/>
              <a:pPr/>
              <a:t>5/13/2011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05290D-A6CC-42C1-BC4C-82E1F7354F7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860C9D-63BC-40FF-8BDE-EAC547997A35}" type="datetimeFigureOut">
              <a:rPr lang="en-US" smtClean="0"/>
              <a:pPr/>
              <a:t>5/13/2011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05290D-A6CC-42C1-BC4C-82E1F7354F7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860C9D-63BC-40FF-8BDE-EAC547997A35}" type="datetimeFigureOut">
              <a:rPr lang="en-US" smtClean="0"/>
              <a:pPr/>
              <a:t>5/13/2011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05290D-A6CC-42C1-BC4C-82E1F7354F7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860C9D-63BC-40FF-8BDE-EAC547997A35}" type="datetimeFigureOut">
              <a:rPr lang="en-US" smtClean="0"/>
              <a:pPr/>
              <a:t>5/13/2011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05290D-A6CC-42C1-BC4C-82E1F7354F7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860C9D-63BC-40FF-8BDE-EAC547997A35}" type="datetimeFigureOut">
              <a:rPr lang="en-US" smtClean="0"/>
              <a:pPr/>
              <a:t>5/13/2011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05290D-A6CC-42C1-BC4C-82E1F7354F7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860C9D-63BC-40FF-8BDE-EAC547997A35}" type="datetimeFigureOut">
              <a:rPr lang="en-US" smtClean="0"/>
              <a:pPr/>
              <a:t>5/13/2011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05290D-A6CC-42C1-BC4C-82E1F7354F7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9.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slideLayout" Target="../slideLayouts/slideLayout9.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4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lstStyle/>
          <a:p>
            <a:pPr algn="ctr">
              <a:buNone/>
            </a:pPr>
            <a:r>
              <a:rPr lang="en-US" sz="4800" dirty="0"/>
              <a:t>Macroeconomic Effects from Government Purchases </a:t>
            </a:r>
            <a:endParaRPr lang="en-US" sz="4800" dirty="0" smtClean="0"/>
          </a:p>
          <a:p>
            <a:pPr algn="ctr">
              <a:buNone/>
            </a:pPr>
            <a:r>
              <a:rPr lang="en-US" sz="4800" dirty="0" smtClean="0"/>
              <a:t>and Taxes</a:t>
            </a:r>
          </a:p>
          <a:p>
            <a:pPr>
              <a:buNone/>
            </a:pPr>
            <a:endParaRPr lang="en-US" dirty="0"/>
          </a:p>
          <a:p>
            <a:pPr algn="ctr">
              <a:buNone/>
            </a:pPr>
            <a:r>
              <a:rPr lang="en-US" sz="4000" dirty="0"/>
              <a:t>Robert J. Barro and Charles J. </a:t>
            </a:r>
            <a:r>
              <a:rPr lang="en-US" sz="4000" dirty="0" smtClean="0"/>
              <a:t>Redlick</a:t>
            </a:r>
          </a:p>
          <a:p>
            <a:pPr algn="ctr">
              <a:buNone/>
            </a:pPr>
            <a:r>
              <a:rPr lang="en-US" sz="4000" dirty="0" smtClean="0"/>
              <a:t>Harvard University</a:t>
            </a:r>
            <a:endParaRPr lang="en-US"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Red graph in Figure 1 shows non-defense G.  Note 2.4% in 1934 and 2.5% in 1936, associated with New Deal.  Otherwise, only clear pattern is tendency for non-defense G to decline during major wars and rise in aftermaths.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229600" cy="5257800"/>
          </a:xfrm>
        </p:spPr>
        <p:txBody>
          <a:bodyPr>
            <a:normAutofit/>
          </a:bodyPr>
          <a:lstStyle/>
          <a:p>
            <a:pPr>
              <a:buNone/>
            </a:pPr>
            <a:r>
              <a:rPr lang="en-US" dirty="0"/>
              <a:t>	</a:t>
            </a:r>
            <a:r>
              <a:rPr lang="en-US" sz="3700" dirty="0" smtClean="0"/>
              <a:t>Hard </a:t>
            </a:r>
            <a:r>
              <a:rPr lang="en-US" sz="3700" dirty="0"/>
              <a:t>to be optimistic about using </a:t>
            </a:r>
            <a:r>
              <a:rPr lang="en-US" sz="3700" dirty="0" smtClean="0"/>
              <a:t>macro time </a:t>
            </a:r>
            <a:r>
              <a:rPr lang="en-US" sz="3700" dirty="0"/>
              <a:t>series to isolate multipliers for non-defense </a:t>
            </a:r>
            <a:r>
              <a:rPr lang="en-US" sz="3700" dirty="0" smtClean="0"/>
              <a:t>G.  One </a:t>
            </a:r>
            <a:r>
              <a:rPr lang="en-US" sz="3700" dirty="0"/>
              <a:t>problem is that </a:t>
            </a:r>
            <a:r>
              <a:rPr lang="en-US" sz="3700" dirty="0" smtClean="0"/>
              <a:t>variations are small.  </a:t>
            </a:r>
            <a:r>
              <a:rPr lang="en-US" sz="3700" dirty="0"/>
              <a:t>More importantly, </a:t>
            </a:r>
            <a:r>
              <a:rPr lang="en-US" sz="3700" dirty="0" smtClean="0"/>
              <a:t>changes endogenous </a:t>
            </a:r>
            <a:r>
              <a:rPr lang="en-US" sz="3700" dirty="0"/>
              <a:t>with respect to </a:t>
            </a:r>
            <a:r>
              <a:rPr lang="en-US" sz="3700" dirty="0" smtClean="0"/>
              <a:t>GDP</a:t>
            </a:r>
            <a:r>
              <a:rPr lang="en-US" sz="3700" dirty="0"/>
              <a:t>. </a:t>
            </a:r>
            <a:endParaRPr lang="en-US" sz="3700" dirty="0" smtClean="0"/>
          </a:p>
          <a:p>
            <a:pPr>
              <a:buNone/>
            </a:pPr>
            <a:endParaRPr lang="en-US" sz="3700" dirty="0"/>
          </a:p>
          <a:p>
            <a:pPr>
              <a:buNone/>
            </a:pPr>
            <a:r>
              <a:rPr lang="en-US" sz="3700" dirty="0" smtClean="0"/>
              <a:t>	</a:t>
            </a:r>
            <a:endParaRPr lang="en-US" sz="37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fontScale="92500" lnSpcReduction="10000"/>
          </a:bodyPr>
          <a:lstStyle/>
          <a:p>
            <a:pPr>
              <a:buNone/>
            </a:pPr>
            <a:r>
              <a:rPr lang="en-US" dirty="0" smtClean="0"/>
              <a:t>	As Ramey (2008) observes, outlays by state and local governments dominant part of non-defense G (since at least 1929).  These expenditures--particularly education, public order, transportation--likely respond to fluctuations in state and local revenue caused by changes in aggregate economic conditions.  Whereas war and peace is plausibly exogenous driver of defense spending, lack similarly convincing exogenous changes in non-defense G.</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  Defense-News Variable</a:t>
            </a:r>
            <a:endParaRPr lang="en-US" dirty="0"/>
          </a:p>
        </p:txBody>
      </p:sp>
      <p:pic>
        <p:nvPicPr>
          <p:cNvPr id="4" name="Content Placeholder 3" descr="figramey.emf"/>
          <p:cNvPicPr>
            <a:picLocks noGrp="1" noChangeAspect="1"/>
          </p:cNvPicPr>
          <p:nvPr>
            <p:ph idx="1"/>
          </p:nvPr>
        </p:nvPicPr>
        <p:blipFill>
          <a:blip r:embed="rId2" cstate="print"/>
          <a:stretch>
            <a:fillRect/>
          </a:stretch>
        </p:blipFill>
        <p:spPr>
          <a:xfrm>
            <a:off x="1371600" y="1524000"/>
            <a:ext cx="6629399" cy="4650444"/>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fontScale="85000" lnSpcReduction="10000"/>
          </a:bodyPr>
          <a:lstStyle/>
          <a:p>
            <a:pPr>
              <a:buNone/>
            </a:pPr>
            <a:r>
              <a:rPr lang="en-US" dirty="0" smtClean="0"/>
              <a:t>	</a:t>
            </a:r>
            <a:r>
              <a:rPr lang="en-US" sz="3300" dirty="0" smtClean="0"/>
              <a:t>Figure 2 on defense news:  WWII stands out, including run-up of 0.40 in 1940, 1.46 in 1941, 0.75 in 1942; wind-down of ‑0.07 in 1944, -0.19 in 1945.  </a:t>
            </a:r>
          </a:p>
          <a:p>
            <a:pPr>
              <a:buNone/>
            </a:pPr>
            <a:endParaRPr lang="en-US" sz="3300" dirty="0" smtClean="0"/>
          </a:p>
          <a:p>
            <a:pPr>
              <a:buNone/>
            </a:pPr>
            <a:r>
              <a:rPr lang="en-US" sz="3300" dirty="0" smtClean="0"/>
              <a:t>	Peak at start of Korean War (1.16 in 1950) impressive, signaling concern about potential WWIII.  </a:t>
            </a:r>
          </a:p>
          <a:p>
            <a:pPr>
              <a:buNone/>
            </a:pPr>
            <a:endParaRPr lang="en-US" sz="3300" dirty="0" smtClean="0"/>
          </a:p>
          <a:p>
            <a:pPr>
              <a:buNone/>
            </a:pPr>
            <a:r>
              <a:rPr lang="en-US" sz="3300" dirty="0" smtClean="0"/>
              <a:t>	Peak for WWI comparatively mild, 0.20 for </a:t>
            </a:r>
          </a:p>
          <a:p>
            <a:pPr>
              <a:buNone/>
            </a:pPr>
            <a:r>
              <a:rPr lang="en-US" sz="3300" dirty="0" smtClean="0"/>
              <a:t>	1917-18, but lots of assumptions here.  Ramey and Gordon Liao and I working on this (and Canada, etc.).</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0"/>
          </a:xfrm>
        </p:spPr>
        <p:txBody>
          <a:bodyPr>
            <a:normAutofit fontScale="90000"/>
          </a:bodyPr>
          <a:lstStyle/>
          <a:p>
            <a:r>
              <a:rPr lang="en-US" dirty="0" smtClean="0"/>
              <a:t>Figure 3</a:t>
            </a:r>
            <a:br>
              <a:rPr lang="en-US" dirty="0" smtClean="0"/>
            </a:br>
            <a:r>
              <a:rPr lang="en-US" dirty="0" smtClean="0"/>
              <a:t>Average Marginal Income-Tax Rates</a:t>
            </a:r>
            <a:endParaRPr lang="en-US" dirty="0"/>
          </a:p>
        </p:txBody>
      </p:sp>
      <p:pic>
        <p:nvPicPr>
          <p:cNvPr id="4" name="Content Placeholder 3" descr="figamtrcomp.emf"/>
          <p:cNvPicPr>
            <a:picLocks noGrp="1"/>
          </p:cNvPicPr>
          <p:nvPr>
            <p:ph idx="1"/>
          </p:nvPr>
        </p:nvPicPr>
        <p:blipFill>
          <a:blip r:embed="rId2" cstate="print"/>
          <a:stretch>
            <a:fillRect/>
          </a:stretch>
        </p:blipFill>
        <p:spPr>
          <a:xfrm>
            <a:off x="1524000" y="1447800"/>
            <a:ext cx="5943600" cy="49530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876800"/>
          </a:xfrm>
        </p:spPr>
        <p:txBody>
          <a:bodyPr>
            <a:normAutofit fontScale="85000" lnSpcReduction="20000"/>
          </a:bodyPr>
          <a:lstStyle/>
          <a:p>
            <a:pPr>
              <a:buNone/>
            </a:pPr>
            <a:r>
              <a:rPr lang="en-US" dirty="0" smtClean="0"/>
              <a:t>	Use NBER’s TAXSIM program (Dan Feenberg) to update Barro-Sahasakul data.   Focus on average weighted by concept of income close to labor income.  </a:t>
            </a:r>
          </a:p>
          <a:p>
            <a:pPr>
              <a:buNone/>
            </a:pPr>
            <a:endParaRPr lang="en-US" dirty="0" smtClean="0"/>
          </a:p>
          <a:p>
            <a:pPr>
              <a:buNone/>
            </a:pPr>
            <a:r>
              <a:rPr lang="en-US" dirty="0" smtClean="0"/>
              <a:t>	In overlap, 1966 to 1983, Barro-Sahasakul and NBER series highly correlated in levels and changes. Comfortable in using merged series 1912 to 2006. </a:t>
            </a:r>
          </a:p>
          <a:p>
            <a:pPr>
              <a:buNone/>
            </a:pPr>
            <a:endParaRPr lang="en-US" dirty="0" smtClean="0"/>
          </a:p>
          <a:p>
            <a:pPr>
              <a:buNone/>
            </a:pPr>
            <a:r>
              <a:rPr lang="en-US" dirty="0" smtClean="0"/>
              <a:t>	New construct adds average marginal income-tax rates from state income taxes.</a:t>
            </a:r>
          </a:p>
          <a:p>
            <a:pPr>
              <a:buNone/>
            </a:pPr>
            <a:endParaRPr lang="en-US" dirty="0" smtClean="0"/>
          </a:p>
          <a:p>
            <a:pPr>
              <a:buNone/>
            </a:pPr>
            <a:r>
              <a:rPr lang="en-US" dirty="0" smtClean="0"/>
              <a:t>	Working on analogous construct for capital income-tax rates (dividends, interest, corporate profits).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8229600" cy="4525963"/>
          </a:xfrm>
        </p:spPr>
        <p:txBody>
          <a:bodyPr>
            <a:normAutofit lnSpcReduction="10000"/>
          </a:bodyPr>
          <a:lstStyle/>
          <a:p>
            <a:pPr>
              <a:buNone/>
            </a:pPr>
            <a:r>
              <a:rPr lang="en-US" dirty="0" smtClean="0"/>
              <a:t>	Many increases in federal AMTR on individual income involve wartime:   WWII (rise from 3.8% in 1939 to 25.7% in 1945), WWI (0.6% in 1914 to 5.4% in 1918), Korean War (17.5% in 1949 to 25.1% in 1952), Vietnam War (21.5% in 1967 to 25.0% in 1969).  Rate tended to fall during war aftermaths:  25.7% in 1945 to 17.5% in 1949, 5.4% in 1918 to 2.8% in 1926, 25.1% in 1952 to 22.2% in 1954.  No reductions after Vietnam War.</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normAutofit lnSpcReduction="10000"/>
          </a:bodyPr>
          <a:lstStyle/>
          <a:p>
            <a:pPr>
              <a:buNone/>
            </a:pPr>
            <a:r>
              <a:rPr lang="en-US" dirty="0" smtClean="0"/>
              <a:t>	Rising federal AMTR for 1971-78, from 22.7% to 28.4%.  Increase reflected shifting toward higher rate brackets due to high inflation in un-indexed system.  Small tax-rate hikes include Clinton, 21.7% in 1992 to 23.0% in 1994 (24.7% in 2000), George H.W. Bush, 21.7% in 1990 to 21.9% in 1991.  Given hype about Bush’s “read my lips, no new taxes,” surprising that AMTR rose by only two-tenths of percentage point in 1991.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Major cuts in AMTR under Reagan (25.9% in 1986 to 21.8% in 1988, 29.4% in 1981 to 25.6% in 1983), George W. Bush (24.7% in 2000 to 21.1% in 2003), Kennedy-Johnson (24.7% in 1963 to 21.2% in 1965), and Nixon (25.0% in 1969 to 22.7% in 1971).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066800"/>
            <a:ext cx="8229600" cy="4525963"/>
          </a:xfrm>
        </p:spPr>
        <p:txBody>
          <a:bodyPr>
            <a:normAutofit fontScale="70000" lnSpcReduction="20000"/>
          </a:bodyPr>
          <a:lstStyle/>
          <a:p>
            <a:pPr>
              <a:buNone/>
            </a:pPr>
            <a:r>
              <a:rPr lang="en-US" dirty="0"/>
              <a:t>	</a:t>
            </a:r>
            <a:r>
              <a:rPr lang="en-US" sz="4000" dirty="0" smtClean="0"/>
              <a:t>Fiscal-Stimulus Packages a big issue.</a:t>
            </a:r>
          </a:p>
          <a:p>
            <a:pPr>
              <a:buNone/>
            </a:pPr>
            <a:endParaRPr lang="en-US" sz="4000" dirty="0" smtClean="0"/>
          </a:p>
          <a:p>
            <a:pPr>
              <a:buNone/>
            </a:pPr>
            <a:r>
              <a:rPr lang="en-US" sz="4000" dirty="0" smtClean="0"/>
              <a:t>	Empirical </a:t>
            </a:r>
            <a:r>
              <a:rPr lang="en-US" sz="4000" dirty="0"/>
              <a:t>evidence on </a:t>
            </a:r>
            <a:r>
              <a:rPr lang="en-US" sz="4000" dirty="0" smtClean="0"/>
              <a:t>response </a:t>
            </a:r>
            <a:r>
              <a:rPr lang="en-US" sz="4000" dirty="0"/>
              <a:t>of real GDP and other economic aggregates to added government purchases and tax changes is thin</a:t>
            </a:r>
            <a:r>
              <a:rPr lang="en-US" sz="4000" dirty="0" smtClean="0"/>
              <a:t>.  Key issue is identification.  </a:t>
            </a:r>
          </a:p>
          <a:p>
            <a:pPr>
              <a:buNone/>
            </a:pPr>
            <a:endParaRPr lang="en-US" sz="4000" dirty="0" smtClean="0"/>
          </a:p>
          <a:p>
            <a:pPr>
              <a:buNone/>
            </a:pPr>
            <a:r>
              <a:rPr lang="en-US" sz="4000" dirty="0" smtClean="0"/>
              <a:t>	Present study uses long-term U.S. macroeconomic data with focus on defense spending.  Framework could work for Canada, Australia, New Zealand—am working on these.</a:t>
            </a:r>
            <a:endParaRPr lang="en-US" sz="4000" dirty="0"/>
          </a:p>
          <a:p>
            <a:pPr>
              <a:buNone/>
            </a:pPr>
            <a:r>
              <a:rPr lang="en-US" dirty="0" smtClean="0"/>
              <a:t>	</a:t>
            </a:r>
            <a:endParaRPr lang="en-US" dirty="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752600"/>
            <a:ext cx="8229600" cy="3124200"/>
          </a:xfrm>
        </p:spPr>
        <p:txBody>
          <a:bodyPr/>
          <a:lstStyle/>
          <a:p>
            <a:pPr>
              <a:buNone/>
            </a:pPr>
            <a:r>
              <a:rPr lang="en-US" dirty="0" smtClean="0"/>
              <a:t>	One identifying assumption is that changes in AMTR lagged one or more years can be satisfactorily treated as pre-determined with respect to GDP.  One way to evaluate this assumption is from tax-smoothing approach.</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Romer-Romer Tax-Change Series</a:t>
            </a:r>
            <a:endParaRPr lang="en-US" dirty="0"/>
          </a:p>
        </p:txBody>
      </p:sp>
      <p:sp>
        <p:nvSpPr>
          <p:cNvPr id="3" name="Content Placeholder 2"/>
          <p:cNvSpPr>
            <a:spLocks noGrp="1"/>
          </p:cNvSpPr>
          <p:nvPr>
            <p:ph idx="1"/>
          </p:nvPr>
        </p:nvSpPr>
        <p:spPr>
          <a:xfrm>
            <a:off x="533400" y="2057400"/>
            <a:ext cx="8229600" cy="3733800"/>
          </a:xfrm>
        </p:spPr>
        <p:txBody>
          <a:bodyPr>
            <a:normAutofit fontScale="92500" lnSpcReduction="10000"/>
          </a:bodyPr>
          <a:lstStyle/>
          <a:p>
            <a:pPr>
              <a:buNone/>
            </a:pPr>
            <a:r>
              <a:rPr lang="en-US" dirty="0" smtClean="0"/>
              <a:t>	Romer </a:t>
            </a:r>
            <a:r>
              <a:rPr lang="en-US" dirty="0"/>
              <a:t>and Romer (</a:t>
            </a:r>
            <a:r>
              <a:rPr lang="en-US" dirty="0" smtClean="0"/>
              <a:t>2008, 2010) use </a:t>
            </a:r>
            <a:r>
              <a:rPr lang="en-US" dirty="0"/>
              <a:t>narrative approach </a:t>
            </a:r>
            <a:r>
              <a:rPr lang="en-US" dirty="0" smtClean="0"/>
              <a:t>to </a:t>
            </a:r>
            <a:r>
              <a:rPr lang="en-US" dirty="0"/>
              <a:t>assess all significant federal tax legislation </a:t>
            </a:r>
            <a:r>
              <a:rPr lang="en-US" dirty="0" smtClean="0"/>
              <a:t>for 1945-2007</a:t>
            </a:r>
            <a:r>
              <a:rPr lang="en-US" dirty="0"/>
              <a:t>.  </a:t>
            </a:r>
            <a:r>
              <a:rPr lang="en-US" dirty="0" smtClean="0"/>
              <a:t>Gauge tax changes </a:t>
            </a:r>
            <a:r>
              <a:rPr lang="en-US" dirty="0"/>
              <a:t>by </a:t>
            </a:r>
            <a:r>
              <a:rPr lang="en-US" dirty="0" smtClean="0"/>
              <a:t>size </a:t>
            </a:r>
            <a:r>
              <a:rPr lang="en-US" dirty="0"/>
              <a:t>and timing of </a:t>
            </a:r>
            <a:r>
              <a:rPr lang="en-US" dirty="0" smtClean="0"/>
              <a:t>intended </a:t>
            </a:r>
            <a:r>
              <a:rPr lang="en-US" dirty="0"/>
              <a:t>effect on federal tax revenue.  </a:t>
            </a:r>
            <a:r>
              <a:rPr lang="en-US" dirty="0" smtClean="0"/>
              <a:t>In </a:t>
            </a:r>
            <a:r>
              <a:rPr lang="en-US" dirty="0"/>
              <a:t>contrast to </a:t>
            </a:r>
            <a:r>
              <a:rPr lang="en-US" dirty="0" smtClean="0"/>
              <a:t>AMTR, focus on </a:t>
            </a:r>
            <a:r>
              <a:rPr lang="en-US" dirty="0"/>
              <a:t>income effects related to </a:t>
            </a:r>
            <a:r>
              <a:rPr lang="en-US" dirty="0" smtClean="0"/>
              <a:t>tax </a:t>
            </a:r>
            <a:r>
              <a:rPr lang="en-US" dirty="0"/>
              <a:t>collections</a:t>
            </a:r>
            <a:r>
              <a:rPr lang="en-US" dirty="0" smtClean="0"/>
              <a:t>.  High positive correlation between Romer-Romer and change in AMTR.  (Reagan 1986 as counter-example.)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8229600" cy="4525963"/>
          </a:xfrm>
        </p:spPr>
        <p:txBody>
          <a:bodyPr>
            <a:normAutofit fontScale="92500" lnSpcReduction="10000"/>
          </a:bodyPr>
          <a:lstStyle/>
          <a:p>
            <a:pPr>
              <a:buNone/>
            </a:pPr>
            <a:r>
              <a:rPr lang="en-US" dirty="0" smtClean="0"/>
              <a:t>	Romer-Romer avoid obvious simultaneity between actual tax revenue and GDP.  Main endogeneity issue is politics; changes in tax law related to current or anticipated economic conditions.  They use 4-bin approach; 2 regarded as exogenous.  One of the endogenous is about G; really an omitted variable.  Other categories not so clear. We use Romer-Romer as instrument for contemporaneous change in AMTR or total federal revenue.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Theoretical Framework</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Barro and King (1984).   Central features:</a:t>
            </a:r>
          </a:p>
          <a:p>
            <a:endParaRPr lang="en-US" dirty="0" smtClean="0"/>
          </a:p>
          <a:p>
            <a:r>
              <a:rPr lang="en-US" dirty="0" smtClean="0"/>
              <a:t>Representative agent, time-separable preferences over consumption and leisure.</a:t>
            </a:r>
          </a:p>
          <a:p>
            <a:endParaRPr lang="en-US" dirty="0" smtClean="0"/>
          </a:p>
          <a:p>
            <a:r>
              <a:rPr lang="en-US" dirty="0" smtClean="0"/>
              <a:t>Consumption and leisure both normal goods. </a:t>
            </a:r>
          </a:p>
          <a:p>
            <a:endParaRPr lang="en-US" dirty="0" smtClean="0"/>
          </a:p>
          <a:p>
            <a:r>
              <a:rPr lang="en-US" dirty="0" smtClean="0"/>
              <a:t>“Market clearing.”  </a:t>
            </a:r>
          </a:p>
          <a:p>
            <a:endParaRPr lang="en-US" dirty="0" smtClean="0"/>
          </a:p>
          <a:p>
            <a:r>
              <a:rPr lang="en-US" dirty="0" smtClean="0"/>
              <a:t>Baseline model has closed economy, absence of durable goods, lump-sum taxes.  Then add durables.</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Framework </a:t>
            </a:r>
            <a:r>
              <a:rPr lang="en-US" b="1" dirty="0" smtClean="0"/>
              <a:t>for </a:t>
            </a:r>
            <a:r>
              <a:rPr lang="en-US" b="1" dirty="0"/>
              <a:t>Empirical Analysis</a:t>
            </a:r>
            <a:endParaRPr lang="en-US" dirty="0"/>
          </a:p>
        </p:txBody>
      </p:sp>
      <p:sp>
        <p:nvSpPr>
          <p:cNvPr id="3" name="Content Placeholder 2"/>
          <p:cNvSpPr>
            <a:spLocks noGrp="1"/>
          </p:cNvSpPr>
          <p:nvPr>
            <p:ph idx="1"/>
          </p:nvPr>
        </p:nvSpPr>
        <p:spPr>
          <a:xfrm>
            <a:off x="457200" y="1905000"/>
            <a:ext cx="8229600" cy="4419600"/>
          </a:xfrm>
        </p:spPr>
        <p:txBody>
          <a:bodyPr>
            <a:normAutofit fontScale="70000" lnSpcReduction="20000"/>
          </a:bodyPr>
          <a:lstStyle/>
          <a:p>
            <a:pPr>
              <a:buNone/>
            </a:pPr>
            <a:r>
              <a:rPr lang="en-US" dirty="0" smtClean="0"/>
              <a:t>	</a:t>
            </a:r>
            <a:r>
              <a:rPr lang="en-US" sz="3600" dirty="0" smtClean="0"/>
              <a:t>(1)	     (</a:t>
            </a:r>
            <a:r>
              <a:rPr lang="en-US" sz="3600" dirty="0" err="1" smtClean="0"/>
              <a:t>y</a:t>
            </a:r>
            <a:r>
              <a:rPr lang="en-US" sz="3600" baseline="-25000" dirty="0" err="1" smtClean="0"/>
              <a:t>t</a:t>
            </a:r>
            <a:r>
              <a:rPr lang="en-US" sz="3600" dirty="0" smtClean="0"/>
              <a:t> – y</a:t>
            </a:r>
            <a:r>
              <a:rPr lang="en-US" sz="3600" baseline="-25000" dirty="0" smtClean="0"/>
              <a:t>t-1</a:t>
            </a:r>
            <a:r>
              <a:rPr lang="en-US" sz="3600" dirty="0" smtClean="0"/>
              <a:t>)/y</a:t>
            </a:r>
            <a:r>
              <a:rPr lang="en-US" sz="3600" baseline="-25000" dirty="0" smtClean="0"/>
              <a:t>t-1</a:t>
            </a:r>
            <a:r>
              <a:rPr lang="en-US" sz="3600" dirty="0" smtClean="0"/>
              <a:t> = β</a:t>
            </a:r>
            <a:r>
              <a:rPr lang="en-US" sz="3600" baseline="-25000" dirty="0" smtClean="0"/>
              <a:t>0</a:t>
            </a:r>
            <a:r>
              <a:rPr lang="en-US" sz="3600" dirty="0" smtClean="0"/>
              <a:t> + β</a:t>
            </a:r>
            <a:r>
              <a:rPr lang="en-US" sz="3600" baseline="-25000" dirty="0" smtClean="0"/>
              <a:t>1</a:t>
            </a:r>
            <a:r>
              <a:rPr lang="en-US" sz="3600" dirty="0" smtClean="0"/>
              <a:t>∙(</a:t>
            </a:r>
            <a:r>
              <a:rPr lang="en-US" sz="3600" dirty="0" err="1" smtClean="0"/>
              <a:t>g</a:t>
            </a:r>
            <a:r>
              <a:rPr lang="en-US" sz="3600" baseline="-25000" dirty="0" err="1" smtClean="0"/>
              <a:t>t</a:t>
            </a:r>
            <a:r>
              <a:rPr lang="en-US" sz="3600" dirty="0" smtClean="0"/>
              <a:t> – g</a:t>
            </a:r>
            <a:r>
              <a:rPr lang="en-US" sz="3600" baseline="-25000" dirty="0" smtClean="0"/>
              <a:t>t-1</a:t>
            </a:r>
            <a:r>
              <a:rPr lang="en-US" sz="3600" dirty="0" smtClean="0"/>
              <a:t>)/y</a:t>
            </a:r>
            <a:r>
              <a:rPr lang="en-US" sz="3600" baseline="-25000" dirty="0" smtClean="0"/>
              <a:t>t-1</a:t>
            </a:r>
            <a:r>
              <a:rPr lang="en-US" sz="3600" dirty="0" smtClean="0"/>
              <a:t> </a:t>
            </a:r>
          </a:p>
          <a:p>
            <a:pPr>
              <a:buNone/>
            </a:pPr>
            <a:r>
              <a:rPr lang="en-US" sz="3600" dirty="0" smtClean="0"/>
              <a:t>			+ β</a:t>
            </a:r>
            <a:r>
              <a:rPr lang="en-US" sz="3600" baseline="-25000" dirty="0" smtClean="0"/>
              <a:t>2</a:t>
            </a:r>
            <a:r>
              <a:rPr lang="en-US" sz="3600" dirty="0" smtClean="0"/>
              <a:t>∙(</a:t>
            </a:r>
            <a:r>
              <a:rPr lang="en-US" sz="3600" dirty="0" err="1" smtClean="0"/>
              <a:t>g</a:t>
            </a:r>
            <a:r>
              <a:rPr lang="en-US" sz="3600" baseline="-25000" dirty="0" err="1" smtClean="0"/>
              <a:t>t</a:t>
            </a:r>
            <a:r>
              <a:rPr lang="en-US" sz="3600" dirty="0" smtClean="0"/>
              <a:t>*– g</a:t>
            </a:r>
            <a:r>
              <a:rPr lang="en-US" sz="3600" baseline="-25000" dirty="0" smtClean="0"/>
              <a:t>t-1</a:t>
            </a:r>
            <a:r>
              <a:rPr lang="en-US" sz="3600" dirty="0" smtClean="0"/>
              <a:t>*)/y</a:t>
            </a:r>
            <a:r>
              <a:rPr lang="en-US" sz="3600" baseline="-25000" dirty="0" smtClean="0"/>
              <a:t>t-1</a:t>
            </a:r>
            <a:r>
              <a:rPr lang="en-US" sz="3600" dirty="0" smtClean="0"/>
              <a:t> + β</a:t>
            </a:r>
            <a:r>
              <a:rPr lang="en-US" sz="3600" baseline="-25000" dirty="0" smtClean="0"/>
              <a:t>3</a:t>
            </a:r>
            <a:r>
              <a:rPr lang="en-US" sz="3600" dirty="0" smtClean="0"/>
              <a:t>∙(</a:t>
            </a:r>
            <a:r>
              <a:rPr lang="en-US" sz="3600" dirty="0" err="1" smtClean="0"/>
              <a:t>τ</a:t>
            </a:r>
            <a:r>
              <a:rPr lang="en-US" sz="3600" baseline="-25000" dirty="0" err="1" smtClean="0"/>
              <a:t>t</a:t>
            </a:r>
            <a:r>
              <a:rPr lang="en-US" sz="3600" dirty="0" smtClean="0"/>
              <a:t> – τ</a:t>
            </a:r>
            <a:r>
              <a:rPr lang="en-US" sz="3600" baseline="-25000" dirty="0" smtClean="0"/>
              <a:t>t-1</a:t>
            </a:r>
            <a:r>
              <a:rPr lang="en-US" sz="3600" dirty="0" smtClean="0"/>
              <a:t>) </a:t>
            </a:r>
          </a:p>
          <a:p>
            <a:pPr>
              <a:buNone/>
            </a:pPr>
            <a:r>
              <a:rPr lang="en-US" sz="3600" dirty="0" smtClean="0"/>
              <a:t>			+ other variables.</a:t>
            </a:r>
          </a:p>
          <a:p>
            <a:pPr>
              <a:buNone/>
            </a:pPr>
            <a:endParaRPr lang="en-US" sz="3600" dirty="0" smtClean="0"/>
          </a:p>
          <a:p>
            <a:pPr>
              <a:buNone/>
            </a:pPr>
            <a:r>
              <a:rPr lang="en-US" sz="3600" dirty="0" smtClean="0"/>
              <a:t>	</a:t>
            </a:r>
            <a:r>
              <a:rPr lang="en-US" sz="3600" dirty="0" err="1" smtClean="0"/>
              <a:t>y</a:t>
            </a:r>
            <a:r>
              <a:rPr lang="en-US" sz="3600" baseline="-25000" dirty="0" err="1" smtClean="0"/>
              <a:t>t</a:t>
            </a:r>
            <a:r>
              <a:rPr lang="en-US" sz="3600" dirty="0" smtClean="0"/>
              <a:t> : per capita real GDP, </a:t>
            </a:r>
            <a:r>
              <a:rPr lang="en-US" sz="3600" dirty="0" err="1" smtClean="0"/>
              <a:t>g</a:t>
            </a:r>
            <a:r>
              <a:rPr lang="en-US" sz="3600" baseline="-25000" dirty="0" err="1" smtClean="0"/>
              <a:t>t</a:t>
            </a:r>
            <a:r>
              <a:rPr lang="en-US" sz="3600" baseline="-25000" dirty="0" smtClean="0"/>
              <a:t> </a:t>
            </a:r>
            <a:r>
              <a:rPr lang="en-US" sz="3600" dirty="0" smtClean="0"/>
              <a:t>: per capita real government purchases, </a:t>
            </a:r>
            <a:r>
              <a:rPr lang="en-US" sz="3600" dirty="0" err="1" smtClean="0"/>
              <a:t>g</a:t>
            </a:r>
            <a:r>
              <a:rPr lang="en-US" sz="3600" baseline="-25000" dirty="0" err="1" smtClean="0"/>
              <a:t>t</a:t>
            </a:r>
            <a:r>
              <a:rPr lang="en-US" sz="3600" dirty="0" smtClean="0"/>
              <a:t>*: expected future g (Ramey), </a:t>
            </a:r>
            <a:r>
              <a:rPr lang="en-US" sz="3600" dirty="0" err="1" smtClean="0"/>
              <a:t>τ</a:t>
            </a:r>
            <a:r>
              <a:rPr lang="en-US" sz="3600" baseline="-25000" dirty="0" err="1" smtClean="0"/>
              <a:t>t</a:t>
            </a:r>
            <a:r>
              <a:rPr lang="en-US" sz="3600" dirty="0" smtClean="0"/>
              <a:t> : marginal income-tax rate.  </a:t>
            </a:r>
          </a:p>
          <a:p>
            <a:pPr>
              <a:buNone/>
            </a:pPr>
            <a:endParaRPr lang="en-US" sz="3600" dirty="0" smtClean="0"/>
          </a:p>
          <a:p>
            <a:pPr>
              <a:buNone/>
            </a:pPr>
            <a:r>
              <a:rPr lang="en-US" sz="3600" dirty="0" smtClean="0"/>
              <a:t>	Other variables: lagged U (business-cycle dynamics) and default spread for interest rates (money/credit).</a:t>
            </a:r>
          </a:p>
          <a:p>
            <a:pPr>
              <a:buNone/>
            </a:pPr>
            <a:endParaRPr lang="en-US" dirty="0" smtClean="0"/>
          </a:p>
          <a:p>
            <a:pPr>
              <a:buNone/>
            </a:pPr>
            <a:r>
              <a:rPr lang="en-US" dirty="0" smtClean="0"/>
              <a:t>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0"/>
            <a:ext cx="8229600" cy="4525963"/>
          </a:xfrm>
        </p:spPr>
        <p:txBody>
          <a:bodyPr>
            <a:normAutofit fontScale="92500"/>
          </a:bodyPr>
          <a:lstStyle/>
          <a:p>
            <a:r>
              <a:rPr lang="en-US" sz="2800" dirty="0" smtClean="0"/>
              <a:t>Given </a:t>
            </a:r>
            <a:r>
              <a:rPr lang="en-US" sz="2800" dirty="0" err="1" smtClean="0"/>
              <a:t>g</a:t>
            </a:r>
            <a:r>
              <a:rPr lang="en-US" sz="2800" baseline="-25000" dirty="0" err="1" smtClean="0"/>
              <a:t>t</a:t>
            </a:r>
            <a:r>
              <a:rPr lang="en-US" sz="2800" dirty="0" smtClean="0"/>
              <a:t>*, </a:t>
            </a:r>
            <a:r>
              <a:rPr lang="en-US" sz="2800" dirty="0" err="1" smtClean="0"/>
              <a:t>g</a:t>
            </a:r>
            <a:r>
              <a:rPr lang="en-US" sz="2800" baseline="-25000" dirty="0" err="1" smtClean="0"/>
              <a:t>t</a:t>
            </a:r>
            <a:r>
              <a:rPr lang="en-US" sz="2800" baseline="-25000" dirty="0" smtClean="0"/>
              <a:t> </a:t>
            </a:r>
            <a:r>
              <a:rPr lang="en-US" sz="2800" dirty="0" smtClean="0"/>
              <a:t>reflects temporary changes.  Coefficient β</a:t>
            </a:r>
            <a:r>
              <a:rPr lang="en-US" sz="2800" baseline="-25000" dirty="0" smtClean="0"/>
              <a:t>1</a:t>
            </a:r>
            <a:r>
              <a:rPr lang="en-US" sz="2800" dirty="0" smtClean="0"/>
              <a:t> is multiplier for temporary change in g.  Is it positive, greater than 1, higher with more slack, gauged by U</a:t>
            </a:r>
            <a:r>
              <a:rPr lang="en-US" sz="2800" baseline="-25000" dirty="0" smtClean="0"/>
              <a:t>t-1</a:t>
            </a:r>
            <a:r>
              <a:rPr lang="en-US" sz="2800" dirty="0" smtClean="0"/>
              <a:t>?</a:t>
            </a:r>
          </a:p>
          <a:p>
            <a:endParaRPr lang="en-US" sz="2800" dirty="0" smtClean="0"/>
          </a:p>
          <a:p>
            <a:r>
              <a:rPr lang="en-US" sz="2800" dirty="0" smtClean="0"/>
              <a:t>Model predicts β</a:t>
            </a:r>
            <a:r>
              <a:rPr lang="en-US" sz="2800" baseline="-25000" dirty="0" smtClean="0"/>
              <a:t>2</a:t>
            </a:r>
            <a:r>
              <a:rPr lang="en-US" sz="2800" dirty="0" smtClean="0"/>
              <a:t> &gt; 0, β</a:t>
            </a:r>
            <a:r>
              <a:rPr lang="en-US" sz="2800" baseline="-25000" dirty="0" smtClean="0"/>
              <a:t>3</a:t>
            </a:r>
            <a:r>
              <a:rPr lang="en-US" sz="2800" dirty="0" smtClean="0"/>
              <a:t> &lt; 0.  As approximation (given Ramey construction), multiplier for permanent change in g is β</a:t>
            </a:r>
            <a:r>
              <a:rPr lang="en-US" sz="2800" baseline="-25000" dirty="0" smtClean="0"/>
              <a:t>1</a:t>
            </a:r>
            <a:r>
              <a:rPr lang="en-US" sz="2800" dirty="0" smtClean="0"/>
              <a:t> + 4*β</a:t>
            </a:r>
            <a:r>
              <a:rPr lang="en-US" sz="2800" baseline="-25000" dirty="0" smtClean="0"/>
              <a:t>2</a:t>
            </a:r>
            <a:r>
              <a:rPr lang="en-US" sz="2800" dirty="0" smtClean="0"/>
              <a:t> .</a:t>
            </a:r>
          </a:p>
          <a:p>
            <a:endParaRPr lang="en-US" sz="2800" dirty="0" smtClean="0"/>
          </a:p>
          <a:p>
            <a:r>
              <a:rPr lang="en-US" sz="2800" dirty="0" smtClean="0"/>
              <a:t>Timing for effects on </a:t>
            </a:r>
            <a:r>
              <a:rPr lang="en-US" sz="2800" dirty="0" err="1" smtClean="0"/>
              <a:t>y</a:t>
            </a:r>
            <a:r>
              <a:rPr lang="en-US" sz="2800" baseline="-25000" dirty="0" err="1" smtClean="0"/>
              <a:t>t</a:t>
            </a:r>
            <a:r>
              <a:rPr lang="en-US" sz="2800" baseline="-25000" dirty="0" smtClean="0"/>
              <a:t>  </a:t>
            </a:r>
            <a:r>
              <a:rPr lang="en-US" sz="2800" dirty="0" smtClean="0"/>
              <a:t>from g and τ?  Include lag of g and focus on lag of τ.</a:t>
            </a:r>
          </a:p>
          <a:p>
            <a:pPr>
              <a:buNone/>
            </a:pPr>
            <a:endParaRPr lang="en-US"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85800"/>
            <a:ext cx="8229600" cy="5410200"/>
          </a:xfrm>
        </p:spPr>
        <p:txBody>
          <a:bodyPr>
            <a:normAutofit fontScale="62500" lnSpcReduction="20000"/>
          </a:bodyPr>
          <a:lstStyle/>
          <a:p>
            <a:pPr>
              <a:buNone/>
            </a:pPr>
            <a:r>
              <a:rPr lang="en-US" dirty="0" smtClean="0"/>
              <a:t>	</a:t>
            </a:r>
            <a:r>
              <a:rPr lang="en-US" sz="4400" dirty="0" smtClean="0"/>
              <a:t>In first regressions, instrument list has contemporaneous change in defense spending.  Results similar when instrument list has change in defense spending interacted with “war years.”  Instrument list also has lagged change in AMTR and lagged U.  </a:t>
            </a:r>
          </a:p>
          <a:p>
            <a:pPr>
              <a:buNone/>
            </a:pPr>
            <a:endParaRPr lang="en-US" sz="4400" dirty="0" smtClean="0"/>
          </a:p>
          <a:p>
            <a:pPr>
              <a:buNone/>
            </a:pPr>
            <a:r>
              <a:rPr lang="en-US" sz="4400" dirty="0" smtClean="0"/>
              <a:t>	Use Romer-Romer (exogenous part) as instrument when assessing contemporaneous effect of change in τ or total federal revenue.  Also consider as instrument change in τ computed from prior year’s incomes.  </a:t>
            </a:r>
          </a:p>
          <a:p>
            <a:pPr>
              <a:buNone/>
            </a:pPr>
            <a:endParaRPr lang="en-US" sz="4400" dirty="0" smtClean="0"/>
          </a:p>
          <a:p>
            <a:pPr>
              <a:buNone/>
            </a:pPr>
            <a:r>
              <a:rPr lang="en-US" sz="4400" dirty="0" smtClean="0"/>
              <a:t>	Include lagged default spread on instrument list.</a:t>
            </a:r>
            <a:endParaRPr lang="en-US" sz="4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Empirical Results</a:t>
            </a:r>
            <a:endParaRPr lang="en-US" dirty="0"/>
          </a:p>
        </p:txBody>
      </p:sp>
      <p:sp>
        <p:nvSpPr>
          <p:cNvPr id="3" name="Content Placeholder 2"/>
          <p:cNvSpPr>
            <a:spLocks noGrp="1"/>
          </p:cNvSpPr>
          <p:nvPr>
            <p:ph idx="1"/>
          </p:nvPr>
        </p:nvSpPr>
        <p:spPr>
          <a:xfrm>
            <a:off x="457200" y="1981200"/>
            <a:ext cx="8229600" cy="3581400"/>
          </a:xfrm>
        </p:spPr>
        <p:txBody>
          <a:bodyPr/>
          <a:lstStyle/>
          <a:p>
            <a:pPr>
              <a:buNone/>
            </a:pPr>
            <a:r>
              <a:rPr lang="en-US" dirty="0" smtClean="0"/>
              <a:t>	Table shows 2SLS regressions with annual data in form of eq. (1).  Samples end 2006. Starting year 1950 (include Korean War), 1939 (include WWII), 1930 (include Great Depression), 1917 (include WWI and 1921 contraction).   Also consider 1954 and 1914.</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Equations for GDP Growth </a:t>
            </a:r>
            <a:r>
              <a:rPr lang="en-US" dirty="0" smtClean="0"/>
              <a:t/>
            </a:r>
            <a:br>
              <a:rPr lang="en-US" dirty="0" smtClean="0"/>
            </a:br>
            <a:r>
              <a:rPr lang="en-US" b="1" dirty="0" smtClean="0"/>
              <a:t>Various Samples</a:t>
            </a:r>
            <a:endParaRPr lang="en-US" dirty="0"/>
          </a:p>
        </p:txBody>
      </p:sp>
      <p:graphicFrame>
        <p:nvGraphicFramePr>
          <p:cNvPr id="4" name="Content Placeholder 3"/>
          <p:cNvGraphicFramePr>
            <a:graphicFrameLocks noGrp="1"/>
          </p:cNvGraphicFramePr>
          <p:nvPr>
            <p:ph idx="1"/>
          </p:nvPr>
        </p:nvGraphicFramePr>
        <p:xfrm>
          <a:off x="457200" y="1905000"/>
          <a:ext cx="8229599" cy="3784600"/>
        </p:xfrm>
        <a:graphic>
          <a:graphicData uri="http://schemas.openxmlformats.org/drawingml/2006/table">
            <a:tbl>
              <a:tblPr firstRow="1" bandRow="1">
                <a:tableStyleId>{5C22544A-7EE6-4342-B048-85BDC9FD1C3A}</a:tableStyleId>
              </a:tblPr>
              <a:tblGrid>
                <a:gridCol w="1175657"/>
                <a:gridCol w="1175657"/>
                <a:gridCol w="1175657"/>
                <a:gridCol w="1175657"/>
                <a:gridCol w="1175657"/>
                <a:gridCol w="1175657"/>
                <a:gridCol w="1175657"/>
              </a:tblGrid>
              <a:tr h="370840">
                <a:tc>
                  <a:txBody>
                    <a:bodyPr/>
                    <a:lstStyle/>
                    <a:p>
                      <a:pPr>
                        <a:spcAft>
                          <a:spcPts val="0"/>
                        </a:spcAft>
                      </a:pPr>
                      <a:endParaRPr lang="en-US" sz="1600" dirty="0">
                        <a:latin typeface="Times New Roman"/>
                      </a:endParaRPr>
                    </a:p>
                  </a:txBody>
                  <a:tcPr marL="68580" marR="68580" marT="0" marB="0"/>
                </a:tc>
                <a:tc>
                  <a:txBody>
                    <a:bodyPr/>
                    <a:lstStyle/>
                    <a:p>
                      <a:pPr algn="ctr">
                        <a:spcAft>
                          <a:spcPts val="0"/>
                        </a:spcAft>
                      </a:pPr>
                      <a:r>
                        <a:rPr lang="en-US" sz="1600" b="1">
                          <a:latin typeface="Times New Roman"/>
                        </a:rPr>
                        <a:t>(1)</a:t>
                      </a:r>
                      <a:endParaRPr lang="en-US" sz="1600">
                        <a:latin typeface="Times New Roman"/>
                      </a:endParaRPr>
                    </a:p>
                  </a:txBody>
                  <a:tcPr marL="68580" marR="68580" marT="0" marB="0"/>
                </a:tc>
                <a:tc>
                  <a:txBody>
                    <a:bodyPr/>
                    <a:lstStyle/>
                    <a:p>
                      <a:pPr algn="ctr">
                        <a:spcAft>
                          <a:spcPts val="0"/>
                        </a:spcAft>
                      </a:pPr>
                      <a:r>
                        <a:rPr lang="en-US" sz="1600" b="1">
                          <a:latin typeface="Times New Roman"/>
                        </a:rPr>
                        <a:t>(2)</a:t>
                      </a:r>
                      <a:endParaRPr lang="en-US" sz="1600">
                        <a:latin typeface="Times New Roman"/>
                      </a:endParaRPr>
                    </a:p>
                  </a:txBody>
                  <a:tcPr marL="68580" marR="68580" marT="0" marB="0"/>
                </a:tc>
                <a:tc>
                  <a:txBody>
                    <a:bodyPr/>
                    <a:lstStyle/>
                    <a:p>
                      <a:pPr algn="ctr">
                        <a:spcAft>
                          <a:spcPts val="0"/>
                        </a:spcAft>
                      </a:pPr>
                      <a:r>
                        <a:rPr lang="en-US" sz="1600" b="1">
                          <a:latin typeface="Times New Roman"/>
                        </a:rPr>
                        <a:t>(3)</a:t>
                      </a:r>
                      <a:endParaRPr lang="en-US" sz="1600">
                        <a:latin typeface="Times New Roman"/>
                      </a:endParaRPr>
                    </a:p>
                  </a:txBody>
                  <a:tcPr marL="68580" marR="68580" marT="0" marB="0"/>
                </a:tc>
                <a:tc>
                  <a:txBody>
                    <a:bodyPr/>
                    <a:lstStyle/>
                    <a:p>
                      <a:pPr algn="ctr">
                        <a:spcAft>
                          <a:spcPts val="0"/>
                        </a:spcAft>
                      </a:pPr>
                      <a:r>
                        <a:rPr lang="en-US" sz="1600" b="1">
                          <a:latin typeface="Times New Roman"/>
                        </a:rPr>
                        <a:t>(4)</a:t>
                      </a:r>
                      <a:endParaRPr lang="en-US" sz="1600">
                        <a:latin typeface="Times New Roman"/>
                      </a:endParaRPr>
                    </a:p>
                  </a:txBody>
                  <a:tcPr marL="68580" marR="68580" marT="0" marB="0"/>
                </a:tc>
                <a:tc>
                  <a:txBody>
                    <a:bodyPr/>
                    <a:lstStyle/>
                    <a:p>
                      <a:pPr algn="ctr">
                        <a:spcAft>
                          <a:spcPts val="0"/>
                        </a:spcAft>
                      </a:pPr>
                      <a:r>
                        <a:rPr lang="en-US" sz="1600" b="1">
                          <a:latin typeface="Times New Roman"/>
                        </a:rPr>
                        <a:t>(5)</a:t>
                      </a:r>
                      <a:endParaRPr lang="en-US" sz="1600">
                        <a:latin typeface="Times New Roman"/>
                      </a:endParaRPr>
                    </a:p>
                  </a:txBody>
                  <a:tcPr marL="68580" marR="68580" marT="0" marB="0"/>
                </a:tc>
                <a:tc>
                  <a:txBody>
                    <a:bodyPr/>
                    <a:lstStyle/>
                    <a:p>
                      <a:pPr algn="ctr">
                        <a:spcAft>
                          <a:spcPts val="0"/>
                        </a:spcAft>
                      </a:pPr>
                      <a:r>
                        <a:rPr lang="en-US" sz="1600" b="1">
                          <a:latin typeface="Times New Roman"/>
                        </a:rPr>
                        <a:t>(6)</a:t>
                      </a:r>
                      <a:endParaRPr lang="en-US" sz="1600">
                        <a:latin typeface="Times New Roman"/>
                      </a:endParaRPr>
                    </a:p>
                  </a:txBody>
                  <a:tcPr marL="68580" marR="68580" marT="0" marB="0"/>
                </a:tc>
              </a:tr>
              <a:tr h="370840">
                <a:tc>
                  <a:txBody>
                    <a:bodyPr/>
                    <a:lstStyle/>
                    <a:p>
                      <a:pPr>
                        <a:spcAft>
                          <a:spcPts val="0"/>
                        </a:spcAft>
                      </a:pPr>
                      <a:r>
                        <a:rPr lang="en-US" sz="1600" b="1">
                          <a:latin typeface="Times New Roman"/>
                        </a:rPr>
                        <a:t>Starting date</a:t>
                      </a:r>
                      <a:endParaRPr lang="en-US" sz="1600">
                        <a:latin typeface="Times New Roman"/>
                      </a:endParaRPr>
                    </a:p>
                  </a:txBody>
                  <a:tcPr marL="68580" marR="68580" marT="0" marB="0"/>
                </a:tc>
                <a:tc>
                  <a:txBody>
                    <a:bodyPr/>
                    <a:lstStyle/>
                    <a:p>
                      <a:pPr algn="ctr">
                        <a:spcAft>
                          <a:spcPts val="0"/>
                        </a:spcAft>
                      </a:pPr>
                      <a:r>
                        <a:rPr lang="en-US" sz="1600" b="1">
                          <a:latin typeface="Times New Roman"/>
                        </a:rPr>
                        <a:t>1950</a:t>
                      </a:r>
                      <a:endParaRPr lang="en-US" sz="1600">
                        <a:latin typeface="Times New Roman"/>
                      </a:endParaRPr>
                    </a:p>
                  </a:txBody>
                  <a:tcPr marL="68580" marR="68580" marT="0" marB="0"/>
                </a:tc>
                <a:tc>
                  <a:txBody>
                    <a:bodyPr/>
                    <a:lstStyle/>
                    <a:p>
                      <a:pPr algn="ctr">
                        <a:spcAft>
                          <a:spcPts val="0"/>
                        </a:spcAft>
                      </a:pPr>
                      <a:r>
                        <a:rPr lang="en-US" sz="1600" b="1">
                          <a:latin typeface="Times New Roman"/>
                        </a:rPr>
                        <a:t>1939</a:t>
                      </a:r>
                      <a:endParaRPr lang="en-US" sz="1600">
                        <a:latin typeface="Times New Roman"/>
                      </a:endParaRPr>
                    </a:p>
                  </a:txBody>
                  <a:tcPr marL="68580" marR="68580" marT="0" marB="0"/>
                </a:tc>
                <a:tc>
                  <a:txBody>
                    <a:bodyPr/>
                    <a:lstStyle/>
                    <a:p>
                      <a:pPr algn="ctr">
                        <a:spcAft>
                          <a:spcPts val="0"/>
                        </a:spcAft>
                      </a:pPr>
                      <a:r>
                        <a:rPr lang="en-US" sz="1600" b="1">
                          <a:latin typeface="Times New Roman"/>
                        </a:rPr>
                        <a:t>1930</a:t>
                      </a:r>
                      <a:endParaRPr lang="en-US" sz="1600">
                        <a:latin typeface="Times New Roman"/>
                      </a:endParaRPr>
                    </a:p>
                  </a:txBody>
                  <a:tcPr marL="68580" marR="68580" marT="0" marB="0"/>
                </a:tc>
                <a:tc>
                  <a:txBody>
                    <a:bodyPr/>
                    <a:lstStyle/>
                    <a:p>
                      <a:pPr algn="ctr">
                        <a:spcAft>
                          <a:spcPts val="0"/>
                        </a:spcAft>
                      </a:pPr>
                      <a:r>
                        <a:rPr lang="en-US" sz="1600" b="1">
                          <a:latin typeface="Times New Roman"/>
                        </a:rPr>
                        <a:t>1930</a:t>
                      </a:r>
                      <a:endParaRPr lang="en-US" sz="1600">
                        <a:latin typeface="Times New Roman"/>
                      </a:endParaRPr>
                    </a:p>
                    <a:p>
                      <a:pPr algn="ctr">
                        <a:spcAft>
                          <a:spcPts val="0"/>
                        </a:spcAft>
                      </a:pPr>
                      <a:r>
                        <a:rPr lang="en-US" sz="1600" b="1">
                          <a:latin typeface="Times New Roman"/>
                        </a:rPr>
                        <a:t>(w/o 1949)</a:t>
                      </a:r>
                      <a:endParaRPr lang="en-US" sz="1600">
                        <a:latin typeface="Times New Roman"/>
                      </a:endParaRPr>
                    </a:p>
                  </a:txBody>
                  <a:tcPr marL="68580" marR="68580" marT="0" marB="0"/>
                </a:tc>
                <a:tc>
                  <a:txBody>
                    <a:bodyPr/>
                    <a:lstStyle/>
                    <a:p>
                      <a:pPr algn="ctr">
                        <a:spcAft>
                          <a:spcPts val="0"/>
                        </a:spcAft>
                      </a:pPr>
                      <a:r>
                        <a:rPr lang="en-US" sz="1600" b="1">
                          <a:latin typeface="Times New Roman"/>
                        </a:rPr>
                        <a:t>1917</a:t>
                      </a:r>
                      <a:endParaRPr lang="en-US" sz="1600">
                        <a:latin typeface="Times New Roman"/>
                      </a:endParaRPr>
                    </a:p>
                  </a:txBody>
                  <a:tcPr marL="68580" marR="68580" marT="0" marB="0"/>
                </a:tc>
                <a:tc>
                  <a:txBody>
                    <a:bodyPr/>
                    <a:lstStyle/>
                    <a:p>
                      <a:pPr algn="ctr">
                        <a:spcAft>
                          <a:spcPts val="0"/>
                        </a:spcAft>
                      </a:pPr>
                      <a:r>
                        <a:rPr lang="en-US" sz="1600" b="1">
                          <a:latin typeface="Times New Roman"/>
                        </a:rPr>
                        <a:t>1954</a:t>
                      </a:r>
                      <a:endParaRPr lang="en-US" sz="1600">
                        <a:latin typeface="Times New Roman"/>
                      </a:endParaRPr>
                    </a:p>
                  </a:txBody>
                  <a:tcPr marL="68580" marR="68580" marT="0" marB="0"/>
                </a:tc>
              </a:tr>
              <a:tr h="370840">
                <a:tc>
                  <a:txBody>
                    <a:bodyPr/>
                    <a:lstStyle/>
                    <a:p>
                      <a:pPr>
                        <a:spcAft>
                          <a:spcPts val="0"/>
                        </a:spcAft>
                      </a:pPr>
                      <a:r>
                        <a:rPr lang="en-US" sz="1600" b="1">
                          <a:latin typeface="Times New Roman"/>
                        </a:rPr>
                        <a:t>Δg: defense</a:t>
                      </a:r>
                      <a:endParaRPr lang="en-US" sz="1600">
                        <a:latin typeface="Times New Roman"/>
                      </a:endParaRPr>
                    </a:p>
                  </a:txBody>
                  <a:tcPr marL="68580" marR="68580" marT="0" marB="0"/>
                </a:tc>
                <a:tc>
                  <a:txBody>
                    <a:bodyPr/>
                    <a:lstStyle/>
                    <a:p>
                      <a:pPr algn="ctr">
                        <a:spcAft>
                          <a:spcPts val="0"/>
                        </a:spcAft>
                      </a:pPr>
                      <a:r>
                        <a:rPr lang="en-US" sz="1600">
                          <a:latin typeface="Times New Roman"/>
                        </a:rPr>
                        <a:t>0.68*</a:t>
                      </a:r>
                    </a:p>
                    <a:p>
                      <a:pPr algn="ctr">
                        <a:spcAft>
                          <a:spcPts val="0"/>
                        </a:spcAft>
                      </a:pPr>
                      <a:r>
                        <a:rPr lang="en-US" sz="1600">
                          <a:latin typeface="Times New Roman"/>
                        </a:rPr>
                        <a:t>(0.27)</a:t>
                      </a:r>
                    </a:p>
                  </a:txBody>
                  <a:tcPr marL="68580" marR="68580" marT="0" marB="0"/>
                </a:tc>
                <a:tc>
                  <a:txBody>
                    <a:bodyPr/>
                    <a:lstStyle/>
                    <a:p>
                      <a:pPr algn="ctr">
                        <a:spcAft>
                          <a:spcPts val="0"/>
                        </a:spcAft>
                      </a:pPr>
                      <a:r>
                        <a:rPr lang="en-US" sz="1600">
                          <a:latin typeface="Times New Roman"/>
                        </a:rPr>
                        <a:t>0.44**</a:t>
                      </a:r>
                    </a:p>
                    <a:p>
                      <a:pPr algn="ctr">
                        <a:spcAft>
                          <a:spcPts val="0"/>
                        </a:spcAft>
                      </a:pPr>
                      <a:r>
                        <a:rPr lang="en-US" sz="1600">
                          <a:latin typeface="Times New Roman"/>
                        </a:rPr>
                        <a:t>(0.06)</a:t>
                      </a:r>
                    </a:p>
                  </a:txBody>
                  <a:tcPr marL="68580" marR="68580" marT="0" marB="0"/>
                </a:tc>
                <a:tc>
                  <a:txBody>
                    <a:bodyPr/>
                    <a:lstStyle/>
                    <a:p>
                      <a:pPr algn="ctr">
                        <a:spcAft>
                          <a:spcPts val="0"/>
                        </a:spcAft>
                      </a:pPr>
                      <a:r>
                        <a:rPr lang="en-US" sz="1600">
                          <a:latin typeface="Times New Roman"/>
                        </a:rPr>
                        <a:t>0.46**</a:t>
                      </a:r>
                    </a:p>
                    <a:p>
                      <a:pPr algn="ctr">
                        <a:spcAft>
                          <a:spcPts val="0"/>
                        </a:spcAft>
                      </a:pPr>
                      <a:r>
                        <a:rPr lang="en-US" sz="1600">
                          <a:latin typeface="Times New Roman"/>
                        </a:rPr>
                        <a:t>(0.08)</a:t>
                      </a:r>
                    </a:p>
                  </a:txBody>
                  <a:tcPr marL="68580" marR="68580" marT="0" marB="0"/>
                </a:tc>
                <a:tc>
                  <a:txBody>
                    <a:bodyPr/>
                    <a:lstStyle/>
                    <a:p>
                      <a:pPr algn="ctr">
                        <a:spcAft>
                          <a:spcPts val="0"/>
                        </a:spcAft>
                      </a:pPr>
                      <a:r>
                        <a:rPr lang="en-US" sz="1600">
                          <a:latin typeface="Times New Roman"/>
                        </a:rPr>
                        <a:t>0.48**</a:t>
                      </a:r>
                    </a:p>
                    <a:p>
                      <a:pPr algn="ctr">
                        <a:spcAft>
                          <a:spcPts val="0"/>
                        </a:spcAft>
                      </a:pPr>
                      <a:r>
                        <a:rPr lang="en-US" sz="1600">
                          <a:latin typeface="Times New Roman"/>
                        </a:rPr>
                        <a:t>(0.08)</a:t>
                      </a:r>
                    </a:p>
                  </a:txBody>
                  <a:tcPr marL="68580" marR="68580" marT="0" marB="0"/>
                </a:tc>
                <a:tc>
                  <a:txBody>
                    <a:bodyPr/>
                    <a:lstStyle/>
                    <a:p>
                      <a:pPr algn="ctr">
                        <a:spcAft>
                          <a:spcPts val="0"/>
                        </a:spcAft>
                      </a:pPr>
                      <a:r>
                        <a:rPr lang="en-US" sz="1600">
                          <a:latin typeface="Times New Roman"/>
                        </a:rPr>
                        <a:t>0.47**</a:t>
                      </a:r>
                    </a:p>
                    <a:p>
                      <a:pPr algn="ctr">
                        <a:spcAft>
                          <a:spcPts val="0"/>
                        </a:spcAft>
                      </a:pPr>
                      <a:r>
                        <a:rPr lang="en-US" sz="1600">
                          <a:latin typeface="Times New Roman"/>
                        </a:rPr>
                        <a:t>(0.08)</a:t>
                      </a:r>
                    </a:p>
                  </a:txBody>
                  <a:tcPr marL="68580" marR="68580" marT="0" marB="0"/>
                </a:tc>
                <a:tc>
                  <a:txBody>
                    <a:bodyPr/>
                    <a:lstStyle/>
                    <a:p>
                      <a:pPr algn="ctr">
                        <a:spcAft>
                          <a:spcPts val="0"/>
                        </a:spcAft>
                      </a:pPr>
                      <a:r>
                        <a:rPr lang="en-US" sz="1600">
                          <a:latin typeface="Times New Roman"/>
                        </a:rPr>
                        <a:t>0.98</a:t>
                      </a:r>
                    </a:p>
                    <a:p>
                      <a:pPr algn="ctr">
                        <a:spcAft>
                          <a:spcPts val="0"/>
                        </a:spcAft>
                      </a:pPr>
                      <a:r>
                        <a:rPr lang="en-US" sz="1600">
                          <a:latin typeface="Times New Roman"/>
                        </a:rPr>
                        <a:t>(0.65)</a:t>
                      </a:r>
                    </a:p>
                  </a:txBody>
                  <a:tcPr marL="68580" marR="68580" marT="0" marB="0"/>
                </a:tc>
              </a:tr>
              <a:tr h="370840">
                <a:tc>
                  <a:txBody>
                    <a:bodyPr/>
                    <a:lstStyle/>
                    <a:p>
                      <a:pPr>
                        <a:spcAft>
                          <a:spcPts val="0"/>
                        </a:spcAft>
                      </a:pPr>
                      <a:r>
                        <a:rPr lang="en-US" sz="1600" b="1" dirty="0">
                          <a:latin typeface="Times New Roman"/>
                        </a:rPr>
                        <a:t>Δg: defense </a:t>
                      </a:r>
                      <a:endParaRPr lang="en-US" sz="1600" b="1" dirty="0" smtClean="0">
                        <a:latin typeface="Times New Roman"/>
                      </a:endParaRPr>
                    </a:p>
                    <a:p>
                      <a:pPr>
                        <a:spcAft>
                          <a:spcPts val="0"/>
                        </a:spcAft>
                      </a:pPr>
                      <a:r>
                        <a:rPr lang="en-US" sz="1600" b="1" dirty="0" smtClean="0">
                          <a:latin typeface="Times New Roman"/>
                        </a:rPr>
                        <a:t>(-</a:t>
                      </a:r>
                      <a:r>
                        <a:rPr lang="en-US" sz="1600" b="1" dirty="0">
                          <a:latin typeface="Times New Roman"/>
                        </a:rPr>
                        <a:t>1)</a:t>
                      </a:r>
                      <a:endParaRPr lang="en-US" sz="1600" dirty="0">
                        <a:latin typeface="Times New Roman"/>
                      </a:endParaRPr>
                    </a:p>
                  </a:txBody>
                  <a:tcPr marL="68580" marR="68580" marT="0" marB="0"/>
                </a:tc>
                <a:tc>
                  <a:txBody>
                    <a:bodyPr/>
                    <a:lstStyle/>
                    <a:p>
                      <a:pPr algn="ctr">
                        <a:spcAft>
                          <a:spcPts val="0"/>
                        </a:spcAft>
                      </a:pPr>
                      <a:r>
                        <a:rPr lang="en-US" sz="1600">
                          <a:latin typeface="Times New Roman"/>
                        </a:rPr>
                        <a:t>0.01</a:t>
                      </a:r>
                    </a:p>
                    <a:p>
                      <a:pPr algn="ctr">
                        <a:spcAft>
                          <a:spcPts val="0"/>
                        </a:spcAft>
                      </a:pPr>
                      <a:r>
                        <a:rPr lang="en-US" sz="1600">
                          <a:latin typeface="Times New Roman"/>
                        </a:rPr>
                        <a:t>(0.28)</a:t>
                      </a:r>
                    </a:p>
                  </a:txBody>
                  <a:tcPr marL="68580" marR="68580" marT="0" marB="0"/>
                </a:tc>
                <a:tc>
                  <a:txBody>
                    <a:bodyPr/>
                    <a:lstStyle/>
                    <a:p>
                      <a:pPr algn="ctr">
                        <a:spcAft>
                          <a:spcPts val="0"/>
                        </a:spcAft>
                      </a:pPr>
                      <a:r>
                        <a:rPr lang="en-US" sz="1600">
                          <a:latin typeface="Times New Roman"/>
                        </a:rPr>
                        <a:t>0.20**</a:t>
                      </a:r>
                    </a:p>
                    <a:p>
                      <a:pPr algn="ctr">
                        <a:spcAft>
                          <a:spcPts val="0"/>
                        </a:spcAft>
                      </a:pPr>
                      <a:r>
                        <a:rPr lang="en-US" sz="1600">
                          <a:latin typeface="Times New Roman"/>
                        </a:rPr>
                        <a:t>(0.06)</a:t>
                      </a:r>
                    </a:p>
                  </a:txBody>
                  <a:tcPr marL="68580" marR="68580" marT="0" marB="0"/>
                </a:tc>
                <a:tc>
                  <a:txBody>
                    <a:bodyPr/>
                    <a:lstStyle/>
                    <a:p>
                      <a:pPr algn="ctr">
                        <a:spcAft>
                          <a:spcPts val="0"/>
                        </a:spcAft>
                      </a:pPr>
                      <a:r>
                        <a:rPr lang="en-US" sz="1600">
                          <a:latin typeface="Times New Roman"/>
                        </a:rPr>
                        <a:t>0.21*</a:t>
                      </a:r>
                    </a:p>
                    <a:p>
                      <a:pPr algn="ctr">
                        <a:spcAft>
                          <a:spcPts val="0"/>
                        </a:spcAft>
                      </a:pPr>
                      <a:r>
                        <a:rPr lang="en-US" sz="1600">
                          <a:latin typeface="Times New Roman"/>
                        </a:rPr>
                        <a:t>(0.09)</a:t>
                      </a:r>
                    </a:p>
                  </a:txBody>
                  <a:tcPr marL="68580" marR="68580" marT="0" marB="0"/>
                </a:tc>
                <a:tc>
                  <a:txBody>
                    <a:bodyPr/>
                    <a:lstStyle/>
                    <a:p>
                      <a:pPr algn="ctr">
                        <a:spcAft>
                          <a:spcPts val="0"/>
                        </a:spcAft>
                      </a:pPr>
                      <a:r>
                        <a:rPr lang="en-US" sz="1600">
                          <a:latin typeface="Times New Roman"/>
                        </a:rPr>
                        <a:t>0.25**</a:t>
                      </a:r>
                    </a:p>
                    <a:p>
                      <a:pPr algn="ctr">
                        <a:spcAft>
                          <a:spcPts val="0"/>
                        </a:spcAft>
                      </a:pPr>
                      <a:r>
                        <a:rPr lang="en-US" sz="1600">
                          <a:latin typeface="Times New Roman"/>
                        </a:rPr>
                        <a:t>(0.08)</a:t>
                      </a:r>
                    </a:p>
                  </a:txBody>
                  <a:tcPr marL="68580" marR="68580" marT="0" marB="0"/>
                </a:tc>
                <a:tc>
                  <a:txBody>
                    <a:bodyPr/>
                    <a:lstStyle/>
                    <a:p>
                      <a:pPr algn="ctr">
                        <a:spcAft>
                          <a:spcPts val="0"/>
                        </a:spcAft>
                      </a:pPr>
                      <a:r>
                        <a:rPr lang="en-US" sz="1600">
                          <a:latin typeface="Times New Roman"/>
                        </a:rPr>
                        <a:t>0.16</a:t>
                      </a:r>
                    </a:p>
                    <a:p>
                      <a:pPr algn="ctr">
                        <a:spcAft>
                          <a:spcPts val="0"/>
                        </a:spcAft>
                      </a:pPr>
                      <a:r>
                        <a:rPr lang="en-US" sz="1600">
                          <a:latin typeface="Times New Roman"/>
                        </a:rPr>
                        <a:t>(0.08)</a:t>
                      </a:r>
                    </a:p>
                  </a:txBody>
                  <a:tcPr marL="68580" marR="68580" marT="0" marB="0"/>
                </a:tc>
                <a:tc>
                  <a:txBody>
                    <a:bodyPr/>
                    <a:lstStyle/>
                    <a:p>
                      <a:pPr algn="ctr">
                        <a:spcAft>
                          <a:spcPts val="0"/>
                        </a:spcAft>
                      </a:pPr>
                      <a:r>
                        <a:rPr lang="en-US" sz="1600">
                          <a:latin typeface="Times New Roman"/>
                        </a:rPr>
                        <a:t>-0.54</a:t>
                      </a:r>
                    </a:p>
                    <a:p>
                      <a:pPr algn="ctr">
                        <a:spcAft>
                          <a:spcPts val="0"/>
                        </a:spcAft>
                      </a:pPr>
                      <a:r>
                        <a:rPr lang="en-US" sz="1600">
                          <a:latin typeface="Times New Roman"/>
                        </a:rPr>
                        <a:t>(0.56)</a:t>
                      </a:r>
                    </a:p>
                  </a:txBody>
                  <a:tcPr marL="68580" marR="68580" marT="0" marB="0"/>
                </a:tc>
              </a:tr>
              <a:tr h="370840">
                <a:tc>
                  <a:txBody>
                    <a:bodyPr/>
                    <a:lstStyle/>
                    <a:p>
                      <a:pPr>
                        <a:spcAft>
                          <a:spcPts val="0"/>
                        </a:spcAft>
                      </a:pPr>
                      <a:r>
                        <a:rPr lang="en-US" sz="1600" b="1" dirty="0">
                          <a:latin typeface="Times New Roman"/>
                        </a:rPr>
                        <a:t>Δg*: </a:t>
                      </a:r>
                      <a:r>
                        <a:rPr lang="en-US" sz="1600" b="1" dirty="0" smtClean="0">
                          <a:latin typeface="Times New Roman"/>
                        </a:rPr>
                        <a:t>dfns</a:t>
                      </a:r>
                      <a:r>
                        <a:rPr lang="en-US" sz="1600" b="1" baseline="0" dirty="0" smtClean="0">
                          <a:latin typeface="Times New Roman"/>
                        </a:rPr>
                        <a:t> </a:t>
                      </a:r>
                    </a:p>
                    <a:p>
                      <a:pPr>
                        <a:spcAft>
                          <a:spcPts val="0"/>
                        </a:spcAft>
                      </a:pPr>
                      <a:r>
                        <a:rPr lang="en-US" sz="1600" b="1" dirty="0" smtClean="0">
                          <a:latin typeface="Times New Roman"/>
                        </a:rPr>
                        <a:t>news</a:t>
                      </a:r>
                      <a:endParaRPr lang="en-US" sz="1600" dirty="0">
                        <a:latin typeface="Times New Roman"/>
                      </a:endParaRPr>
                    </a:p>
                  </a:txBody>
                  <a:tcPr marL="68580" marR="68580" marT="0" marB="0"/>
                </a:tc>
                <a:tc>
                  <a:txBody>
                    <a:bodyPr/>
                    <a:lstStyle/>
                    <a:p>
                      <a:pPr algn="ctr">
                        <a:spcAft>
                          <a:spcPts val="0"/>
                        </a:spcAft>
                      </a:pPr>
                      <a:r>
                        <a:rPr lang="en-US" sz="1600">
                          <a:latin typeface="Times New Roman"/>
                        </a:rPr>
                        <a:t>0.026</a:t>
                      </a:r>
                    </a:p>
                    <a:p>
                      <a:pPr algn="ctr">
                        <a:spcAft>
                          <a:spcPts val="0"/>
                        </a:spcAft>
                      </a:pPr>
                      <a:r>
                        <a:rPr lang="en-US" sz="1600">
                          <a:latin typeface="Times New Roman"/>
                        </a:rPr>
                        <a:t>(0.016)</a:t>
                      </a:r>
                    </a:p>
                  </a:txBody>
                  <a:tcPr marL="68580" marR="68580" marT="0" marB="0"/>
                </a:tc>
                <a:tc>
                  <a:txBody>
                    <a:bodyPr/>
                    <a:lstStyle/>
                    <a:p>
                      <a:pPr algn="ctr">
                        <a:spcAft>
                          <a:spcPts val="0"/>
                        </a:spcAft>
                      </a:pPr>
                      <a:r>
                        <a:rPr lang="en-US" sz="1600">
                          <a:latin typeface="Times New Roman"/>
                        </a:rPr>
                        <a:t>0.039**</a:t>
                      </a:r>
                    </a:p>
                    <a:p>
                      <a:pPr algn="ctr">
                        <a:spcAft>
                          <a:spcPts val="0"/>
                        </a:spcAft>
                      </a:pPr>
                      <a:r>
                        <a:rPr lang="en-US" sz="1600">
                          <a:latin typeface="Times New Roman"/>
                        </a:rPr>
                        <a:t>(0.011)</a:t>
                      </a:r>
                    </a:p>
                  </a:txBody>
                  <a:tcPr marL="68580" marR="68580" marT="0" marB="0"/>
                </a:tc>
                <a:tc>
                  <a:txBody>
                    <a:bodyPr/>
                    <a:lstStyle/>
                    <a:p>
                      <a:pPr algn="ctr">
                        <a:spcAft>
                          <a:spcPts val="0"/>
                        </a:spcAft>
                      </a:pPr>
                      <a:r>
                        <a:rPr lang="en-US" sz="1600">
                          <a:latin typeface="Times New Roman"/>
                        </a:rPr>
                        <a:t>0.034*</a:t>
                      </a:r>
                    </a:p>
                    <a:p>
                      <a:pPr algn="ctr">
                        <a:spcAft>
                          <a:spcPts val="0"/>
                        </a:spcAft>
                      </a:pPr>
                      <a:r>
                        <a:rPr lang="en-US" sz="1600">
                          <a:latin typeface="Times New Roman"/>
                        </a:rPr>
                        <a:t>(0.015)</a:t>
                      </a:r>
                    </a:p>
                  </a:txBody>
                  <a:tcPr marL="68580" marR="68580" marT="0" marB="0"/>
                </a:tc>
                <a:tc>
                  <a:txBody>
                    <a:bodyPr/>
                    <a:lstStyle/>
                    <a:p>
                      <a:pPr algn="ctr">
                        <a:spcAft>
                          <a:spcPts val="0"/>
                        </a:spcAft>
                      </a:pPr>
                      <a:r>
                        <a:rPr lang="en-US" sz="1600">
                          <a:latin typeface="Times New Roman"/>
                        </a:rPr>
                        <a:t>0.034*</a:t>
                      </a:r>
                    </a:p>
                    <a:p>
                      <a:pPr algn="ctr">
                        <a:spcAft>
                          <a:spcPts val="0"/>
                        </a:spcAft>
                      </a:pPr>
                      <a:r>
                        <a:rPr lang="en-US" sz="1600">
                          <a:latin typeface="Times New Roman"/>
                        </a:rPr>
                        <a:t>(0.014)</a:t>
                      </a:r>
                    </a:p>
                  </a:txBody>
                  <a:tcPr marL="68580" marR="68580" marT="0" marB="0"/>
                </a:tc>
                <a:tc>
                  <a:txBody>
                    <a:bodyPr/>
                    <a:lstStyle/>
                    <a:p>
                      <a:pPr algn="ctr">
                        <a:spcAft>
                          <a:spcPts val="0"/>
                        </a:spcAft>
                      </a:pPr>
                      <a:r>
                        <a:rPr lang="en-US" sz="1600">
                          <a:latin typeface="Times New Roman"/>
                        </a:rPr>
                        <a:t>0.034*</a:t>
                      </a:r>
                    </a:p>
                    <a:p>
                      <a:pPr algn="ctr">
                        <a:spcAft>
                          <a:spcPts val="0"/>
                        </a:spcAft>
                      </a:pPr>
                      <a:r>
                        <a:rPr lang="en-US" sz="1600">
                          <a:latin typeface="Times New Roman"/>
                        </a:rPr>
                        <a:t>(0.017)</a:t>
                      </a:r>
                    </a:p>
                  </a:txBody>
                  <a:tcPr marL="68580" marR="68580" marT="0" marB="0"/>
                </a:tc>
                <a:tc>
                  <a:txBody>
                    <a:bodyPr/>
                    <a:lstStyle/>
                    <a:p>
                      <a:pPr algn="ctr">
                        <a:spcAft>
                          <a:spcPts val="0"/>
                        </a:spcAft>
                      </a:pPr>
                      <a:r>
                        <a:rPr lang="en-US" sz="1600">
                          <a:latin typeface="Times New Roman"/>
                        </a:rPr>
                        <a:t>-0.120</a:t>
                      </a:r>
                    </a:p>
                    <a:p>
                      <a:pPr algn="ctr">
                        <a:spcAft>
                          <a:spcPts val="0"/>
                        </a:spcAft>
                      </a:pPr>
                      <a:r>
                        <a:rPr lang="en-US" sz="1600">
                          <a:latin typeface="Times New Roman"/>
                        </a:rPr>
                        <a:t>(0.112)</a:t>
                      </a:r>
                    </a:p>
                  </a:txBody>
                  <a:tcPr marL="68580" marR="68580" marT="0" marB="0"/>
                </a:tc>
              </a:tr>
              <a:tr h="370840">
                <a:tc>
                  <a:txBody>
                    <a:bodyPr/>
                    <a:lstStyle/>
                    <a:p>
                      <a:pPr>
                        <a:spcAft>
                          <a:spcPts val="0"/>
                        </a:spcAft>
                      </a:pPr>
                      <a:r>
                        <a:rPr lang="en-US" sz="1600" b="1">
                          <a:latin typeface="Times New Roman"/>
                        </a:rPr>
                        <a:t>U(-1)</a:t>
                      </a:r>
                      <a:endParaRPr lang="en-US" sz="1600">
                        <a:latin typeface="Times New Roman"/>
                      </a:endParaRPr>
                    </a:p>
                  </a:txBody>
                  <a:tcPr marL="68580" marR="68580" marT="0" marB="0"/>
                </a:tc>
                <a:tc>
                  <a:txBody>
                    <a:bodyPr/>
                    <a:lstStyle/>
                    <a:p>
                      <a:pPr algn="ctr">
                        <a:spcAft>
                          <a:spcPts val="0"/>
                        </a:spcAft>
                      </a:pPr>
                      <a:r>
                        <a:rPr lang="en-US" sz="1600">
                          <a:latin typeface="Times New Roman"/>
                        </a:rPr>
                        <a:t>0.50**</a:t>
                      </a:r>
                    </a:p>
                    <a:p>
                      <a:pPr algn="ctr">
                        <a:spcAft>
                          <a:spcPts val="0"/>
                        </a:spcAft>
                      </a:pPr>
                      <a:r>
                        <a:rPr lang="en-US" sz="1600">
                          <a:latin typeface="Times New Roman"/>
                        </a:rPr>
                        <a:t>(0.17)</a:t>
                      </a:r>
                    </a:p>
                  </a:txBody>
                  <a:tcPr marL="68580" marR="68580" marT="0" marB="0"/>
                </a:tc>
                <a:tc>
                  <a:txBody>
                    <a:bodyPr/>
                    <a:lstStyle/>
                    <a:p>
                      <a:pPr algn="ctr">
                        <a:spcAft>
                          <a:spcPts val="0"/>
                        </a:spcAft>
                      </a:pPr>
                      <a:r>
                        <a:rPr lang="en-US" sz="1600">
                          <a:latin typeface="Times New Roman"/>
                        </a:rPr>
                        <a:t>0.58**</a:t>
                      </a:r>
                    </a:p>
                    <a:p>
                      <a:pPr algn="ctr">
                        <a:spcAft>
                          <a:spcPts val="0"/>
                        </a:spcAft>
                      </a:pPr>
                      <a:r>
                        <a:rPr lang="en-US" sz="1600">
                          <a:latin typeface="Times New Roman"/>
                        </a:rPr>
                        <a:t>(0.14)</a:t>
                      </a:r>
                    </a:p>
                  </a:txBody>
                  <a:tcPr marL="68580" marR="68580" marT="0" marB="0"/>
                </a:tc>
                <a:tc>
                  <a:txBody>
                    <a:bodyPr/>
                    <a:lstStyle/>
                    <a:p>
                      <a:pPr algn="ctr">
                        <a:spcAft>
                          <a:spcPts val="0"/>
                        </a:spcAft>
                      </a:pPr>
                      <a:r>
                        <a:rPr lang="en-US" sz="1600">
                          <a:latin typeface="Times New Roman"/>
                        </a:rPr>
                        <a:t>0.61**</a:t>
                      </a:r>
                    </a:p>
                    <a:p>
                      <a:pPr algn="ctr">
                        <a:spcAft>
                          <a:spcPts val="0"/>
                        </a:spcAft>
                      </a:pPr>
                      <a:r>
                        <a:rPr lang="en-US" sz="1600">
                          <a:latin typeface="Times New Roman"/>
                        </a:rPr>
                        <a:t>(0.10)</a:t>
                      </a:r>
                    </a:p>
                  </a:txBody>
                  <a:tcPr marL="68580" marR="68580" marT="0" marB="0"/>
                </a:tc>
                <a:tc>
                  <a:txBody>
                    <a:bodyPr/>
                    <a:lstStyle/>
                    <a:p>
                      <a:pPr algn="ctr">
                        <a:spcAft>
                          <a:spcPts val="0"/>
                        </a:spcAft>
                      </a:pPr>
                      <a:r>
                        <a:rPr lang="en-US" sz="1600">
                          <a:latin typeface="Times New Roman"/>
                        </a:rPr>
                        <a:t>0.58**</a:t>
                      </a:r>
                    </a:p>
                    <a:p>
                      <a:pPr algn="ctr">
                        <a:spcAft>
                          <a:spcPts val="0"/>
                        </a:spcAft>
                      </a:pPr>
                      <a:r>
                        <a:rPr lang="en-US" sz="1600">
                          <a:latin typeface="Times New Roman"/>
                        </a:rPr>
                        <a:t>(0.10)</a:t>
                      </a:r>
                    </a:p>
                  </a:txBody>
                  <a:tcPr marL="68580" marR="68580" marT="0" marB="0"/>
                </a:tc>
                <a:tc>
                  <a:txBody>
                    <a:bodyPr/>
                    <a:lstStyle/>
                    <a:p>
                      <a:pPr algn="ctr">
                        <a:spcAft>
                          <a:spcPts val="0"/>
                        </a:spcAft>
                      </a:pPr>
                      <a:r>
                        <a:rPr lang="en-US" sz="1600">
                          <a:latin typeface="Times New Roman"/>
                        </a:rPr>
                        <a:t>0.47**</a:t>
                      </a:r>
                    </a:p>
                    <a:p>
                      <a:pPr algn="ctr">
                        <a:spcAft>
                          <a:spcPts val="0"/>
                        </a:spcAft>
                      </a:pPr>
                      <a:r>
                        <a:rPr lang="en-US" sz="1600">
                          <a:latin typeface="Times New Roman"/>
                        </a:rPr>
                        <a:t>(0.10)</a:t>
                      </a:r>
                    </a:p>
                  </a:txBody>
                  <a:tcPr marL="68580" marR="68580" marT="0" marB="0"/>
                </a:tc>
                <a:tc>
                  <a:txBody>
                    <a:bodyPr/>
                    <a:lstStyle/>
                    <a:p>
                      <a:pPr algn="ctr">
                        <a:spcAft>
                          <a:spcPts val="0"/>
                        </a:spcAft>
                      </a:pPr>
                      <a:r>
                        <a:rPr lang="en-US" sz="1600">
                          <a:latin typeface="Times New Roman"/>
                        </a:rPr>
                        <a:t>0.51**</a:t>
                      </a:r>
                    </a:p>
                    <a:p>
                      <a:pPr algn="ctr">
                        <a:spcAft>
                          <a:spcPts val="0"/>
                        </a:spcAft>
                      </a:pPr>
                      <a:r>
                        <a:rPr lang="en-US" sz="1600">
                          <a:latin typeface="Times New Roman"/>
                        </a:rPr>
                        <a:t>(0.18)</a:t>
                      </a:r>
                    </a:p>
                  </a:txBody>
                  <a:tcPr marL="68580" marR="68580" marT="0" marB="0"/>
                </a:tc>
              </a:tr>
              <a:tr h="370840">
                <a:tc>
                  <a:txBody>
                    <a:bodyPr/>
                    <a:lstStyle/>
                    <a:p>
                      <a:pPr>
                        <a:spcAft>
                          <a:spcPts val="0"/>
                        </a:spcAft>
                      </a:pPr>
                      <a:r>
                        <a:rPr lang="en-US" sz="1600" b="1">
                          <a:latin typeface="Times New Roman"/>
                        </a:rPr>
                        <a:t>Δτ(-1)</a:t>
                      </a:r>
                      <a:endParaRPr lang="en-US" sz="1600">
                        <a:latin typeface="Times New Roman"/>
                      </a:endParaRPr>
                    </a:p>
                  </a:txBody>
                  <a:tcPr marL="68580" marR="68580" marT="0" marB="0"/>
                </a:tc>
                <a:tc>
                  <a:txBody>
                    <a:bodyPr/>
                    <a:lstStyle/>
                    <a:p>
                      <a:pPr algn="ctr">
                        <a:spcAft>
                          <a:spcPts val="0"/>
                        </a:spcAft>
                      </a:pPr>
                      <a:r>
                        <a:rPr lang="en-US" sz="1600">
                          <a:latin typeface="Times New Roman"/>
                        </a:rPr>
                        <a:t>-0.54**</a:t>
                      </a:r>
                    </a:p>
                    <a:p>
                      <a:pPr algn="ctr">
                        <a:spcAft>
                          <a:spcPts val="0"/>
                        </a:spcAft>
                      </a:pPr>
                      <a:r>
                        <a:rPr lang="en-US" sz="1600">
                          <a:latin typeface="Times New Roman"/>
                        </a:rPr>
                        <a:t>(0.21)</a:t>
                      </a:r>
                    </a:p>
                  </a:txBody>
                  <a:tcPr marL="68580" marR="68580" marT="0" marB="0"/>
                </a:tc>
                <a:tc>
                  <a:txBody>
                    <a:bodyPr/>
                    <a:lstStyle/>
                    <a:p>
                      <a:pPr algn="ctr">
                        <a:spcAft>
                          <a:spcPts val="0"/>
                        </a:spcAft>
                      </a:pPr>
                      <a:r>
                        <a:rPr lang="en-US" sz="1600">
                          <a:latin typeface="Times New Roman"/>
                        </a:rPr>
                        <a:t>-0.16</a:t>
                      </a:r>
                    </a:p>
                    <a:p>
                      <a:pPr algn="ctr">
                        <a:spcAft>
                          <a:spcPts val="0"/>
                        </a:spcAft>
                      </a:pPr>
                      <a:r>
                        <a:rPr lang="en-US" sz="1600">
                          <a:latin typeface="Times New Roman"/>
                        </a:rPr>
                        <a:t>(0.16)</a:t>
                      </a:r>
                    </a:p>
                  </a:txBody>
                  <a:tcPr marL="68580" marR="68580" marT="0" marB="0"/>
                </a:tc>
                <a:tc>
                  <a:txBody>
                    <a:bodyPr/>
                    <a:lstStyle/>
                    <a:p>
                      <a:pPr algn="ctr">
                        <a:spcAft>
                          <a:spcPts val="0"/>
                        </a:spcAft>
                      </a:pPr>
                      <a:r>
                        <a:rPr lang="en-US" sz="1600">
                          <a:latin typeface="Times New Roman"/>
                        </a:rPr>
                        <a:t>-0.26</a:t>
                      </a:r>
                    </a:p>
                    <a:p>
                      <a:pPr algn="ctr">
                        <a:spcAft>
                          <a:spcPts val="0"/>
                        </a:spcAft>
                      </a:pPr>
                      <a:r>
                        <a:rPr lang="en-US" sz="1600">
                          <a:latin typeface="Times New Roman"/>
                        </a:rPr>
                        <a:t>(0.22)</a:t>
                      </a:r>
                    </a:p>
                  </a:txBody>
                  <a:tcPr marL="68580" marR="68580" marT="0" marB="0"/>
                </a:tc>
                <a:tc>
                  <a:txBody>
                    <a:bodyPr/>
                    <a:lstStyle/>
                    <a:p>
                      <a:pPr algn="ctr">
                        <a:spcAft>
                          <a:spcPts val="0"/>
                        </a:spcAft>
                      </a:pPr>
                      <a:r>
                        <a:rPr lang="en-US" sz="1600">
                          <a:latin typeface="Times New Roman"/>
                        </a:rPr>
                        <a:t>-0.52*</a:t>
                      </a:r>
                    </a:p>
                    <a:p>
                      <a:pPr algn="ctr">
                        <a:spcAft>
                          <a:spcPts val="0"/>
                        </a:spcAft>
                      </a:pPr>
                      <a:r>
                        <a:rPr lang="en-US" sz="1600">
                          <a:latin typeface="Times New Roman"/>
                        </a:rPr>
                        <a:t>(0.23)</a:t>
                      </a:r>
                    </a:p>
                  </a:txBody>
                  <a:tcPr marL="68580" marR="68580" marT="0" marB="0"/>
                </a:tc>
                <a:tc>
                  <a:txBody>
                    <a:bodyPr/>
                    <a:lstStyle/>
                    <a:p>
                      <a:pPr algn="ctr">
                        <a:spcAft>
                          <a:spcPts val="0"/>
                        </a:spcAft>
                      </a:pPr>
                      <a:r>
                        <a:rPr lang="en-US" sz="1600">
                          <a:latin typeface="Times New Roman"/>
                        </a:rPr>
                        <a:t>-0.19</a:t>
                      </a:r>
                    </a:p>
                    <a:p>
                      <a:pPr algn="ctr">
                        <a:spcAft>
                          <a:spcPts val="0"/>
                        </a:spcAft>
                      </a:pPr>
                      <a:r>
                        <a:rPr lang="en-US" sz="1600">
                          <a:latin typeface="Times New Roman"/>
                        </a:rPr>
                        <a:t>(0.25)</a:t>
                      </a:r>
                    </a:p>
                  </a:txBody>
                  <a:tcPr marL="68580" marR="68580" marT="0" marB="0"/>
                </a:tc>
                <a:tc>
                  <a:txBody>
                    <a:bodyPr/>
                    <a:lstStyle/>
                    <a:p>
                      <a:pPr algn="ctr">
                        <a:spcAft>
                          <a:spcPts val="0"/>
                        </a:spcAft>
                      </a:pPr>
                      <a:r>
                        <a:rPr lang="en-US" sz="1600">
                          <a:latin typeface="Times New Roman"/>
                        </a:rPr>
                        <a:t>-0.48*</a:t>
                      </a:r>
                    </a:p>
                    <a:p>
                      <a:pPr algn="ctr">
                        <a:spcAft>
                          <a:spcPts val="0"/>
                        </a:spcAft>
                      </a:pPr>
                      <a:r>
                        <a:rPr lang="en-US" sz="1600">
                          <a:latin typeface="Times New Roman"/>
                        </a:rPr>
                        <a:t>(0.22)</a:t>
                      </a:r>
                    </a:p>
                  </a:txBody>
                  <a:tcPr marL="68580" marR="68580" marT="0" marB="0"/>
                </a:tc>
              </a:tr>
              <a:tr h="370840">
                <a:tc>
                  <a:txBody>
                    <a:bodyPr/>
                    <a:lstStyle/>
                    <a:p>
                      <a:pPr>
                        <a:spcAft>
                          <a:spcPts val="0"/>
                        </a:spcAft>
                      </a:pPr>
                      <a:r>
                        <a:rPr lang="en-US" sz="1600" b="1" dirty="0">
                          <a:latin typeface="Times New Roman"/>
                        </a:rPr>
                        <a:t>Yield </a:t>
                      </a:r>
                      <a:endParaRPr lang="en-US" sz="1600" b="1" dirty="0" smtClean="0">
                        <a:latin typeface="Times New Roman"/>
                      </a:endParaRPr>
                    </a:p>
                    <a:p>
                      <a:pPr>
                        <a:spcAft>
                          <a:spcPts val="0"/>
                        </a:spcAft>
                      </a:pPr>
                      <a:r>
                        <a:rPr lang="en-US" sz="1600" b="1" dirty="0" smtClean="0">
                          <a:latin typeface="Times New Roman"/>
                        </a:rPr>
                        <a:t>spread</a:t>
                      </a:r>
                      <a:endParaRPr lang="en-US" sz="1600" dirty="0">
                        <a:latin typeface="Times New Roman"/>
                      </a:endParaRPr>
                    </a:p>
                  </a:txBody>
                  <a:tcPr marL="68580" marR="68580" marT="0" marB="0"/>
                </a:tc>
                <a:tc>
                  <a:txBody>
                    <a:bodyPr/>
                    <a:lstStyle/>
                    <a:p>
                      <a:pPr algn="ctr">
                        <a:spcAft>
                          <a:spcPts val="0"/>
                        </a:spcAft>
                      </a:pPr>
                      <a:r>
                        <a:rPr lang="en-US" sz="1600">
                          <a:latin typeface="Times New Roman"/>
                        </a:rPr>
                        <a:t>-43.9*</a:t>
                      </a:r>
                    </a:p>
                    <a:p>
                      <a:pPr algn="ctr">
                        <a:spcAft>
                          <a:spcPts val="0"/>
                        </a:spcAft>
                      </a:pPr>
                      <a:r>
                        <a:rPr lang="en-US" sz="1600">
                          <a:latin typeface="Times New Roman"/>
                        </a:rPr>
                        <a:t>(20.7)</a:t>
                      </a:r>
                    </a:p>
                  </a:txBody>
                  <a:tcPr marL="68580" marR="68580" marT="0" marB="0"/>
                </a:tc>
                <a:tc>
                  <a:txBody>
                    <a:bodyPr/>
                    <a:lstStyle/>
                    <a:p>
                      <a:pPr algn="ctr">
                        <a:spcAft>
                          <a:spcPts val="0"/>
                        </a:spcAft>
                      </a:pPr>
                      <a:r>
                        <a:rPr lang="en-US" sz="1600">
                          <a:latin typeface="Times New Roman"/>
                        </a:rPr>
                        <a:t>-37.8</a:t>
                      </a:r>
                    </a:p>
                    <a:p>
                      <a:pPr algn="ctr">
                        <a:spcAft>
                          <a:spcPts val="0"/>
                        </a:spcAft>
                      </a:pPr>
                      <a:r>
                        <a:rPr lang="en-US" sz="1600">
                          <a:latin typeface="Times New Roman"/>
                        </a:rPr>
                        <a:t>(22.0)</a:t>
                      </a:r>
                    </a:p>
                  </a:txBody>
                  <a:tcPr marL="68580" marR="68580" marT="0" marB="0"/>
                </a:tc>
                <a:tc>
                  <a:txBody>
                    <a:bodyPr/>
                    <a:lstStyle/>
                    <a:p>
                      <a:pPr algn="ctr">
                        <a:spcAft>
                          <a:spcPts val="0"/>
                        </a:spcAft>
                      </a:pPr>
                      <a:r>
                        <a:rPr lang="en-US" sz="1600">
                          <a:latin typeface="Times New Roman"/>
                        </a:rPr>
                        <a:t>-101.5**</a:t>
                      </a:r>
                    </a:p>
                    <a:p>
                      <a:pPr algn="ctr">
                        <a:spcAft>
                          <a:spcPts val="0"/>
                        </a:spcAft>
                      </a:pPr>
                      <a:r>
                        <a:rPr lang="en-US" sz="1600">
                          <a:latin typeface="Times New Roman"/>
                        </a:rPr>
                        <a:t>(12.8)</a:t>
                      </a:r>
                    </a:p>
                  </a:txBody>
                  <a:tcPr marL="68580" marR="68580" marT="0" marB="0"/>
                </a:tc>
                <a:tc>
                  <a:txBody>
                    <a:bodyPr/>
                    <a:lstStyle/>
                    <a:p>
                      <a:pPr algn="ctr">
                        <a:spcAft>
                          <a:spcPts val="0"/>
                        </a:spcAft>
                      </a:pPr>
                      <a:r>
                        <a:rPr lang="en-US" sz="1600">
                          <a:latin typeface="Times New Roman"/>
                        </a:rPr>
                        <a:t>-103.4**</a:t>
                      </a:r>
                    </a:p>
                    <a:p>
                      <a:pPr algn="ctr">
                        <a:spcAft>
                          <a:spcPts val="0"/>
                        </a:spcAft>
                      </a:pPr>
                      <a:r>
                        <a:rPr lang="en-US" sz="1600">
                          <a:latin typeface="Times New Roman"/>
                        </a:rPr>
                        <a:t>(12.4)</a:t>
                      </a:r>
                    </a:p>
                  </a:txBody>
                  <a:tcPr marL="68580" marR="68580" marT="0" marB="0"/>
                </a:tc>
                <a:tc>
                  <a:txBody>
                    <a:bodyPr/>
                    <a:lstStyle/>
                    <a:p>
                      <a:pPr algn="ctr">
                        <a:spcAft>
                          <a:spcPts val="0"/>
                        </a:spcAft>
                      </a:pPr>
                      <a:r>
                        <a:rPr lang="en-US" sz="1600">
                          <a:latin typeface="Times New Roman"/>
                        </a:rPr>
                        <a:t>-73.6**</a:t>
                      </a:r>
                    </a:p>
                    <a:p>
                      <a:pPr algn="ctr">
                        <a:spcAft>
                          <a:spcPts val="0"/>
                        </a:spcAft>
                      </a:pPr>
                      <a:r>
                        <a:rPr lang="en-US" sz="1600">
                          <a:latin typeface="Times New Roman"/>
                        </a:rPr>
                        <a:t>(12.2)</a:t>
                      </a:r>
                    </a:p>
                  </a:txBody>
                  <a:tcPr marL="68580" marR="68580" marT="0" marB="0"/>
                </a:tc>
                <a:tc>
                  <a:txBody>
                    <a:bodyPr/>
                    <a:lstStyle/>
                    <a:p>
                      <a:pPr algn="ctr">
                        <a:spcAft>
                          <a:spcPts val="0"/>
                        </a:spcAft>
                      </a:pPr>
                      <a:r>
                        <a:rPr lang="en-US" sz="1600" dirty="0">
                          <a:latin typeface="Times New Roman"/>
                        </a:rPr>
                        <a:t>-43.1*</a:t>
                      </a:r>
                    </a:p>
                    <a:p>
                      <a:pPr algn="ctr">
                        <a:spcAft>
                          <a:spcPts val="0"/>
                        </a:spcAft>
                      </a:pPr>
                      <a:r>
                        <a:rPr lang="en-US" sz="1600" dirty="0">
                          <a:latin typeface="Times New Roman"/>
                        </a:rPr>
                        <a:t>(21.8)</a:t>
                      </a:r>
                    </a:p>
                  </a:txBody>
                  <a:tcPr marL="68580" marR="68580" marT="0" marB="0"/>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8229600" cy="4953000"/>
          </a:xfrm>
        </p:spPr>
        <p:txBody>
          <a:bodyPr>
            <a:normAutofit fontScale="85000" lnSpcReduction="20000"/>
          </a:bodyPr>
          <a:lstStyle/>
          <a:p>
            <a:r>
              <a:rPr lang="en-US" sz="3800" dirty="0" smtClean="0"/>
              <a:t>Samples with WWII, multiplier for temporary defense spending 0.4-0.5 contemporaneously, 0.6-0.7 over 2 years. </a:t>
            </a:r>
          </a:p>
          <a:p>
            <a:endParaRPr lang="en-US" sz="3800" dirty="0" smtClean="0"/>
          </a:p>
          <a:p>
            <a:r>
              <a:rPr lang="en-US" sz="3800" dirty="0" smtClean="0"/>
              <a:t>If change in defense spending “permanent” (gauged by Ramey’s defense-news variable), multipliers higher by 0.1-0.2.   </a:t>
            </a:r>
          </a:p>
          <a:p>
            <a:endParaRPr lang="en-US" sz="3800" dirty="0" smtClean="0"/>
          </a:p>
          <a:p>
            <a:r>
              <a:rPr lang="en-US" sz="3800" dirty="0" smtClean="0"/>
              <a:t>Multipliers all significantly less than 1 and apply for given average marginal income-tax rates.</a:t>
            </a:r>
            <a:r>
              <a:rPr lang="en-US" dirty="0" smtClean="0"/>
              <a:t> </a:t>
            </a:r>
          </a:p>
          <a:p>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724400"/>
          </a:xfrm>
        </p:spPr>
        <p:txBody>
          <a:bodyPr>
            <a:normAutofit fontScale="85000" lnSpcReduction="20000"/>
          </a:bodyPr>
          <a:lstStyle/>
          <a:p>
            <a:r>
              <a:rPr lang="en-US" dirty="0" smtClean="0"/>
              <a:t>Ongoing research on effects of New Deal spending on income/output across U.S. states (with Fishback).</a:t>
            </a:r>
          </a:p>
          <a:p>
            <a:endParaRPr lang="en-US" dirty="0" smtClean="0"/>
          </a:p>
          <a:p>
            <a:r>
              <a:rPr lang="en-US" dirty="0" smtClean="0"/>
              <a:t>Kraay on effects on GDP from disbursements of World Bank loans in many countries.</a:t>
            </a:r>
          </a:p>
          <a:p>
            <a:endParaRPr lang="en-US" dirty="0" smtClean="0"/>
          </a:p>
          <a:p>
            <a:r>
              <a:rPr lang="en-US" dirty="0" smtClean="0"/>
              <a:t>Shoag on effects of varying returns on pension-fund assets of U.S. state governments—effects on government spending and state personal income.</a:t>
            </a:r>
          </a:p>
          <a:p>
            <a:endParaRPr lang="en-US" dirty="0" smtClean="0"/>
          </a:p>
          <a:p>
            <a:r>
              <a:rPr lang="en-US" dirty="0" smtClean="0"/>
              <a:t>Other work on U.S. government earmarks and defense contracts across U.S. states—Nakamura &amp; Steinsson.</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normAutofit fontScale="92500" lnSpcReduction="10000"/>
          </a:bodyPr>
          <a:lstStyle/>
          <a:p>
            <a:r>
              <a:rPr lang="en-US" dirty="0" smtClean="0"/>
              <a:t>Positive versus negative values for change in g?</a:t>
            </a:r>
          </a:p>
          <a:p>
            <a:pPr>
              <a:buNone/>
            </a:pPr>
            <a:endParaRPr lang="en-US" dirty="0" smtClean="0"/>
          </a:p>
          <a:p>
            <a:r>
              <a:rPr lang="en-US" dirty="0" smtClean="0"/>
              <a:t>Interaction term between g and U(-1) has coefficient close to zero.  Comparison with results when g* omitted?  </a:t>
            </a:r>
          </a:p>
          <a:p>
            <a:endParaRPr lang="en-US" dirty="0" smtClean="0"/>
          </a:p>
          <a:p>
            <a:r>
              <a:rPr lang="en-US" dirty="0" smtClean="0"/>
              <a:t>Interaction between g and level of nominal interest rates?  (1934-46 and 2009-10 have levels close to zero for 3-month T Bills.)</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normAutofit fontScale="92500" lnSpcReduction="10000"/>
          </a:bodyPr>
          <a:lstStyle/>
          <a:p>
            <a:pPr>
              <a:buNone/>
            </a:pPr>
            <a:r>
              <a:rPr lang="en-US" dirty="0" smtClean="0"/>
              <a:t>	Post-1950 sample: coefficient of -0.54 (s.e.=0.21) on Δτ(-1).  Accords with micro estimates of labor-supply elasticities.  Result corresponds to “tax multiplier” around -1.1.</a:t>
            </a:r>
          </a:p>
          <a:p>
            <a:pPr>
              <a:buNone/>
            </a:pPr>
            <a:endParaRPr lang="en-US" dirty="0" smtClean="0"/>
          </a:p>
          <a:p>
            <a:pPr>
              <a:buNone/>
            </a:pPr>
            <a:r>
              <a:rPr lang="en-US" dirty="0" smtClean="0"/>
              <a:t>	Samples that start earlier than 1950 show less impact from Δτ(-1) on GDP.   Effects from command and control during wars?  Mismatch of 1948 tax cut with 1949 recession.  Omit 1949: column 4.</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Effects of default spread negative in all samples.  Larger in magnitude for samples that include Great Depression.</a:t>
            </a:r>
          </a:p>
          <a:p>
            <a:endParaRPr lang="en-US" dirty="0" smtClean="0"/>
          </a:p>
          <a:p>
            <a:r>
              <a:rPr lang="en-US" dirty="0" smtClean="0"/>
              <a:t>Results on fiscal variables similar if default-spread variable omitted.</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8229600" cy="4525963"/>
          </a:xfrm>
        </p:spPr>
        <p:txBody>
          <a:bodyPr>
            <a:normAutofit fontScale="85000" lnSpcReduction="20000"/>
          </a:bodyPr>
          <a:lstStyle/>
          <a:p>
            <a:pPr>
              <a:buNone/>
            </a:pPr>
            <a:r>
              <a:rPr lang="en-US" dirty="0" smtClean="0"/>
              <a:t>	Results seem to provide reliable estimates of multipliers for defense spending:  around 0.4-0.6 for temporary, 0.15 higher for permanent.  </a:t>
            </a:r>
          </a:p>
          <a:p>
            <a:pPr>
              <a:buNone/>
            </a:pPr>
            <a:endParaRPr lang="en-US" dirty="0" smtClean="0"/>
          </a:p>
          <a:p>
            <a:pPr>
              <a:buNone/>
            </a:pPr>
            <a:r>
              <a:rPr lang="en-US" dirty="0" smtClean="0"/>
              <a:t>	To evaluate typical fiscal-stimulus packages, more interested in multipliers for non-defense G.  Hard to estimate because observed movements likely endogenous with respect to GDP.  </a:t>
            </a:r>
          </a:p>
          <a:p>
            <a:pPr>
              <a:buNone/>
            </a:pPr>
            <a:endParaRPr lang="en-US" dirty="0" smtClean="0"/>
          </a:p>
          <a:p>
            <a:pPr>
              <a:buNone/>
            </a:pPr>
            <a:r>
              <a:rPr lang="en-US" dirty="0" smtClean="0"/>
              <a:t>	Hence, important to know whether defense-spending multiplier provides upper or lower bound for non-defense G.</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smtClean="0"/>
              <a:t>Implications from Theory,</a:t>
            </a:r>
            <a:br>
              <a:rPr lang="en-US" b="1" dirty="0" smtClean="0"/>
            </a:br>
            <a:r>
              <a:rPr lang="en-US" b="1" dirty="0" smtClean="0"/>
              <a:t>Defense versus Non-Defense G</a:t>
            </a:r>
            <a:br>
              <a:rPr lang="en-US" b="1" dirty="0" smtClean="0"/>
            </a:br>
            <a:endParaRPr lang="en-US" dirty="0"/>
          </a:p>
        </p:txBody>
      </p:sp>
      <p:sp>
        <p:nvSpPr>
          <p:cNvPr id="3" name="Content Placeholder 2"/>
          <p:cNvSpPr>
            <a:spLocks noGrp="1"/>
          </p:cNvSpPr>
          <p:nvPr>
            <p:ph idx="1"/>
          </p:nvPr>
        </p:nvSpPr>
        <p:spPr/>
        <p:txBody>
          <a:bodyPr>
            <a:normAutofit/>
          </a:bodyPr>
          <a:lstStyle/>
          <a:p>
            <a:r>
              <a:rPr lang="en-US" dirty="0" smtClean="0"/>
              <a:t>Temporary versus permanent changes in G.</a:t>
            </a:r>
          </a:p>
          <a:p>
            <a:r>
              <a:rPr lang="en-US" dirty="0" smtClean="0"/>
              <a:t>Command &amp; control and rationing.</a:t>
            </a:r>
          </a:p>
          <a:p>
            <a:r>
              <a:rPr lang="en-US" dirty="0" smtClean="0"/>
              <a:t>Patriotic boost to labor supply (but threat to future property rights?).</a:t>
            </a:r>
          </a:p>
          <a:p>
            <a:r>
              <a:rPr lang="en-US" dirty="0" smtClean="0"/>
              <a:t>Command &amp; control and patriotism stressed by Mulligan (1998).  Think forces strong enough so that defense multiplier upper bound for non-defense—but conjecture.</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800" b="1" dirty="0" smtClean="0"/>
              <a:t>Non-Defense Government Purchases and Transfers</a:t>
            </a:r>
            <a:endParaRPr lang="en-US" sz="2800" dirty="0"/>
          </a:p>
        </p:txBody>
      </p:sp>
      <p:graphicFrame>
        <p:nvGraphicFramePr>
          <p:cNvPr id="4" name="Content Placeholder 3"/>
          <p:cNvGraphicFramePr>
            <a:graphicFrameLocks noGrp="1"/>
          </p:cNvGraphicFramePr>
          <p:nvPr>
            <p:ph idx="1"/>
          </p:nvPr>
        </p:nvGraphicFramePr>
        <p:xfrm>
          <a:off x="457200" y="914400"/>
          <a:ext cx="8229599" cy="5435209"/>
        </p:xfrm>
        <a:graphic>
          <a:graphicData uri="http://schemas.openxmlformats.org/drawingml/2006/table">
            <a:tbl>
              <a:tblPr firstRow="1" bandRow="1">
                <a:tableStyleId>{5C22544A-7EE6-4342-B048-85BDC9FD1C3A}</a:tableStyleId>
              </a:tblPr>
              <a:tblGrid>
                <a:gridCol w="1175657"/>
                <a:gridCol w="1175657"/>
                <a:gridCol w="1175657"/>
                <a:gridCol w="1175657"/>
                <a:gridCol w="1175657"/>
                <a:gridCol w="1175657"/>
                <a:gridCol w="1175657"/>
              </a:tblGrid>
              <a:tr h="406009">
                <a:tc>
                  <a:txBody>
                    <a:bodyPr/>
                    <a:lstStyle/>
                    <a:p>
                      <a:pPr>
                        <a:spcAft>
                          <a:spcPts val="0"/>
                        </a:spcAft>
                      </a:pPr>
                      <a:r>
                        <a:rPr lang="en-US" sz="1400" b="1" dirty="0">
                          <a:latin typeface="Times New Roman"/>
                        </a:rPr>
                        <a:t>Starting date</a:t>
                      </a:r>
                      <a:endParaRPr lang="en-US" sz="1400" dirty="0">
                        <a:latin typeface="Times New Roman"/>
                      </a:endParaRPr>
                    </a:p>
                  </a:txBody>
                  <a:tcPr marL="68580" marR="68580" marT="0" marB="0"/>
                </a:tc>
                <a:tc>
                  <a:txBody>
                    <a:bodyPr/>
                    <a:lstStyle/>
                    <a:p>
                      <a:pPr algn="ctr">
                        <a:spcAft>
                          <a:spcPts val="0"/>
                        </a:spcAft>
                      </a:pPr>
                      <a:r>
                        <a:rPr lang="en-US" sz="1400" b="1">
                          <a:latin typeface="Times New Roman"/>
                        </a:rPr>
                        <a:t>1950</a:t>
                      </a:r>
                      <a:endParaRPr lang="en-US" sz="1400">
                        <a:latin typeface="Times New Roman"/>
                      </a:endParaRPr>
                    </a:p>
                  </a:txBody>
                  <a:tcPr marL="68580" marR="68580" marT="0" marB="0"/>
                </a:tc>
                <a:tc>
                  <a:txBody>
                    <a:bodyPr/>
                    <a:lstStyle/>
                    <a:p>
                      <a:pPr algn="ctr">
                        <a:spcAft>
                          <a:spcPts val="0"/>
                        </a:spcAft>
                      </a:pPr>
                      <a:r>
                        <a:rPr lang="en-US" sz="1400" b="1">
                          <a:latin typeface="Times New Roman"/>
                        </a:rPr>
                        <a:t>1930</a:t>
                      </a:r>
                      <a:endParaRPr lang="en-US" sz="1400">
                        <a:latin typeface="Times New Roman"/>
                      </a:endParaRPr>
                    </a:p>
                  </a:txBody>
                  <a:tcPr marL="68580" marR="68580" marT="0" marB="0"/>
                </a:tc>
                <a:tc>
                  <a:txBody>
                    <a:bodyPr/>
                    <a:lstStyle/>
                    <a:p>
                      <a:pPr algn="ctr">
                        <a:spcAft>
                          <a:spcPts val="0"/>
                        </a:spcAft>
                      </a:pPr>
                      <a:r>
                        <a:rPr lang="en-US" sz="1400" b="1">
                          <a:latin typeface="Times New Roman"/>
                        </a:rPr>
                        <a:t>1950</a:t>
                      </a:r>
                      <a:endParaRPr lang="en-US" sz="1400">
                        <a:latin typeface="Times New Roman"/>
                      </a:endParaRPr>
                    </a:p>
                  </a:txBody>
                  <a:tcPr marL="68580" marR="68580" marT="0" marB="0"/>
                </a:tc>
                <a:tc>
                  <a:txBody>
                    <a:bodyPr/>
                    <a:lstStyle/>
                    <a:p>
                      <a:pPr algn="ctr">
                        <a:spcAft>
                          <a:spcPts val="0"/>
                        </a:spcAft>
                      </a:pPr>
                      <a:r>
                        <a:rPr lang="en-US" sz="1400" b="1">
                          <a:latin typeface="Times New Roman"/>
                        </a:rPr>
                        <a:t>1930</a:t>
                      </a:r>
                      <a:endParaRPr lang="en-US" sz="1400">
                        <a:latin typeface="Times New Roman"/>
                      </a:endParaRPr>
                    </a:p>
                  </a:txBody>
                  <a:tcPr marL="68580" marR="68580" marT="0" marB="0"/>
                </a:tc>
                <a:tc>
                  <a:txBody>
                    <a:bodyPr/>
                    <a:lstStyle/>
                    <a:p>
                      <a:pPr algn="ctr">
                        <a:spcAft>
                          <a:spcPts val="0"/>
                        </a:spcAft>
                      </a:pPr>
                      <a:r>
                        <a:rPr lang="en-US" sz="1400" b="1">
                          <a:latin typeface="Times New Roman"/>
                        </a:rPr>
                        <a:t>1950</a:t>
                      </a:r>
                      <a:endParaRPr lang="en-US" sz="1400">
                        <a:latin typeface="Times New Roman"/>
                      </a:endParaRPr>
                    </a:p>
                  </a:txBody>
                  <a:tcPr marL="68580" marR="68580" marT="0" marB="0"/>
                </a:tc>
                <a:tc>
                  <a:txBody>
                    <a:bodyPr/>
                    <a:lstStyle/>
                    <a:p>
                      <a:pPr algn="ctr">
                        <a:spcAft>
                          <a:spcPts val="0"/>
                        </a:spcAft>
                      </a:pPr>
                      <a:r>
                        <a:rPr lang="en-US" sz="1400" b="1">
                          <a:latin typeface="Times New Roman"/>
                        </a:rPr>
                        <a:t>1950</a:t>
                      </a:r>
                      <a:endParaRPr lang="en-US" sz="1400">
                        <a:latin typeface="Times New Roman"/>
                      </a:endParaRPr>
                    </a:p>
                  </a:txBody>
                  <a:tcPr marL="68580" marR="68580" marT="0" marB="0"/>
                </a:tc>
              </a:tr>
              <a:tr h="406009">
                <a:tc>
                  <a:txBody>
                    <a:bodyPr/>
                    <a:lstStyle/>
                    <a:p>
                      <a:pPr>
                        <a:spcAft>
                          <a:spcPts val="0"/>
                        </a:spcAft>
                      </a:pPr>
                      <a:r>
                        <a:rPr lang="en-US" sz="1400" b="1" dirty="0">
                          <a:latin typeface="Times New Roman"/>
                        </a:rPr>
                        <a:t>Δg: defense </a:t>
                      </a:r>
                      <a:endParaRPr lang="en-US" sz="1400" dirty="0">
                        <a:latin typeface="Times New Roman"/>
                      </a:endParaRPr>
                    </a:p>
                  </a:txBody>
                  <a:tcPr marL="68580" marR="68580" marT="0" marB="0"/>
                </a:tc>
                <a:tc>
                  <a:txBody>
                    <a:bodyPr/>
                    <a:lstStyle/>
                    <a:p>
                      <a:pPr algn="ctr">
                        <a:spcAft>
                          <a:spcPts val="0"/>
                        </a:spcAft>
                      </a:pPr>
                      <a:r>
                        <a:rPr lang="en-US" sz="1400">
                          <a:latin typeface="Times New Roman"/>
                        </a:rPr>
                        <a:t>0.89**</a:t>
                      </a:r>
                    </a:p>
                    <a:p>
                      <a:pPr algn="ctr">
                        <a:spcAft>
                          <a:spcPts val="0"/>
                        </a:spcAft>
                      </a:pPr>
                      <a:r>
                        <a:rPr lang="en-US" sz="1400">
                          <a:latin typeface="Times New Roman"/>
                        </a:rPr>
                        <a:t>(0.27)</a:t>
                      </a:r>
                    </a:p>
                  </a:txBody>
                  <a:tcPr marL="68580" marR="68580" marT="0" marB="0"/>
                </a:tc>
                <a:tc>
                  <a:txBody>
                    <a:bodyPr/>
                    <a:lstStyle/>
                    <a:p>
                      <a:pPr algn="ctr">
                        <a:spcAft>
                          <a:spcPts val="0"/>
                        </a:spcAft>
                      </a:pPr>
                      <a:r>
                        <a:rPr lang="en-US" sz="1400">
                          <a:latin typeface="Times New Roman"/>
                        </a:rPr>
                        <a:t>0.46**</a:t>
                      </a:r>
                    </a:p>
                    <a:p>
                      <a:pPr algn="ctr">
                        <a:spcAft>
                          <a:spcPts val="0"/>
                        </a:spcAft>
                      </a:pPr>
                      <a:r>
                        <a:rPr lang="en-US" sz="1400">
                          <a:latin typeface="Times New Roman"/>
                        </a:rPr>
                        <a:t>(0.08)</a:t>
                      </a:r>
                    </a:p>
                  </a:txBody>
                  <a:tcPr marL="68580" marR="68580" marT="0" marB="0"/>
                </a:tc>
                <a:tc>
                  <a:txBody>
                    <a:bodyPr/>
                    <a:lstStyle/>
                    <a:p>
                      <a:pPr algn="ctr">
                        <a:spcAft>
                          <a:spcPts val="0"/>
                        </a:spcAft>
                      </a:pPr>
                      <a:r>
                        <a:rPr lang="en-US" sz="1400" dirty="0">
                          <a:latin typeface="Times New Roman"/>
                        </a:rPr>
                        <a:t>0.34</a:t>
                      </a:r>
                    </a:p>
                    <a:p>
                      <a:pPr algn="ctr">
                        <a:spcAft>
                          <a:spcPts val="0"/>
                        </a:spcAft>
                      </a:pPr>
                      <a:r>
                        <a:rPr lang="en-US" sz="1400" dirty="0">
                          <a:latin typeface="Times New Roman"/>
                        </a:rPr>
                        <a:t>(0.32)</a:t>
                      </a:r>
                    </a:p>
                  </a:txBody>
                  <a:tcPr marL="68580" marR="68580" marT="0" marB="0"/>
                </a:tc>
                <a:tc>
                  <a:txBody>
                    <a:bodyPr/>
                    <a:lstStyle/>
                    <a:p>
                      <a:pPr algn="ctr">
                        <a:spcAft>
                          <a:spcPts val="0"/>
                        </a:spcAft>
                      </a:pPr>
                      <a:r>
                        <a:rPr lang="en-US" sz="1400">
                          <a:latin typeface="Times New Roman"/>
                        </a:rPr>
                        <a:t>0.51**</a:t>
                      </a:r>
                    </a:p>
                    <a:p>
                      <a:pPr algn="ctr">
                        <a:spcAft>
                          <a:spcPts val="0"/>
                        </a:spcAft>
                      </a:pPr>
                      <a:r>
                        <a:rPr lang="en-US" sz="1400">
                          <a:latin typeface="Times New Roman"/>
                        </a:rPr>
                        <a:t>(0.10)</a:t>
                      </a:r>
                    </a:p>
                  </a:txBody>
                  <a:tcPr marL="68580" marR="68580" marT="0" marB="0"/>
                </a:tc>
                <a:tc>
                  <a:txBody>
                    <a:bodyPr/>
                    <a:lstStyle/>
                    <a:p>
                      <a:pPr algn="ctr">
                        <a:spcAft>
                          <a:spcPts val="0"/>
                        </a:spcAft>
                      </a:pPr>
                      <a:r>
                        <a:rPr lang="en-US" sz="1400">
                          <a:latin typeface="Times New Roman"/>
                        </a:rPr>
                        <a:t>0.84**</a:t>
                      </a:r>
                    </a:p>
                    <a:p>
                      <a:pPr algn="ctr">
                        <a:spcAft>
                          <a:spcPts val="0"/>
                        </a:spcAft>
                      </a:pPr>
                      <a:r>
                        <a:rPr lang="en-US" sz="1400">
                          <a:latin typeface="Times New Roman"/>
                        </a:rPr>
                        <a:t>(0.24)</a:t>
                      </a:r>
                    </a:p>
                  </a:txBody>
                  <a:tcPr marL="68580" marR="68580" marT="0" marB="0"/>
                </a:tc>
                <a:tc>
                  <a:txBody>
                    <a:bodyPr/>
                    <a:lstStyle/>
                    <a:p>
                      <a:pPr algn="ctr">
                        <a:spcAft>
                          <a:spcPts val="0"/>
                        </a:spcAft>
                      </a:pPr>
                      <a:r>
                        <a:rPr lang="en-US" sz="1400">
                          <a:latin typeface="Times New Roman"/>
                        </a:rPr>
                        <a:t>0.46</a:t>
                      </a:r>
                    </a:p>
                    <a:p>
                      <a:pPr algn="ctr">
                        <a:spcAft>
                          <a:spcPts val="0"/>
                        </a:spcAft>
                      </a:pPr>
                      <a:r>
                        <a:rPr lang="en-US" sz="1400">
                          <a:latin typeface="Times New Roman"/>
                        </a:rPr>
                        <a:t>(0.26)</a:t>
                      </a:r>
                    </a:p>
                  </a:txBody>
                  <a:tcPr marL="68580" marR="68580" marT="0" marB="0"/>
                </a:tc>
              </a:tr>
              <a:tr h="406009">
                <a:tc>
                  <a:txBody>
                    <a:bodyPr/>
                    <a:lstStyle/>
                    <a:p>
                      <a:pPr>
                        <a:spcAft>
                          <a:spcPts val="0"/>
                        </a:spcAft>
                      </a:pPr>
                      <a:r>
                        <a:rPr lang="en-US" sz="1400" b="1" dirty="0">
                          <a:latin typeface="Times New Roman"/>
                        </a:rPr>
                        <a:t>Δg: defense (-1)</a:t>
                      </a:r>
                      <a:endParaRPr lang="en-US" sz="1400" dirty="0">
                        <a:latin typeface="Times New Roman"/>
                      </a:endParaRPr>
                    </a:p>
                  </a:txBody>
                  <a:tcPr marL="68580" marR="68580" marT="0" marB="0"/>
                </a:tc>
                <a:tc>
                  <a:txBody>
                    <a:bodyPr/>
                    <a:lstStyle/>
                    <a:p>
                      <a:pPr algn="ctr">
                        <a:spcAft>
                          <a:spcPts val="0"/>
                        </a:spcAft>
                      </a:pPr>
                      <a:r>
                        <a:rPr lang="en-US" sz="1400">
                          <a:latin typeface="Times New Roman"/>
                        </a:rPr>
                        <a:t>-0.13</a:t>
                      </a:r>
                    </a:p>
                    <a:p>
                      <a:pPr algn="ctr">
                        <a:spcAft>
                          <a:spcPts val="0"/>
                        </a:spcAft>
                      </a:pPr>
                      <a:r>
                        <a:rPr lang="en-US" sz="1400">
                          <a:latin typeface="Times New Roman"/>
                        </a:rPr>
                        <a:t>(0.27)</a:t>
                      </a:r>
                    </a:p>
                  </a:txBody>
                  <a:tcPr marL="68580" marR="68580" marT="0" marB="0"/>
                </a:tc>
                <a:tc>
                  <a:txBody>
                    <a:bodyPr/>
                    <a:lstStyle/>
                    <a:p>
                      <a:pPr algn="ctr">
                        <a:spcAft>
                          <a:spcPts val="0"/>
                        </a:spcAft>
                      </a:pPr>
                      <a:r>
                        <a:rPr lang="en-US" sz="1400">
                          <a:latin typeface="Times New Roman"/>
                        </a:rPr>
                        <a:t>0.21*</a:t>
                      </a:r>
                    </a:p>
                    <a:p>
                      <a:pPr algn="ctr">
                        <a:spcAft>
                          <a:spcPts val="0"/>
                        </a:spcAft>
                      </a:pPr>
                      <a:r>
                        <a:rPr lang="en-US" sz="1400">
                          <a:latin typeface="Times New Roman"/>
                        </a:rPr>
                        <a:t>(0.09)</a:t>
                      </a:r>
                    </a:p>
                  </a:txBody>
                  <a:tcPr marL="68580" marR="68580" marT="0" marB="0"/>
                </a:tc>
                <a:tc>
                  <a:txBody>
                    <a:bodyPr/>
                    <a:lstStyle/>
                    <a:p>
                      <a:pPr algn="ctr">
                        <a:spcAft>
                          <a:spcPts val="0"/>
                        </a:spcAft>
                      </a:pPr>
                      <a:r>
                        <a:rPr lang="en-US" sz="1400">
                          <a:latin typeface="Times New Roman"/>
                        </a:rPr>
                        <a:t>0.08</a:t>
                      </a:r>
                    </a:p>
                    <a:p>
                      <a:pPr algn="ctr">
                        <a:spcAft>
                          <a:spcPts val="0"/>
                        </a:spcAft>
                      </a:pPr>
                      <a:r>
                        <a:rPr lang="en-US" sz="1400">
                          <a:latin typeface="Times New Roman"/>
                        </a:rPr>
                        <a:t>(0.28)</a:t>
                      </a:r>
                    </a:p>
                  </a:txBody>
                  <a:tcPr marL="68580" marR="68580" marT="0" marB="0"/>
                </a:tc>
                <a:tc>
                  <a:txBody>
                    <a:bodyPr/>
                    <a:lstStyle/>
                    <a:p>
                      <a:pPr algn="ctr">
                        <a:spcAft>
                          <a:spcPts val="0"/>
                        </a:spcAft>
                      </a:pPr>
                      <a:r>
                        <a:rPr lang="en-US" sz="1400">
                          <a:latin typeface="Times New Roman"/>
                        </a:rPr>
                        <a:t>0.18*</a:t>
                      </a:r>
                    </a:p>
                    <a:p>
                      <a:pPr algn="ctr">
                        <a:spcAft>
                          <a:spcPts val="0"/>
                        </a:spcAft>
                      </a:pPr>
                      <a:r>
                        <a:rPr lang="en-US" sz="1400">
                          <a:latin typeface="Times New Roman"/>
                        </a:rPr>
                        <a:t>(0.09)</a:t>
                      </a:r>
                    </a:p>
                  </a:txBody>
                  <a:tcPr marL="68580" marR="68580" marT="0" marB="0"/>
                </a:tc>
                <a:tc>
                  <a:txBody>
                    <a:bodyPr/>
                    <a:lstStyle/>
                    <a:p>
                      <a:pPr algn="ctr">
                        <a:spcAft>
                          <a:spcPts val="0"/>
                        </a:spcAft>
                      </a:pPr>
                      <a:r>
                        <a:rPr lang="en-US" sz="1400">
                          <a:latin typeface="Times New Roman"/>
                        </a:rPr>
                        <a:t>-0.36</a:t>
                      </a:r>
                    </a:p>
                    <a:p>
                      <a:pPr algn="ctr">
                        <a:spcAft>
                          <a:spcPts val="0"/>
                        </a:spcAft>
                      </a:pPr>
                      <a:r>
                        <a:rPr lang="en-US" sz="1400">
                          <a:latin typeface="Times New Roman"/>
                        </a:rPr>
                        <a:t>(0.25)</a:t>
                      </a:r>
                    </a:p>
                  </a:txBody>
                  <a:tcPr marL="68580" marR="68580" marT="0" marB="0"/>
                </a:tc>
                <a:tc>
                  <a:txBody>
                    <a:bodyPr/>
                    <a:lstStyle/>
                    <a:p>
                      <a:pPr algn="ctr">
                        <a:spcAft>
                          <a:spcPts val="0"/>
                        </a:spcAft>
                      </a:pPr>
                      <a:r>
                        <a:rPr lang="en-US" sz="1400">
                          <a:latin typeface="Times New Roman"/>
                        </a:rPr>
                        <a:t>0.02</a:t>
                      </a:r>
                    </a:p>
                    <a:p>
                      <a:pPr algn="ctr">
                        <a:spcAft>
                          <a:spcPts val="0"/>
                        </a:spcAft>
                      </a:pPr>
                      <a:r>
                        <a:rPr lang="en-US" sz="1400">
                          <a:latin typeface="Times New Roman"/>
                        </a:rPr>
                        <a:t>(0.26)</a:t>
                      </a:r>
                    </a:p>
                  </a:txBody>
                  <a:tcPr marL="68580" marR="68580" marT="0" marB="0"/>
                </a:tc>
              </a:tr>
              <a:tr h="406009">
                <a:tc>
                  <a:txBody>
                    <a:bodyPr/>
                    <a:lstStyle/>
                    <a:p>
                      <a:pPr>
                        <a:spcAft>
                          <a:spcPts val="0"/>
                        </a:spcAft>
                      </a:pPr>
                      <a:r>
                        <a:rPr lang="en-US" sz="1400" b="1" dirty="0">
                          <a:latin typeface="Times New Roman"/>
                        </a:rPr>
                        <a:t>Δg*: defense news</a:t>
                      </a:r>
                      <a:endParaRPr lang="en-US" sz="1400" dirty="0">
                        <a:latin typeface="Times New Roman"/>
                      </a:endParaRPr>
                    </a:p>
                  </a:txBody>
                  <a:tcPr marL="68580" marR="68580" marT="0" marB="0"/>
                </a:tc>
                <a:tc>
                  <a:txBody>
                    <a:bodyPr/>
                    <a:lstStyle/>
                    <a:p>
                      <a:pPr algn="ctr">
                        <a:spcAft>
                          <a:spcPts val="0"/>
                        </a:spcAft>
                      </a:pPr>
                      <a:r>
                        <a:rPr lang="en-US" sz="1400">
                          <a:latin typeface="Times New Roman"/>
                        </a:rPr>
                        <a:t>0.040**</a:t>
                      </a:r>
                    </a:p>
                    <a:p>
                      <a:pPr algn="ctr">
                        <a:spcAft>
                          <a:spcPts val="0"/>
                        </a:spcAft>
                      </a:pPr>
                      <a:r>
                        <a:rPr lang="en-US" sz="1400">
                          <a:latin typeface="Times New Roman"/>
                        </a:rPr>
                        <a:t>(0.016)</a:t>
                      </a:r>
                    </a:p>
                  </a:txBody>
                  <a:tcPr marL="68580" marR="68580" marT="0" marB="0"/>
                </a:tc>
                <a:tc>
                  <a:txBody>
                    <a:bodyPr/>
                    <a:lstStyle/>
                    <a:p>
                      <a:pPr algn="ctr">
                        <a:spcAft>
                          <a:spcPts val="0"/>
                        </a:spcAft>
                      </a:pPr>
                      <a:r>
                        <a:rPr lang="en-US" sz="1400">
                          <a:latin typeface="Times New Roman"/>
                        </a:rPr>
                        <a:t>0.036*</a:t>
                      </a:r>
                    </a:p>
                    <a:p>
                      <a:pPr algn="ctr">
                        <a:spcAft>
                          <a:spcPts val="0"/>
                        </a:spcAft>
                      </a:pPr>
                      <a:r>
                        <a:rPr lang="en-US" sz="1400">
                          <a:latin typeface="Times New Roman"/>
                        </a:rPr>
                        <a:t>(0.016)</a:t>
                      </a:r>
                    </a:p>
                  </a:txBody>
                  <a:tcPr marL="68580" marR="68580" marT="0" marB="0"/>
                </a:tc>
                <a:tc>
                  <a:txBody>
                    <a:bodyPr/>
                    <a:lstStyle/>
                    <a:p>
                      <a:pPr algn="ctr">
                        <a:spcAft>
                          <a:spcPts val="0"/>
                        </a:spcAft>
                      </a:pPr>
                      <a:r>
                        <a:rPr lang="en-US" sz="1400">
                          <a:latin typeface="Times New Roman"/>
                        </a:rPr>
                        <a:t>0.028</a:t>
                      </a:r>
                    </a:p>
                    <a:p>
                      <a:pPr algn="ctr">
                        <a:spcAft>
                          <a:spcPts val="0"/>
                        </a:spcAft>
                      </a:pPr>
                      <a:r>
                        <a:rPr lang="en-US" sz="1400">
                          <a:latin typeface="Times New Roman"/>
                        </a:rPr>
                        <a:t>(0.016)</a:t>
                      </a:r>
                    </a:p>
                  </a:txBody>
                  <a:tcPr marL="68580" marR="68580" marT="0" marB="0"/>
                </a:tc>
                <a:tc>
                  <a:txBody>
                    <a:bodyPr/>
                    <a:lstStyle/>
                    <a:p>
                      <a:pPr algn="ctr">
                        <a:spcAft>
                          <a:spcPts val="0"/>
                        </a:spcAft>
                      </a:pPr>
                      <a:r>
                        <a:rPr lang="en-US" sz="1400">
                          <a:latin typeface="Times New Roman"/>
                        </a:rPr>
                        <a:t>0.033*</a:t>
                      </a:r>
                    </a:p>
                    <a:p>
                      <a:pPr algn="ctr">
                        <a:spcAft>
                          <a:spcPts val="0"/>
                        </a:spcAft>
                      </a:pPr>
                      <a:r>
                        <a:rPr lang="en-US" sz="1400">
                          <a:latin typeface="Times New Roman"/>
                        </a:rPr>
                        <a:t>(0.015)</a:t>
                      </a:r>
                    </a:p>
                  </a:txBody>
                  <a:tcPr marL="68580" marR="68580" marT="0" marB="0"/>
                </a:tc>
                <a:tc>
                  <a:txBody>
                    <a:bodyPr/>
                    <a:lstStyle/>
                    <a:p>
                      <a:pPr algn="ctr">
                        <a:spcAft>
                          <a:spcPts val="0"/>
                        </a:spcAft>
                      </a:pPr>
                      <a:r>
                        <a:rPr lang="en-US" sz="1400">
                          <a:latin typeface="Times New Roman"/>
                        </a:rPr>
                        <a:t>0.014</a:t>
                      </a:r>
                    </a:p>
                    <a:p>
                      <a:pPr algn="ctr">
                        <a:spcAft>
                          <a:spcPts val="0"/>
                        </a:spcAft>
                      </a:pPr>
                      <a:r>
                        <a:rPr lang="en-US" sz="1400">
                          <a:latin typeface="Times New Roman"/>
                        </a:rPr>
                        <a:t>(0.013)</a:t>
                      </a:r>
                    </a:p>
                  </a:txBody>
                  <a:tcPr marL="68580" marR="68580" marT="0" marB="0"/>
                </a:tc>
                <a:tc>
                  <a:txBody>
                    <a:bodyPr/>
                    <a:lstStyle/>
                    <a:p>
                      <a:pPr algn="ctr">
                        <a:spcAft>
                          <a:spcPts val="0"/>
                        </a:spcAft>
                      </a:pPr>
                      <a:r>
                        <a:rPr lang="en-US" sz="1400">
                          <a:latin typeface="Times New Roman"/>
                        </a:rPr>
                        <a:t>0.016</a:t>
                      </a:r>
                    </a:p>
                    <a:p>
                      <a:pPr algn="ctr">
                        <a:spcAft>
                          <a:spcPts val="0"/>
                        </a:spcAft>
                      </a:pPr>
                      <a:r>
                        <a:rPr lang="en-US" sz="1400">
                          <a:latin typeface="Times New Roman"/>
                        </a:rPr>
                        <a:t>(0.014)</a:t>
                      </a:r>
                    </a:p>
                  </a:txBody>
                  <a:tcPr marL="68580" marR="68580" marT="0" marB="0"/>
                </a:tc>
              </a:tr>
              <a:tr h="406009">
                <a:tc>
                  <a:txBody>
                    <a:bodyPr/>
                    <a:lstStyle/>
                    <a:p>
                      <a:pPr>
                        <a:spcAft>
                          <a:spcPts val="0"/>
                        </a:spcAft>
                      </a:pPr>
                      <a:r>
                        <a:rPr lang="en-US" sz="1400" b="1" dirty="0">
                          <a:latin typeface="Times New Roman"/>
                        </a:rPr>
                        <a:t>U(-1)</a:t>
                      </a:r>
                      <a:endParaRPr lang="en-US" sz="1400" dirty="0">
                        <a:latin typeface="Times New Roman"/>
                      </a:endParaRPr>
                    </a:p>
                  </a:txBody>
                  <a:tcPr marL="68580" marR="68580" marT="0" marB="0"/>
                </a:tc>
                <a:tc>
                  <a:txBody>
                    <a:bodyPr/>
                    <a:lstStyle/>
                    <a:p>
                      <a:pPr algn="ctr">
                        <a:spcAft>
                          <a:spcPts val="0"/>
                        </a:spcAft>
                      </a:pPr>
                      <a:r>
                        <a:rPr lang="en-US" sz="1400">
                          <a:latin typeface="Times New Roman"/>
                        </a:rPr>
                        <a:t>0.64**</a:t>
                      </a:r>
                    </a:p>
                    <a:p>
                      <a:pPr algn="ctr">
                        <a:spcAft>
                          <a:spcPts val="0"/>
                        </a:spcAft>
                      </a:pPr>
                      <a:r>
                        <a:rPr lang="en-US" sz="1400">
                          <a:latin typeface="Times New Roman"/>
                        </a:rPr>
                        <a:t>(0.17)</a:t>
                      </a:r>
                    </a:p>
                  </a:txBody>
                  <a:tcPr marL="68580" marR="68580" marT="0" marB="0"/>
                </a:tc>
                <a:tc>
                  <a:txBody>
                    <a:bodyPr/>
                    <a:lstStyle/>
                    <a:p>
                      <a:pPr algn="ctr">
                        <a:spcAft>
                          <a:spcPts val="0"/>
                        </a:spcAft>
                      </a:pPr>
                      <a:r>
                        <a:rPr lang="en-US" sz="1400">
                          <a:latin typeface="Times New Roman"/>
                        </a:rPr>
                        <a:t>0.60**</a:t>
                      </a:r>
                    </a:p>
                    <a:p>
                      <a:pPr algn="ctr">
                        <a:spcAft>
                          <a:spcPts val="0"/>
                        </a:spcAft>
                      </a:pPr>
                      <a:r>
                        <a:rPr lang="en-US" sz="1400">
                          <a:latin typeface="Times New Roman"/>
                        </a:rPr>
                        <a:t>(0.11)</a:t>
                      </a:r>
                    </a:p>
                  </a:txBody>
                  <a:tcPr marL="68580" marR="68580" marT="0" marB="0"/>
                </a:tc>
                <a:tc>
                  <a:txBody>
                    <a:bodyPr/>
                    <a:lstStyle/>
                    <a:p>
                      <a:pPr algn="ctr">
                        <a:spcAft>
                          <a:spcPts val="0"/>
                        </a:spcAft>
                      </a:pPr>
                      <a:r>
                        <a:rPr lang="en-US" sz="1400">
                          <a:latin typeface="Times New Roman"/>
                        </a:rPr>
                        <a:t>0.43*</a:t>
                      </a:r>
                    </a:p>
                    <a:p>
                      <a:pPr algn="ctr">
                        <a:spcAft>
                          <a:spcPts val="0"/>
                        </a:spcAft>
                      </a:pPr>
                      <a:r>
                        <a:rPr lang="en-US" sz="1400">
                          <a:latin typeface="Times New Roman"/>
                        </a:rPr>
                        <a:t>(0.18)</a:t>
                      </a:r>
                    </a:p>
                  </a:txBody>
                  <a:tcPr marL="68580" marR="68580" marT="0" marB="0"/>
                </a:tc>
                <a:tc>
                  <a:txBody>
                    <a:bodyPr/>
                    <a:lstStyle/>
                    <a:p>
                      <a:pPr algn="ctr">
                        <a:spcAft>
                          <a:spcPts val="0"/>
                        </a:spcAft>
                      </a:pPr>
                      <a:r>
                        <a:rPr lang="en-US" sz="1400">
                          <a:latin typeface="Times New Roman"/>
                        </a:rPr>
                        <a:t>0.62**</a:t>
                      </a:r>
                    </a:p>
                    <a:p>
                      <a:pPr algn="ctr">
                        <a:spcAft>
                          <a:spcPts val="0"/>
                        </a:spcAft>
                      </a:pPr>
                      <a:r>
                        <a:rPr lang="en-US" sz="1400">
                          <a:latin typeface="Times New Roman"/>
                        </a:rPr>
                        <a:t>(0.10)</a:t>
                      </a:r>
                    </a:p>
                  </a:txBody>
                  <a:tcPr marL="68580" marR="68580" marT="0" marB="0"/>
                </a:tc>
                <a:tc>
                  <a:txBody>
                    <a:bodyPr/>
                    <a:lstStyle/>
                    <a:p>
                      <a:pPr algn="ctr">
                        <a:spcAft>
                          <a:spcPts val="0"/>
                        </a:spcAft>
                      </a:pPr>
                      <a:r>
                        <a:rPr lang="en-US" sz="1400">
                          <a:latin typeface="Times New Roman"/>
                        </a:rPr>
                        <a:t>0.26*</a:t>
                      </a:r>
                    </a:p>
                    <a:p>
                      <a:pPr algn="ctr">
                        <a:spcAft>
                          <a:spcPts val="0"/>
                        </a:spcAft>
                      </a:pPr>
                      <a:r>
                        <a:rPr lang="en-US" sz="1400">
                          <a:latin typeface="Times New Roman"/>
                        </a:rPr>
                        <a:t>(0.16)</a:t>
                      </a:r>
                    </a:p>
                  </a:txBody>
                  <a:tcPr marL="68580" marR="68580" marT="0" marB="0"/>
                </a:tc>
                <a:tc>
                  <a:txBody>
                    <a:bodyPr/>
                    <a:lstStyle/>
                    <a:p>
                      <a:pPr algn="ctr">
                        <a:spcAft>
                          <a:spcPts val="0"/>
                        </a:spcAft>
                      </a:pPr>
                      <a:r>
                        <a:rPr lang="en-US" sz="1400">
                          <a:latin typeface="Times New Roman"/>
                        </a:rPr>
                        <a:t>0.55**</a:t>
                      </a:r>
                    </a:p>
                    <a:p>
                      <a:pPr algn="ctr">
                        <a:spcAft>
                          <a:spcPts val="0"/>
                        </a:spcAft>
                      </a:pPr>
                      <a:r>
                        <a:rPr lang="en-US" sz="1400">
                          <a:latin typeface="Times New Roman"/>
                        </a:rPr>
                        <a:t>(0.16)</a:t>
                      </a:r>
                    </a:p>
                  </a:txBody>
                  <a:tcPr marL="68580" marR="68580" marT="0" marB="0"/>
                </a:tc>
              </a:tr>
              <a:tr h="406009">
                <a:tc>
                  <a:txBody>
                    <a:bodyPr/>
                    <a:lstStyle/>
                    <a:p>
                      <a:pPr>
                        <a:spcAft>
                          <a:spcPts val="0"/>
                        </a:spcAft>
                      </a:pPr>
                      <a:r>
                        <a:rPr lang="en-US" sz="1400" b="1" dirty="0">
                          <a:latin typeface="Times New Roman"/>
                        </a:rPr>
                        <a:t>Δτ(-1)</a:t>
                      </a:r>
                      <a:endParaRPr lang="en-US" sz="1400" dirty="0">
                        <a:latin typeface="Times New Roman"/>
                      </a:endParaRPr>
                    </a:p>
                  </a:txBody>
                  <a:tcPr marL="68580" marR="68580" marT="0" marB="0"/>
                </a:tc>
                <a:tc>
                  <a:txBody>
                    <a:bodyPr/>
                    <a:lstStyle/>
                    <a:p>
                      <a:pPr algn="ctr">
                        <a:spcAft>
                          <a:spcPts val="0"/>
                        </a:spcAft>
                      </a:pPr>
                      <a:r>
                        <a:rPr lang="en-US" sz="1400">
                          <a:latin typeface="Times New Roman"/>
                        </a:rPr>
                        <a:t>-0.45*</a:t>
                      </a:r>
                    </a:p>
                    <a:p>
                      <a:pPr algn="ctr">
                        <a:spcAft>
                          <a:spcPts val="0"/>
                        </a:spcAft>
                      </a:pPr>
                      <a:r>
                        <a:rPr lang="en-US" sz="1400">
                          <a:latin typeface="Times New Roman"/>
                        </a:rPr>
                        <a:t>(0.20)</a:t>
                      </a:r>
                    </a:p>
                  </a:txBody>
                  <a:tcPr marL="68580" marR="68580" marT="0" marB="0"/>
                </a:tc>
                <a:tc>
                  <a:txBody>
                    <a:bodyPr/>
                    <a:lstStyle/>
                    <a:p>
                      <a:pPr algn="ctr">
                        <a:spcAft>
                          <a:spcPts val="0"/>
                        </a:spcAft>
                      </a:pPr>
                      <a:r>
                        <a:rPr lang="en-US" sz="1400">
                          <a:latin typeface="Times New Roman"/>
                        </a:rPr>
                        <a:t>-0.25</a:t>
                      </a:r>
                    </a:p>
                    <a:p>
                      <a:pPr algn="ctr">
                        <a:spcAft>
                          <a:spcPts val="0"/>
                        </a:spcAft>
                      </a:pPr>
                      <a:r>
                        <a:rPr lang="en-US" sz="1400">
                          <a:latin typeface="Times New Roman"/>
                        </a:rPr>
                        <a:t>(0.23)</a:t>
                      </a:r>
                    </a:p>
                  </a:txBody>
                  <a:tcPr marL="68580" marR="68580" marT="0" marB="0"/>
                </a:tc>
                <a:tc>
                  <a:txBody>
                    <a:bodyPr/>
                    <a:lstStyle/>
                    <a:p>
                      <a:pPr algn="ctr">
                        <a:spcAft>
                          <a:spcPts val="0"/>
                        </a:spcAft>
                      </a:pPr>
                      <a:r>
                        <a:rPr lang="en-US" sz="1400">
                          <a:latin typeface="Times New Roman"/>
                        </a:rPr>
                        <a:t>-0.56**</a:t>
                      </a:r>
                    </a:p>
                    <a:p>
                      <a:pPr algn="ctr">
                        <a:spcAft>
                          <a:spcPts val="0"/>
                        </a:spcAft>
                      </a:pPr>
                      <a:r>
                        <a:rPr lang="en-US" sz="1400">
                          <a:latin typeface="Times New Roman"/>
                        </a:rPr>
                        <a:t>(0.21)</a:t>
                      </a:r>
                    </a:p>
                  </a:txBody>
                  <a:tcPr marL="68580" marR="68580" marT="0" marB="0"/>
                </a:tc>
                <a:tc>
                  <a:txBody>
                    <a:bodyPr/>
                    <a:lstStyle/>
                    <a:p>
                      <a:pPr algn="ctr">
                        <a:spcAft>
                          <a:spcPts val="0"/>
                        </a:spcAft>
                      </a:pPr>
                      <a:r>
                        <a:rPr lang="en-US" sz="1400">
                          <a:latin typeface="Times New Roman"/>
                        </a:rPr>
                        <a:t>-0.25</a:t>
                      </a:r>
                    </a:p>
                    <a:p>
                      <a:pPr algn="ctr">
                        <a:spcAft>
                          <a:spcPts val="0"/>
                        </a:spcAft>
                      </a:pPr>
                      <a:r>
                        <a:rPr lang="en-US" sz="1400">
                          <a:latin typeface="Times New Roman"/>
                        </a:rPr>
                        <a:t>(0.22)</a:t>
                      </a:r>
                    </a:p>
                  </a:txBody>
                  <a:tcPr marL="68580" marR="68580" marT="0" marB="0"/>
                </a:tc>
                <a:tc>
                  <a:txBody>
                    <a:bodyPr/>
                    <a:lstStyle/>
                    <a:p>
                      <a:pPr algn="ctr">
                        <a:spcAft>
                          <a:spcPts val="0"/>
                        </a:spcAft>
                      </a:pPr>
                      <a:r>
                        <a:rPr lang="en-US" sz="1400">
                          <a:latin typeface="Times New Roman"/>
                        </a:rPr>
                        <a:t>-0.26</a:t>
                      </a:r>
                    </a:p>
                    <a:p>
                      <a:pPr algn="ctr">
                        <a:spcAft>
                          <a:spcPts val="0"/>
                        </a:spcAft>
                      </a:pPr>
                      <a:r>
                        <a:rPr lang="en-US" sz="1400">
                          <a:latin typeface="Times New Roman"/>
                        </a:rPr>
                        <a:t>(0.19)</a:t>
                      </a:r>
                    </a:p>
                  </a:txBody>
                  <a:tcPr marL="68580" marR="68580" marT="0" marB="0"/>
                </a:tc>
                <a:tc>
                  <a:txBody>
                    <a:bodyPr/>
                    <a:lstStyle/>
                    <a:p>
                      <a:pPr algn="ctr">
                        <a:spcAft>
                          <a:spcPts val="0"/>
                        </a:spcAft>
                      </a:pPr>
                      <a:r>
                        <a:rPr lang="en-US" sz="1400">
                          <a:latin typeface="Times New Roman"/>
                        </a:rPr>
                        <a:t>-0.38</a:t>
                      </a:r>
                    </a:p>
                    <a:p>
                      <a:pPr algn="ctr">
                        <a:spcAft>
                          <a:spcPts val="0"/>
                        </a:spcAft>
                      </a:pPr>
                      <a:r>
                        <a:rPr lang="en-US" sz="1400">
                          <a:latin typeface="Times New Roman"/>
                        </a:rPr>
                        <a:t>(0.20)</a:t>
                      </a:r>
                    </a:p>
                  </a:txBody>
                  <a:tcPr marL="68580" marR="68580" marT="0" marB="0"/>
                </a:tc>
              </a:tr>
              <a:tr h="406009">
                <a:tc>
                  <a:txBody>
                    <a:bodyPr/>
                    <a:lstStyle/>
                    <a:p>
                      <a:pPr>
                        <a:spcAft>
                          <a:spcPts val="0"/>
                        </a:spcAft>
                      </a:pPr>
                      <a:r>
                        <a:rPr lang="en-US" sz="1400" b="1" dirty="0">
                          <a:latin typeface="Times New Roman"/>
                        </a:rPr>
                        <a:t>Yield spread squared</a:t>
                      </a:r>
                      <a:endParaRPr lang="en-US" sz="1400" dirty="0">
                        <a:latin typeface="Times New Roman"/>
                      </a:endParaRPr>
                    </a:p>
                  </a:txBody>
                  <a:tcPr marL="68580" marR="68580" marT="0" marB="0"/>
                </a:tc>
                <a:tc>
                  <a:txBody>
                    <a:bodyPr/>
                    <a:lstStyle/>
                    <a:p>
                      <a:pPr algn="ctr">
                        <a:spcAft>
                          <a:spcPts val="0"/>
                        </a:spcAft>
                      </a:pPr>
                      <a:r>
                        <a:rPr lang="en-US" sz="1400">
                          <a:latin typeface="Times New Roman"/>
                        </a:rPr>
                        <a:t>-31.2</a:t>
                      </a:r>
                    </a:p>
                    <a:p>
                      <a:pPr algn="ctr">
                        <a:spcAft>
                          <a:spcPts val="0"/>
                        </a:spcAft>
                      </a:pPr>
                      <a:r>
                        <a:rPr lang="en-US" sz="1400">
                          <a:latin typeface="Times New Roman"/>
                        </a:rPr>
                        <a:t>(20.0)</a:t>
                      </a:r>
                    </a:p>
                  </a:txBody>
                  <a:tcPr marL="68580" marR="68580" marT="0" marB="0"/>
                </a:tc>
                <a:tc>
                  <a:txBody>
                    <a:bodyPr/>
                    <a:lstStyle/>
                    <a:p>
                      <a:pPr algn="ctr">
                        <a:spcAft>
                          <a:spcPts val="0"/>
                        </a:spcAft>
                      </a:pPr>
                      <a:r>
                        <a:rPr lang="en-US" sz="1400">
                          <a:latin typeface="Times New Roman"/>
                        </a:rPr>
                        <a:t>-100.9**</a:t>
                      </a:r>
                    </a:p>
                    <a:p>
                      <a:pPr algn="ctr">
                        <a:spcAft>
                          <a:spcPts val="0"/>
                        </a:spcAft>
                      </a:pPr>
                      <a:r>
                        <a:rPr lang="en-US" sz="1400">
                          <a:latin typeface="Times New Roman"/>
                        </a:rPr>
                        <a:t>(13.3)</a:t>
                      </a:r>
                    </a:p>
                  </a:txBody>
                  <a:tcPr marL="68580" marR="68580" marT="0" marB="0"/>
                </a:tc>
                <a:tc>
                  <a:txBody>
                    <a:bodyPr/>
                    <a:lstStyle/>
                    <a:p>
                      <a:pPr algn="ctr">
                        <a:spcAft>
                          <a:spcPts val="0"/>
                        </a:spcAft>
                      </a:pPr>
                      <a:r>
                        <a:rPr lang="en-US" sz="1400">
                          <a:latin typeface="Times New Roman"/>
                        </a:rPr>
                        <a:t>-28.4</a:t>
                      </a:r>
                    </a:p>
                    <a:p>
                      <a:pPr algn="ctr">
                        <a:spcAft>
                          <a:spcPts val="0"/>
                        </a:spcAft>
                      </a:pPr>
                      <a:r>
                        <a:rPr lang="en-US" sz="1400">
                          <a:latin typeface="Times New Roman"/>
                        </a:rPr>
                        <a:t>(25.4)</a:t>
                      </a:r>
                    </a:p>
                  </a:txBody>
                  <a:tcPr marL="68580" marR="68580" marT="0" marB="0"/>
                </a:tc>
                <a:tc>
                  <a:txBody>
                    <a:bodyPr/>
                    <a:lstStyle/>
                    <a:p>
                      <a:pPr algn="ctr">
                        <a:spcAft>
                          <a:spcPts val="0"/>
                        </a:spcAft>
                      </a:pPr>
                      <a:r>
                        <a:rPr lang="en-US" sz="1400">
                          <a:latin typeface="Times New Roman"/>
                        </a:rPr>
                        <a:t>-102.3**</a:t>
                      </a:r>
                    </a:p>
                    <a:p>
                      <a:pPr algn="ctr">
                        <a:spcAft>
                          <a:spcPts val="0"/>
                        </a:spcAft>
                      </a:pPr>
                      <a:r>
                        <a:rPr lang="en-US" sz="1400">
                          <a:latin typeface="Times New Roman"/>
                        </a:rPr>
                        <a:t>(13.0)</a:t>
                      </a:r>
                    </a:p>
                  </a:txBody>
                  <a:tcPr marL="68580" marR="68580" marT="0" marB="0"/>
                </a:tc>
                <a:tc>
                  <a:txBody>
                    <a:bodyPr/>
                    <a:lstStyle/>
                    <a:p>
                      <a:pPr algn="ctr">
                        <a:spcAft>
                          <a:spcPts val="0"/>
                        </a:spcAft>
                      </a:pPr>
                      <a:r>
                        <a:rPr lang="en-US" sz="1400">
                          <a:latin typeface="Times New Roman"/>
                        </a:rPr>
                        <a:t>-38.9*</a:t>
                      </a:r>
                    </a:p>
                    <a:p>
                      <a:pPr algn="ctr">
                        <a:spcAft>
                          <a:spcPts val="0"/>
                        </a:spcAft>
                      </a:pPr>
                      <a:r>
                        <a:rPr lang="en-US" sz="1400">
                          <a:latin typeface="Times New Roman"/>
                        </a:rPr>
                        <a:t>(18.1)</a:t>
                      </a:r>
                    </a:p>
                  </a:txBody>
                  <a:tcPr marL="68580" marR="68580" marT="0" marB="0"/>
                </a:tc>
                <a:tc>
                  <a:txBody>
                    <a:bodyPr/>
                    <a:lstStyle/>
                    <a:p>
                      <a:pPr algn="ctr">
                        <a:spcAft>
                          <a:spcPts val="0"/>
                        </a:spcAft>
                      </a:pPr>
                      <a:r>
                        <a:rPr lang="en-US" sz="1400">
                          <a:latin typeface="Times New Roman"/>
                        </a:rPr>
                        <a:t>-21.6</a:t>
                      </a:r>
                    </a:p>
                    <a:p>
                      <a:pPr algn="ctr">
                        <a:spcAft>
                          <a:spcPts val="0"/>
                        </a:spcAft>
                      </a:pPr>
                      <a:r>
                        <a:rPr lang="en-US" sz="1400">
                          <a:latin typeface="Times New Roman"/>
                        </a:rPr>
                        <a:t>(20.5)</a:t>
                      </a:r>
                    </a:p>
                  </a:txBody>
                  <a:tcPr marL="68580" marR="68580" marT="0" marB="0"/>
                </a:tc>
              </a:tr>
              <a:tr h="406009">
                <a:tc>
                  <a:txBody>
                    <a:bodyPr/>
                    <a:lstStyle/>
                    <a:p>
                      <a:pPr>
                        <a:spcAft>
                          <a:spcPts val="0"/>
                        </a:spcAft>
                      </a:pPr>
                      <a:r>
                        <a:rPr lang="en-US" sz="1400" b="1" dirty="0">
                          <a:latin typeface="Times New Roman"/>
                        </a:rPr>
                        <a:t>Δg: non-defense</a:t>
                      </a:r>
                      <a:endParaRPr lang="en-US" sz="1400" dirty="0">
                        <a:latin typeface="Times New Roman"/>
                      </a:endParaRPr>
                    </a:p>
                  </a:txBody>
                  <a:tcPr marL="68580" marR="68580" marT="0" marB="0"/>
                </a:tc>
                <a:tc>
                  <a:txBody>
                    <a:bodyPr/>
                    <a:lstStyle/>
                    <a:p>
                      <a:pPr algn="ctr">
                        <a:spcAft>
                          <a:spcPts val="0"/>
                        </a:spcAft>
                      </a:pPr>
                      <a:r>
                        <a:rPr lang="en-US" sz="1400">
                          <a:latin typeface="Times New Roman"/>
                        </a:rPr>
                        <a:t>2.65**</a:t>
                      </a:r>
                    </a:p>
                    <a:p>
                      <a:pPr algn="ctr">
                        <a:spcAft>
                          <a:spcPts val="0"/>
                        </a:spcAft>
                      </a:pPr>
                      <a:r>
                        <a:rPr lang="en-US" sz="1400">
                          <a:latin typeface="Times New Roman"/>
                        </a:rPr>
                        <a:t>(0.93)</a:t>
                      </a:r>
                    </a:p>
                  </a:txBody>
                  <a:tcPr marL="68580" marR="68580" marT="0" marB="0"/>
                </a:tc>
                <a:tc>
                  <a:txBody>
                    <a:bodyPr/>
                    <a:lstStyle/>
                    <a:p>
                      <a:pPr algn="ctr">
                        <a:spcAft>
                          <a:spcPts val="0"/>
                        </a:spcAft>
                      </a:pPr>
                      <a:r>
                        <a:rPr lang="en-US" sz="1400">
                          <a:latin typeface="Times New Roman"/>
                        </a:rPr>
                        <a:t>0.12</a:t>
                      </a:r>
                    </a:p>
                    <a:p>
                      <a:pPr algn="ctr">
                        <a:spcAft>
                          <a:spcPts val="0"/>
                        </a:spcAft>
                      </a:pPr>
                      <a:r>
                        <a:rPr lang="en-US" sz="1400">
                          <a:latin typeface="Times New Roman"/>
                        </a:rPr>
                        <a:t>(0.63)</a:t>
                      </a:r>
                    </a:p>
                  </a:txBody>
                  <a:tcPr marL="68580" marR="68580" marT="0" marB="0"/>
                </a:tc>
                <a:tc>
                  <a:txBody>
                    <a:bodyPr/>
                    <a:lstStyle/>
                    <a:p>
                      <a:pPr algn="ctr">
                        <a:spcAft>
                          <a:spcPts val="0"/>
                        </a:spcAft>
                      </a:pPr>
                      <a:r>
                        <a:rPr lang="en-US" sz="1400">
                          <a:latin typeface="Times New Roman"/>
                        </a:rPr>
                        <a:t>--</a:t>
                      </a:r>
                    </a:p>
                  </a:txBody>
                  <a:tcPr marL="68580" marR="68580" marT="0" marB="0"/>
                </a:tc>
                <a:tc>
                  <a:txBody>
                    <a:bodyPr/>
                    <a:lstStyle/>
                    <a:p>
                      <a:pPr algn="ctr">
                        <a:spcAft>
                          <a:spcPts val="0"/>
                        </a:spcAft>
                      </a:pPr>
                      <a:r>
                        <a:rPr lang="en-US" sz="1400">
                          <a:latin typeface="Times New Roman"/>
                        </a:rPr>
                        <a:t>--</a:t>
                      </a:r>
                    </a:p>
                  </a:txBody>
                  <a:tcPr marL="68580" marR="68580" marT="0" marB="0"/>
                </a:tc>
                <a:tc>
                  <a:txBody>
                    <a:bodyPr/>
                    <a:lstStyle/>
                    <a:p>
                      <a:pPr algn="ctr">
                        <a:spcAft>
                          <a:spcPts val="0"/>
                        </a:spcAft>
                      </a:pPr>
                      <a:r>
                        <a:rPr lang="en-US" sz="1400">
                          <a:latin typeface="Times New Roman"/>
                        </a:rPr>
                        <a:t>--</a:t>
                      </a:r>
                    </a:p>
                  </a:txBody>
                  <a:tcPr marL="68580" marR="68580" marT="0" marB="0"/>
                </a:tc>
                <a:tc>
                  <a:txBody>
                    <a:bodyPr/>
                    <a:lstStyle/>
                    <a:p>
                      <a:pPr algn="ctr">
                        <a:spcAft>
                          <a:spcPts val="0"/>
                        </a:spcAft>
                      </a:pPr>
                      <a:r>
                        <a:rPr lang="en-US" sz="1400">
                          <a:latin typeface="Times New Roman"/>
                        </a:rPr>
                        <a:t>--</a:t>
                      </a:r>
                    </a:p>
                  </a:txBody>
                  <a:tcPr marL="68580" marR="68580" marT="0" marB="0"/>
                </a:tc>
              </a:tr>
              <a:tr h="406009">
                <a:tc>
                  <a:txBody>
                    <a:bodyPr/>
                    <a:lstStyle/>
                    <a:p>
                      <a:pPr>
                        <a:spcAft>
                          <a:spcPts val="0"/>
                        </a:spcAft>
                      </a:pPr>
                      <a:r>
                        <a:rPr lang="en-US" sz="1400" b="1">
                          <a:latin typeface="Times New Roman"/>
                        </a:rPr>
                        <a:t>Δ(transfers)</a:t>
                      </a:r>
                      <a:endParaRPr lang="en-US" sz="1400">
                        <a:latin typeface="Times New Roman"/>
                      </a:endParaRPr>
                    </a:p>
                  </a:txBody>
                  <a:tcPr marL="68580" marR="68580" marT="0" marB="0"/>
                </a:tc>
                <a:tc>
                  <a:txBody>
                    <a:bodyPr/>
                    <a:lstStyle/>
                    <a:p>
                      <a:pPr algn="ctr">
                        <a:spcAft>
                          <a:spcPts val="0"/>
                        </a:spcAft>
                      </a:pPr>
                      <a:r>
                        <a:rPr lang="en-US" sz="1400" dirty="0">
                          <a:latin typeface="Times New Roman"/>
                        </a:rPr>
                        <a:t>--</a:t>
                      </a:r>
                    </a:p>
                  </a:txBody>
                  <a:tcPr marL="68580" marR="68580" marT="0" marB="0"/>
                </a:tc>
                <a:tc>
                  <a:txBody>
                    <a:bodyPr/>
                    <a:lstStyle/>
                    <a:p>
                      <a:pPr algn="ctr">
                        <a:spcAft>
                          <a:spcPts val="0"/>
                        </a:spcAft>
                      </a:pPr>
                      <a:r>
                        <a:rPr lang="en-US" sz="1400">
                          <a:latin typeface="Times New Roman"/>
                        </a:rPr>
                        <a:t>--</a:t>
                      </a:r>
                    </a:p>
                  </a:txBody>
                  <a:tcPr marL="68580" marR="68580" marT="0" marB="0"/>
                </a:tc>
                <a:tc>
                  <a:txBody>
                    <a:bodyPr/>
                    <a:lstStyle/>
                    <a:p>
                      <a:pPr algn="ctr">
                        <a:spcAft>
                          <a:spcPts val="0"/>
                        </a:spcAft>
                      </a:pPr>
                      <a:r>
                        <a:rPr lang="en-US" sz="1400">
                          <a:latin typeface="Times New Roman"/>
                        </a:rPr>
                        <a:t>-1.53</a:t>
                      </a:r>
                    </a:p>
                    <a:p>
                      <a:pPr algn="ctr">
                        <a:spcAft>
                          <a:spcPts val="0"/>
                        </a:spcAft>
                      </a:pPr>
                      <a:r>
                        <a:rPr lang="en-US" sz="1400">
                          <a:latin typeface="Times New Roman"/>
                        </a:rPr>
                        <a:t>(0.92)</a:t>
                      </a:r>
                    </a:p>
                  </a:txBody>
                  <a:tcPr marL="68580" marR="68580" marT="0" marB="0"/>
                </a:tc>
                <a:tc>
                  <a:txBody>
                    <a:bodyPr/>
                    <a:lstStyle/>
                    <a:p>
                      <a:pPr algn="ctr">
                        <a:spcAft>
                          <a:spcPts val="0"/>
                        </a:spcAft>
                      </a:pPr>
                      <a:r>
                        <a:rPr lang="en-US" sz="1400">
                          <a:latin typeface="Times New Roman"/>
                        </a:rPr>
                        <a:t>0.64</a:t>
                      </a:r>
                    </a:p>
                    <a:p>
                      <a:pPr algn="ctr">
                        <a:spcAft>
                          <a:spcPts val="0"/>
                        </a:spcAft>
                      </a:pPr>
                      <a:r>
                        <a:rPr lang="en-US" sz="1400">
                          <a:latin typeface="Times New Roman"/>
                        </a:rPr>
                        <a:t>(0.68)</a:t>
                      </a:r>
                    </a:p>
                  </a:txBody>
                  <a:tcPr marL="68580" marR="68580" marT="0" marB="0"/>
                </a:tc>
                <a:tc>
                  <a:txBody>
                    <a:bodyPr/>
                    <a:lstStyle/>
                    <a:p>
                      <a:pPr algn="ctr">
                        <a:spcAft>
                          <a:spcPts val="0"/>
                        </a:spcAft>
                      </a:pPr>
                      <a:r>
                        <a:rPr lang="en-US" sz="1400">
                          <a:latin typeface="Times New Roman"/>
                        </a:rPr>
                        <a:t>--</a:t>
                      </a:r>
                    </a:p>
                  </a:txBody>
                  <a:tcPr marL="68580" marR="68580" marT="0" marB="0"/>
                </a:tc>
                <a:tc>
                  <a:txBody>
                    <a:bodyPr/>
                    <a:lstStyle/>
                    <a:p>
                      <a:pPr algn="ctr">
                        <a:spcAft>
                          <a:spcPts val="0"/>
                        </a:spcAft>
                      </a:pPr>
                      <a:r>
                        <a:rPr lang="en-US" sz="1400">
                          <a:latin typeface="Times New Roman"/>
                        </a:rPr>
                        <a:t>--</a:t>
                      </a:r>
                    </a:p>
                  </a:txBody>
                  <a:tcPr marL="68580" marR="68580" marT="0" marB="0"/>
                </a:tc>
              </a:tr>
              <a:tr h="406009">
                <a:tc>
                  <a:txBody>
                    <a:bodyPr/>
                    <a:lstStyle/>
                    <a:p>
                      <a:pPr>
                        <a:spcAft>
                          <a:spcPts val="0"/>
                        </a:spcAft>
                      </a:pPr>
                      <a:r>
                        <a:rPr lang="en-US" sz="1400" b="1">
                          <a:latin typeface="Times New Roman"/>
                        </a:rPr>
                        <a:t>Δ(GM sales)</a:t>
                      </a:r>
                      <a:endParaRPr lang="en-US" sz="1400">
                        <a:latin typeface="Times New Roman"/>
                      </a:endParaRPr>
                    </a:p>
                  </a:txBody>
                  <a:tcPr marL="68580" marR="68580" marT="0" marB="0"/>
                </a:tc>
                <a:tc>
                  <a:txBody>
                    <a:bodyPr/>
                    <a:lstStyle/>
                    <a:p>
                      <a:pPr algn="ctr">
                        <a:spcAft>
                          <a:spcPts val="0"/>
                        </a:spcAft>
                      </a:pPr>
                      <a:r>
                        <a:rPr lang="en-US" sz="1400" dirty="0">
                          <a:latin typeface="Times New Roman"/>
                        </a:rPr>
                        <a:t>--</a:t>
                      </a:r>
                    </a:p>
                  </a:txBody>
                  <a:tcPr marL="68580" marR="68580" marT="0" marB="0"/>
                </a:tc>
                <a:tc>
                  <a:txBody>
                    <a:bodyPr/>
                    <a:lstStyle/>
                    <a:p>
                      <a:pPr algn="ctr">
                        <a:spcAft>
                          <a:spcPts val="0"/>
                        </a:spcAft>
                      </a:pPr>
                      <a:r>
                        <a:rPr lang="en-US" sz="1400" dirty="0">
                          <a:latin typeface="Times New Roman"/>
                        </a:rPr>
                        <a:t>--</a:t>
                      </a:r>
                    </a:p>
                  </a:txBody>
                  <a:tcPr marL="68580" marR="68580" marT="0" marB="0"/>
                </a:tc>
                <a:tc>
                  <a:txBody>
                    <a:bodyPr/>
                    <a:lstStyle/>
                    <a:p>
                      <a:pPr algn="ctr">
                        <a:spcAft>
                          <a:spcPts val="0"/>
                        </a:spcAft>
                      </a:pPr>
                      <a:r>
                        <a:rPr lang="en-US" sz="1400">
                          <a:latin typeface="Times New Roman"/>
                        </a:rPr>
                        <a:t>--</a:t>
                      </a:r>
                    </a:p>
                  </a:txBody>
                  <a:tcPr marL="68580" marR="68580" marT="0" marB="0"/>
                </a:tc>
                <a:tc>
                  <a:txBody>
                    <a:bodyPr/>
                    <a:lstStyle/>
                    <a:p>
                      <a:pPr algn="ctr">
                        <a:spcAft>
                          <a:spcPts val="0"/>
                        </a:spcAft>
                      </a:pPr>
                      <a:r>
                        <a:rPr lang="en-US" sz="1400">
                          <a:latin typeface="Times New Roman"/>
                        </a:rPr>
                        <a:t>--</a:t>
                      </a:r>
                    </a:p>
                  </a:txBody>
                  <a:tcPr marL="68580" marR="68580" marT="0" marB="0"/>
                </a:tc>
                <a:tc>
                  <a:txBody>
                    <a:bodyPr/>
                    <a:lstStyle/>
                    <a:p>
                      <a:pPr algn="ctr">
                        <a:spcAft>
                          <a:spcPts val="0"/>
                        </a:spcAft>
                      </a:pPr>
                      <a:r>
                        <a:rPr lang="en-US" sz="1400">
                          <a:latin typeface="Times New Roman"/>
                        </a:rPr>
                        <a:t>3.66**</a:t>
                      </a:r>
                    </a:p>
                    <a:p>
                      <a:pPr algn="ctr">
                        <a:spcAft>
                          <a:spcPts val="0"/>
                        </a:spcAft>
                      </a:pPr>
                      <a:r>
                        <a:rPr lang="en-US" sz="1400">
                          <a:latin typeface="Times New Roman"/>
                        </a:rPr>
                        <a:t>(0.86)</a:t>
                      </a:r>
                    </a:p>
                  </a:txBody>
                  <a:tcPr marL="68580" marR="68580" marT="0" marB="0"/>
                </a:tc>
                <a:tc>
                  <a:txBody>
                    <a:bodyPr/>
                    <a:lstStyle/>
                    <a:p>
                      <a:pPr algn="ctr">
                        <a:spcAft>
                          <a:spcPts val="0"/>
                        </a:spcAft>
                      </a:pPr>
                      <a:r>
                        <a:rPr lang="en-US" sz="1400">
                          <a:latin typeface="Times New Roman"/>
                        </a:rPr>
                        <a:t>--</a:t>
                      </a:r>
                    </a:p>
                  </a:txBody>
                  <a:tcPr marL="68580" marR="68580" marT="0" marB="0"/>
                </a:tc>
              </a:tr>
              <a:tr h="406009">
                <a:tc>
                  <a:txBody>
                    <a:bodyPr/>
                    <a:lstStyle/>
                    <a:p>
                      <a:pPr>
                        <a:spcAft>
                          <a:spcPts val="0"/>
                        </a:spcAft>
                      </a:pPr>
                      <a:r>
                        <a:rPr lang="en-US" sz="1400" b="1">
                          <a:latin typeface="Times New Roman"/>
                        </a:rPr>
                        <a:t>Δ(GE sales)</a:t>
                      </a:r>
                      <a:endParaRPr lang="en-US" sz="1400">
                        <a:latin typeface="Times New Roman"/>
                      </a:endParaRPr>
                    </a:p>
                  </a:txBody>
                  <a:tcPr marL="68580" marR="68580" marT="0" marB="0"/>
                </a:tc>
                <a:tc>
                  <a:txBody>
                    <a:bodyPr/>
                    <a:lstStyle/>
                    <a:p>
                      <a:pPr algn="ctr">
                        <a:spcAft>
                          <a:spcPts val="0"/>
                        </a:spcAft>
                      </a:pPr>
                      <a:r>
                        <a:rPr lang="en-US" sz="1400">
                          <a:latin typeface="Times New Roman"/>
                        </a:rPr>
                        <a:t>--</a:t>
                      </a:r>
                    </a:p>
                  </a:txBody>
                  <a:tcPr marL="68580" marR="68580" marT="0" marB="0"/>
                </a:tc>
                <a:tc>
                  <a:txBody>
                    <a:bodyPr/>
                    <a:lstStyle/>
                    <a:p>
                      <a:pPr algn="ctr">
                        <a:spcAft>
                          <a:spcPts val="0"/>
                        </a:spcAft>
                      </a:pPr>
                      <a:r>
                        <a:rPr lang="en-US" sz="1400" dirty="0">
                          <a:latin typeface="Times New Roman"/>
                        </a:rPr>
                        <a:t>--</a:t>
                      </a:r>
                    </a:p>
                  </a:txBody>
                  <a:tcPr marL="68580" marR="68580" marT="0" marB="0"/>
                </a:tc>
                <a:tc>
                  <a:txBody>
                    <a:bodyPr/>
                    <a:lstStyle/>
                    <a:p>
                      <a:pPr algn="ctr">
                        <a:spcAft>
                          <a:spcPts val="0"/>
                        </a:spcAft>
                      </a:pPr>
                      <a:r>
                        <a:rPr lang="en-US" sz="1400" dirty="0">
                          <a:latin typeface="Times New Roman"/>
                        </a:rPr>
                        <a:t>--</a:t>
                      </a:r>
                    </a:p>
                  </a:txBody>
                  <a:tcPr marL="68580" marR="68580" marT="0" marB="0"/>
                </a:tc>
                <a:tc>
                  <a:txBody>
                    <a:bodyPr/>
                    <a:lstStyle/>
                    <a:p>
                      <a:pPr algn="ctr">
                        <a:spcAft>
                          <a:spcPts val="0"/>
                        </a:spcAft>
                      </a:pPr>
                      <a:r>
                        <a:rPr lang="en-US" sz="1400" dirty="0">
                          <a:latin typeface="Times New Roman"/>
                        </a:rPr>
                        <a:t>--</a:t>
                      </a:r>
                    </a:p>
                  </a:txBody>
                  <a:tcPr marL="68580" marR="68580" marT="0" marB="0"/>
                </a:tc>
                <a:tc>
                  <a:txBody>
                    <a:bodyPr/>
                    <a:lstStyle/>
                    <a:p>
                      <a:pPr algn="ctr">
                        <a:spcAft>
                          <a:spcPts val="0"/>
                        </a:spcAft>
                      </a:pPr>
                      <a:r>
                        <a:rPr lang="en-US" sz="1400">
                          <a:latin typeface="Times New Roman"/>
                        </a:rPr>
                        <a:t>--</a:t>
                      </a:r>
                    </a:p>
                  </a:txBody>
                  <a:tcPr marL="68580" marR="68580" marT="0" marB="0"/>
                </a:tc>
                <a:tc>
                  <a:txBody>
                    <a:bodyPr/>
                    <a:lstStyle/>
                    <a:p>
                      <a:pPr algn="ctr">
                        <a:spcAft>
                          <a:spcPts val="0"/>
                        </a:spcAft>
                      </a:pPr>
                      <a:r>
                        <a:rPr lang="en-US" sz="1400" dirty="0">
                          <a:latin typeface="Times New Roman"/>
                        </a:rPr>
                        <a:t>17.6**</a:t>
                      </a:r>
                    </a:p>
                    <a:p>
                      <a:pPr algn="ctr">
                        <a:spcAft>
                          <a:spcPts val="0"/>
                        </a:spcAft>
                      </a:pPr>
                      <a:r>
                        <a:rPr lang="en-US" sz="1400" dirty="0">
                          <a:latin typeface="Times New Roman"/>
                        </a:rPr>
                        <a:t>(4.7)</a:t>
                      </a:r>
                    </a:p>
                  </a:txBody>
                  <a:tcPr marL="68580" marR="68580" marT="0" marB="0"/>
                </a:tc>
              </a:tr>
              <a:tr h="355991">
                <a:tc>
                  <a:txBody>
                    <a:bodyPr/>
                    <a:lstStyle/>
                    <a:p>
                      <a:pPr>
                        <a:spcAft>
                          <a:spcPts val="0"/>
                        </a:spcAft>
                      </a:pPr>
                      <a:r>
                        <a:rPr lang="en-US" sz="1200" b="1">
                          <a:latin typeface="Times New Roman"/>
                        </a:rPr>
                        <a:t>R</a:t>
                      </a:r>
                      <a:r>
                        <a:rPr lang="en-US" sz="1200" b="1" baseline="30000">
                          <a:latin typeface="Times New Roman"/>
                        </a:rPr>
                        <a:t>2</a:t>
                      </a:r>
                      <a:endParaRPr lang="en-US" sz="1200">
                        <a:latin typeface="Times New Roman"/>
                      </a:endParaRPr>
                    </a:p>
                  </a:txBody>
                  <a:tcPr marL="68580" marR="68580" marT="0" marB="0"/>
                </a:tc>
                <a:tc>
                  <a:txBody>
                    <a:bodyPr/>
                    <a:lstStyle/>
                    <a:p>
                      <a:pPr algn="ctr">
                        <a:spcAft>
                          <a:spcPts val="0"/>
                        </a:spcAft>
                      </a:pPr>
                      <a:r>
                        <a:rPr lang="en-US" sz="1200">
                          <a:latin typeface="Times New Roman"/>
                        </a:rPr>
                        <a:t>0.54</a:t>
                      </a:r>
                    </a:p>
                  </a:txBody>
                  <a:tcPr marL="68580" marR="68580" marT="0" marB="0"/>
                </a:tc>
                <a:tc>
                  <a:txBody>
                    <a:bodyPr/>
                    <a:lstStyle/>
                    <a:p>
                      <a:pPr algn="ctr">
                        <a:spcAft>
                          <a:spcPts val="0"/>
                        </a:spcAft>
                      </a:pPr>
                      <a:r>
                        <a:rPr lang="en-US" sz="1200">
                          <a:latin typeface="Times New Roman"/>
                        </a:rPr>
                        <a:t>0.75</a:t>
                      </a:r>
                    </a:p>
                  </a:txBody>
                  <a:tcPr marL="68580" marR="68580" marT="0" marB="0"/>
                </a:tc>
                <a:tc>
                  <a:txBody>
                    <a:bodyPr/>
                    <a:lstStyle/>
                    <a:p>
                      <a:pPr algn="ctr">
                        <a:spcAft>
                          <a:spcPts val="0"/>
                        </a:spcAft>
                      </a:pPr>
                      <a:r>
                        <a:rPr lang="en-US" sz="1200" dirty="0">
                          <a:latin typeface="Times New Roman"/>
                        </a:rPr>
                        <a:t>0.51</a:t>
                      </a:r>
                    </a:p>
                  </a:txBody>
                  <a:tcPr marL="68580" marR="68580" marT="0" marB="0"/>
                </a:tc>
                <a:tc>
                  <a:txBody>
                    <a:bodyPr/>
                    <a:lstStyle/>
                    <a:p>
                      <a:pPr algn="ctr">
                        <a:spcAft>
                          <a:spcPts val="0"/>
                        </a:spcAft>
                      </a:pPr>
                      <a:r>
                        <a:rPr lang="en-US" sz="1200" dirty="0">
                          <a:latin typeface="Times New Roman"/>
                        </a:rPr>
                        <a:t>0.75</a:t>
                      </a:r>
                    </a:p>
                  </a:txBody>
                  <a:tcPr marL="68580" marR="68580" marT="0" marB="0"/>
                </a:tc>
                <a:tc>
                  <a:txBody>
                    <a:bodyPr/>
                    <a:lstStyle/>
                    <a:p>
                      <a:pPr algn="ctr">
                        <a:spcAft>
                          <a:spcPts val="0"/>
                        </a:spcAft>
                      </a:pPr>
                      <a:r>
                        <a:rPr lang="en-US" sz="1200" dirty="0">
                          <a:latin typeface="Times New Roman"/>
                        </a:rPr>
                        <a:t>0.63</a:t>
                      </a:r>
                    </a:p>
                  </a:txBody>
                  <a:tcPr marL="68580" marR="68580" marT="0" marB="0"/>
                </a:tc>
                <a:tc>
                  <a:txBody>
                    <a:bodyPr/>
                    <a:lstStyle/>
                    <a:p>
                      <a:pPr algn="ctr">
                        <a:spcAft>
                          <a:spcPts val="0"/>
                        </a:spcAft>
                      </a:pPr>
                      <a:r>
                        <a:rPr lang="en-US" sz="1200" dirty="0">
                          <a:latin typeface="Times New Roman"/>
                        </a:rPr>
                        <a:t>0.57</a:t>
                      </a:r>
                    </a:p>
                  </a:txBody>
                  <a:tcPr marL="68580" marR="68580" marT="0" marB="0"/>
                </a:tc>
              </a:tr>
              <a:tr h="406009">
                <a:tc>
                  <a:txBody>
                    <a:bodyPr/>
                    <a:lstStyle/>
                    <a:p>
                      <a:pPr>
                        <a:spcAft>
                          <a:spcPts val="0"/>
                        </a:spcAft>
                      </a:pPr>
                      <a:r>
                        <a:rPr lang="en-US" sz="1200" b="1">
                          <a:latin typeface="Times New Roman"/>
                        </a:rPr>
                        <a:t>σ</a:t>
                      </a:r>
                      <a:endParaRPr lang="en-US" sz="1200">
                        <a:latin typeface="Times New Roman"/>
                      </a:endParaRPr>
                    </a:p>
                  </a:txBody>
                  <a:tcPr marL="68580" marR="68580" marT="0" marB="0"/>
                </a:tc>
                <a:tc>
                  <a:txBody>
                    <a:bodyPr/>
                    <a:lstStyle/>
                    <a:p>
                      <a:pPr algn="ctr">
                        <a:spcAft>
                          <a:spcPts val="0"/>
                        </a:spcAft>
                      </a:pPr>
                      <a:r>
                        <a:rPr lang="en-US" sz="1200">
                          <a:latin typeface="Times New Roman"/>
                        </a:rPr>
                        <a:t>0.017</a:t>
                      </a:r>
                    </a:p>
                  </a:txBody>
                  <a:tcPr marL="68580" marR="68580" marT="0" marB="0"/>
                </a:tc>
                <a:tc>
                  <a:txBody>
                    <a:bodyPr/>
                    <a:lstStyle/>
                    <a:p>
                      <a:pPr algn="ctr">
                        <a:spcAft>
                          <a:spcPts val="0"/>
                        </a:spcAft>
                      </a:pPr>
                      <a:r>
                        <a:rPr lang="en-US" sz="1200">
                          <a:latin typeface="Times New Roman"/>
                        </a:rPr>
                        <a:t>0.027</a:t>
                      </a:r>
                    </a:p>
                  </a:txBody>
                  <a:tcPr marL="68580" marR="68580" marT="0" marB="0"/>
                </a:tc>
                <a:tc>
                  <a:txBody>
                    <a:bodyPr/>
                    <a:lstStyle/>
                    <a:p>
                      <a:pPr algn="ctr">
                        <a:spcAft>
                          <a:spcPts val="0"/>
                        </a:spcAft>
                      </a:pPr>
                      <a:r>
                        <a:rPr lang="en-US" sz="1200">
                          <a:latin typeface="Times New Roman"/>
                        </a:rPr>
                        <a:t>0.017</a:t>
                      </a:r>
                    </a:p>
                  </a:txBody>
                  <a:tcPr marL="68580" marR="68580" marT="0" marB="0"/>
                </a:tc>
                <a:tc>
                  <a:txBody>
                    <a:bodyPr/>
                    <a:lstStyle/>
                    <a:p>
                      <a:pPr algn="ctr">
                        <a:spcAft>
                          <a:spcPts val="0"/>
                        </a:spcAft>
                      </a:pPr>
                      <a:r>
                        <a:rPr lang="en-US" sz="1200">
                          <a:latin typeface="Times New Roman"/>
                        </a:rPr>
                        <a:t>0.027</a:t>
                      </a:r>
                    </a:p>
                  </a:txBody>
                  <a:tcPr marL="68580" marR="68580" marT="0" marB="0"/>
                </a:tc>
                <a:tc>
                  <a:txBody>
                    <a:bodyPr/>
                    <a:lstStyle/>
                    <a:p>
                      <a:pPr algn="ctr">
                        <a:spcAft>
                          <a:spcPts val="0"/>
                        </a:spcAft>
                      </a:pPr>
                      <a:r>
                        <a:rPr lang="en-US" sz="1200">
                          <a:latin typeface="Times New Roman"/>
                        </a:rPr>
                        <a:t>0.015</a:t>
                      </a:r>
                    </a:p>
                  </a:txBody>
                  <a:tcPr marL="68580" marR="68580" marT="0" marB="0"/>
                </a:tc>
                <a:tc>
                  <a:txBody>
                    <a:bodyPr/>
                    <a:lstStyle/>
                    <a:p>
                      <a:pPr algn="ctr">
                        <a:spcAft>
                          <a:spcPts val="0"/>
                        </a:spcAft>
                      </a:pPr>
                      <a:r>
                        <a:rPr lang="en-US" sz="1200" dirty="0">
                          <a:latin typeface="Times New Roman"/>
                        </a:rPr>
                        <a:t>0.016</a:t>
                      </a:r>
                    </a:p>
                  </a:txBody>
                  <a:tcPr marL="68580" marR="68580" marT="0" marB="0"/>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8229600" cy="4525963"/>
          </a:xfrm>
        </p:spPr>
        <p:txBody>
          <a:bodyPr/>
          <a:lstStyle/>
          <a:p>
            <a:r>
              <a:rPr lang="en-US" dirty="0" smtClean="0"/>
              <a:t>Results for non-defense G in various samples.  Different results with WWII and Great Depression because cyclical pattern of non-defense G different from post-1950.</a:t>
            </a:r>
          </a:p>
          <a:p>
            <a:endParaRPr lang="en-US" dirty="0" smtClean="0"/>
          </a:p>
          <a:p>
            <a:r>
              <a:rPr lang="en-US" dirty="0" smtClean="0"/>
              <a:t>Results for GM and GE “multipliers” illustrate problems of endogeneity with respect to GDP.</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normAutofit/>
          </a:bodyPr>
          <a:lstStyle/>
          <a:p>
            <a:r>
              <a:rPr lang="en-US" sz="3200" b="1" dirty="0" smtClean="0"/>
              <a:t>Effects on Components of GDP</a:t>
            </a:r>
            <a:endParaRPr lang="en-US" sz="3200" dirty="0"/>
          </a:p>
        </p:txBody>
      </p:sp>
      <p:graphicFrame>
        <p:nvGraphicFramePr>
          <p:cNvPr id="4" name="Content Placeholder 3"/>
          <p:cNvGraphicFramePr>
            <a:graphicFrameLocks noGrp="1"/>
          </p:cNvGraphicFramePr>
          <p:nvPr>
            <p:ph idx="1"/>
          </p:nvPr>
        </p:nvGraphicFramePr>
        <p:xfrm>
          <a:off x="457200" y="762000"/>
          <a:ext cx="8229600" cy="603504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228600">
                <a:tc gridSpan="6">
                  <a:txBody>
                    <a:bodyPr/>
                    <a:lstStyle/>
                    <a:p>
                      <a:pPr algn="ctr">
                        <a:spcAft>
                          <a:spcPts val="0"/>
                        </a:spcAft>
                      </a:pPr>
                      <a:r>
                        <a:rPr lang="en-US" sz="1600" b="1" dirty="0">
                          <a:latin typeface="Times New Roman"/>
                        </a:rPr>
                        <a:t>Sample:  1950-2006</a:t>
                      </a:r>
                      <a:endParaRPr lang="en-US" sz="1600" dirty="0">
                        <a:latin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pPr>
                        <a:spcAft>
                          <a:spcPts val="0"/>
                        </a:spcAft>
                      </a:pPr>
                      <a:r>
                        <a:rPr lang="en-US" sz="1400" b="1" dirty="0">
                          <a:latin typeface="Times New Roman"/>
                        </a:rPr>
                        <a:t>Dependent variable:</a:t>
                      </a:r>
                      <a:endParaRPr lang="en-US" sz="1400" dirty="0">
                        <a:latin typeface="Times New Roman"/>
                      </a:endParaRPr>
                    </a:p>
                  </a:txBody>
                  <a:tcPr marL="68580" marR="68580" marT="0" marB="0"/>
                </a:tc>
                <a:tc>
                  <a:txBody>
                    <a:bodyPr/>
                    <a:lstStyle/>
                    <a:p>
                      <a:pPr algn="ctr">
                        <a:spcAft>
                          <a:spcPts val="0"/>
                        </a:spcAft>
                      </a:pPr>
                      <a:r>
                        <a:rPr lang="en-US" sz="1600" b="1" dirty="0">
                          <a:latin typeface="Times New Roman"/>
                        </a:rPr>
                        <a:t>Δ(c: non-dur.)</a:t>
                      </a:r>
                      <a:endParaRPr lang="en-US" sz="1600" dirty="0">
                        <a:latin typeface="Times New Roman"/>
                      </a:endParaRPr>
                    </a:p>
                  </a:txBody>
                  <a:tcPr marL="68580" marR="68580" marT="0" marB="0"/>
                </a:tc>
                <a:tc>
                  <a:txBody>
                    <a:bodyPr/>
                    <a:lstStyle/>
                    <a:p>
                      <a:pPr algn="ctr">
                        <a:spcAft>
                          <a:spcPts val="0"/>
                        </a:spcAft>
                      </a:pPr>
                      <a:r>
                        <a:rPr lang="en-US" sz="1600" b="1" dirty="0">
                          <a:latin typeface="Times New Roman"/>
                        </a:rPr>
                        <a:t>Δ(c: dur.)</a:t>
                      </a:r>
                      <a:endParaRPr lang="en-US" sz="1600" dirty="0">
                        <a:latin typeface="Times New Roman"/>
                      </a:endParaRPr>
                    </a:p>
                  </a:txBody>
                  <a:tcPr marL="68580" marR="68580" marT="0" marB="0"/>
                </a:tc>
                <a:tc>
                  <a:txBody>
                    <a:bodyPr/>
                    <a:lstStyle/>
                    <a:p>
                      <a:pPr algn="ctr">
                        <a:spcAft>
                          <a:spcPts val="0"/>
                        </a:spcAft>
                      </a:pPr>
                      <a:r>
                        <a:rPr lang="en-US" sz="1600" b="1" dirty="0">
                          <a:latin typeface="Times New Roman"/>
                        </a:rPr>
                        <a:t>Δ(invest)</a:t>
                      </a:r>
                      <a:endParaRPr lang="en-US" sz="1600" dirty="0">
                        <a:latin typeface="Times New Roman"/>
                      </a:endParaRPr>
                    </a:p>
                  </a:txBody>
                  <a:tcPr marL="68580" marR="68580" marT="0" marB="0"/>
                </a:tc>
                <a:tc>
                  <a:txBody>
                    <a:bodyPr/>
                    <a:lstStyle/>
                    <a:p>
                      <a:pPr algn="ctr">
                        <a:spcAft>
                          <a:spcPts val="0"/>
                        </a:spcAft>
                      </a:pPr>
                      <a:r>
                        <a:rPr lang="en-US" sz="1600" b="1" dirty="0">
                          <a:latin typeface="Times New Roman"/>
                        </a:rPr>
                        <a:t>Δ(g: non-def.)</a:t>
                      </a:r>
                      <a:endParaRPr lang="en-US" sz="1600" dirty="0">
                        <a:latin typeface="Times New Roman"/>
                      </a:endParaRPr>
                    </a:p>
                  </a:txBody>
                  <a:tcPr marL="68580" marR="68580" marT="0" marB="0"/>
                </a:tc>
                <a:tc>
                  <a:txBody>
                    <a:bodyPr/>
                    <a:lstStyle/>
                    <a:p>
                      <a:pPr algn="ctr">
                        <a:spcAft>
                          <a:spcPts val="0"/>
                        </a:spcAft>
                      </a:pPr>
                      <a:r>
                        <a:rPr lang="en-US" sz="1600" b="1" dirty="0">
                          <a:latin typeface="Times New Roman"/>
                        </a:rPr>
                        <a:t>Δ(x-m)</a:t>
                      </a:r>
                      <a:endParaRPr lang="en-US" sz="1600" dirty="0">
                        <a:latin typeface="Times New Roman"/>
                      </a:endParaRPr>
                    </a:p>
                  </a:txBody>
                  <a:tcPr marL="68580" marR="68580" marT="0" marB="0"/>
                </a:tc>
              </a:tr>
              <a:tr h="370840">
                <a:tc>
                  <a:txBody>
                    <a:bodyPr/>
                    <a:lstStyle/>
                    <a:p>
                      <a:pPr>
                        <a:spcAft>
                          <a:spcPts val="0"/>
                        </a:spcAft>
                      </a:pPr>
                      <a:r>
                        <a:rPr lang="en-US" sz="1400" b="1">
                          <a:latin typeface="Times New Roman"/>
                        </a:rPr>
                        <a:t>Δg: defense </a:t>
                      </a:r>
                      <a:endParaRPr lang="en-US" sz="1400">
                        <a:latin typeface="Times New Roman"/>
                      </a:endParaRPr>
                    </a:p>
                  </a:txBody>
                  <a:tcPr marL="68580" marR="68580" marT="0" marB="0"/>
                </a:tc>
                <a:tc>
                  <a:txBody>
                    <a:bodyPr/>
                    <a:lstStyle/>
                    <a:p>
                      <a:pPr algn="ctr">
                        <a:spcAft>
                          <a:spcPts val="0"/>
                        </a:spcAft>
                      </a:pPr>
                      <a:r>
                        <a:rPr lang="en-US" sz="1400">
                          <a:latin typeface="Times New Roman"/>
                        </a:rPr>
                        <a:t>0.005</a:t>
                      </a:r>
                    </a:p>
                    <a:p>
                      <a:pPr algn="ctr">
                        <a:spcAft>
                          <a:spcPts val="0"/>
                        </a:spcAft>
                      </a:pPr>
                      <a:r>
                        <a:rPr lang="en-US" sz="1400">
                          <a:latin typeface="Times New Roman"/>
                        </a:rPr>
                        <a:t>(0.093)</a:t>
                      </a:r>
                    </a:p>
                  </a:txBody>
                  <a:tcPr marL="68580" marR="68580" marT="0" marB="0"/>
                </a:tc>
                <a:tc>
                  <a:txBody>
                    <a:bodyPr/>
                    <a:lstStyle/>
                    <a:p>
                      <a:pPr algn="ctr">
                        <a:spcAft>
                          <a:spcPts val="0"/>
                        </a:spcAft>
                      </a:pPr>
                      <a:r>
                        <a:rPr lang="en-US" sz="1400">
                          <a:latin typeface="Times New Roman"/>
                        </a:rPr>
                        <a:t>-0.171*</a:t>
                      </a:r>
                    </a:p>
                    <a:p>
                      <a:pPr algn="ctr">
                        <a:spcAft>
                          <a:spcPts val="0"/>
                        </a:spcAft>
                      </a:pPr>
                      <a:r>
                        <a:rPr lang="en-US" sz="1400">
                          <a:latin typeface="Times New Roman"/>
                        </a:rPr>
                        <a:t>(0.073)</a:t>
                      </a:r>
                    </a:p>
                  </a:txBody>
                  <a:tcPr marL="68580" marR="68580" marT="0" marB="0"/>
                </a:tc>
                <a:tc>
                  <a:txBody>
                    <a:bodyPr/>
                    <a:lstStyle/>
                    <a:p>
                      <a:pPr algn="ctr">
                        <a:spcAft>
                          <a:spcPts val="0"/>
                        </a:spcAft>
                      </a:pPr>
                      <a:r>
                        <a:rPr lang="en-US" sz="1400">
                          <a:latin typeface="Times New Roman"/>
                        </a:rPr>
                        <a:t>-0.083</a:t>
                      </a:r>
                    </a:p>
                    <a:p>
                      <a:pPr algn="ctr">
                        <a:spcAft>
                          <a:spcPts val="0"/>
                        </a:spcAft>
                      </a:pPr>
                      <a:r>
                        <a:rPr lang="en-US" sz="1400">
                          <a:latin typeface="Times New Roman"/>
                        </a:rPr>
                        <a:t>(0.185)</a:t>
                      </a:r>
                    </a:p>
                  </a:txBody>
                  <a:tcPr marL="68580" marR="68580" marT="0" marB="0"/>
                </a:tc>
                <a:tc>
                  <a:txBody>
                    <a:bodyPr/>
                    <a:lstStyle/>
                    <a:p>
                      <a:pPr algn="ctr">
                        <a:spcAft>
                          <a:spcPts val="0"/>
                        </a:spcAft>
                      </a:pPr>
                      <a:r>
                        <a:rPr lang="en-US" sz="1400">
                          <a:latin typeface="Times New Roman"/>
                        </a:rPr>
                        <a:t>-0.081</a:t>
                      </a:r>
                    </a:p>
                    <a:p>
                      <a:pPr algn="ctr">
                        <a:spcAft>
                          <a:spcPts val="0"/>
                        </a:spcAft>
                      </a:pPr>
                      <a:r>
                        <a:rPr lang="en-US" sz="1400">
                          <a:latin typeface="Times New Roman"/>
                        </a:rPr>
                        <a:t>(0.041)</a:t>
                      </a:r>
                    </a:p>
                  </a:txBody>
                  <a:tcPr marL="68580" marR="68580" marT="0" marB="0"/>
                </a:tc>
                <a:tc>
                  <a:txBody>
                    <a:bodyPr/>
                    <a:lstStyle/>
                    <a:p>
                      <a:pPr algn="ctr">
                        <a:spcAft>
                          <a:spcPts val="0"/>
                        </a:spcAft>
                      </a:pPr>
                      <a:r>
                        <a:rPr lang="en-US" sz="1400">
                          <a:latin typeface="Times New Roman"/>
                        </a:rPr>
                        <a:t>0.004</a:t>
                      </a:r>
                    </a:p>
                    <a:p>
                      <a:pPr algn="ctr">
                        <a:spcAft>
                          <a:spcPts val="0"/>
                        </a:spcAft>
                      </a:pPr>
                      <a:r>
                        <a:rPr lang="en-US" sz="1400">
                          <a:latin typeface="Times New Roman"/>
                        </a:rPr>
                        <a:t>(0.079)</a:t>
                      </a:r>
                    </a:p>
                  </a:txBody>
                  <a:tcPr marL="68580" marR="68580" marT="0" marB="0"/>
                </a:tc>
              </a:tr>
              <a:tr h="370840">
                <a:tc>
                  <a:txBody>
                    <a:bodyPr/>
                    <a:lstStyle/>
                    <a:p>
                      <a:pPr>
                        <a:spcAft>
                          <a:spcPts val="0"/>
                        </a:spcAft>
                      </a:pPr>
                      <a:r>
                        <a:rPr lang="en-US" sz="1400" b="1" dirty="0">
                          <a:latin typeface="Times New Roman"/>
                        </a:rPr>
                        <a:t>Δg: defense (-1)</a:t>
                      </a:r>
                      <a:endParaRPr lang="en-US" sz="1400" dirty="0">
                        <a:latin typeface="Times New Roman"/>
                      </a:endParaRPr>
                    </a:p>
                  </a:txBody>
                  <a:tcPr marL="68580" marR="68580" marT="0" marB="0"/>
                </a:tc>
                <a:tc>
                  <a:txBody>
                    <a:bodyPr/>
                    <a:lstStyle/>
                    <a:p>
                      <a:pPr algn="ctr">
                        <a:spcAft>
                          <a:spcPts val="0"/>
                        </a:spcAft>
                      </a:pPr>
                      <a:r>
                        <a:rPr lang="en-US" sz="1400">
                          <a:latin typeface="Times New Roman"/>
                        </a:rPr>
                        <a:t>0.179</a:t>
                      </a:r>
                    </a:p>
                    <a:p>
                      <a:pPr algn="ctr">
                        <a:spcAft>
                          <a:spcPts val="0"/>
                        </a:spcAft>
                      </a:pPr>
                      <a:r>
                        <a:rPr lang="en-US" sz="1400">
                          <a:latin typeface="Times New Roman"/>
                        </a:rPr>
                        <a:t>(0.095)</a:t>
                      </a:r>
                    </a:p>
                  </a:txBody>
                  <a:tcPr marL="68580" marR="68580" marT="0" marB="0"/>
                </a:tc>
                <a:tc>
                  <a:txBody>
                    <a:bodyPr/>
                    <a:lstStyle/>
                    <a:p>
                      <a:pPr algn="ctr">
                        <a:spcAft>
                          <a:spcPts val="0"/>
                        </a:spcAft>
                      </a:pPr>
                      <a:r>
                        <a:rPr lang="en-US" sz="1400">
                          <a:latin typeface="Times New Roman"/>
                        </a:rPr>
                        <a:t>0.147*</a:t>
                      </a:r>
                    </a:p>
                    <a:p>
                      <a:pPr algn="ctr">
                        <a:spcAft>
                          <a:spcPts val="0"/>
                        </a:spcAft>
                      </a:pPr>
                      <a:r>
                        <a:rPr lang="en-US" sz="1400">
                          <a:latin typeface="Times New Roman"/>
                        </a:rPr>
                        <a:t>(0.075)</a:t>
                      </a:r>
                    </a:p>
                  </a:txBody>
                  <a:tcPr marL="68580" marR="68580" marT="0" marB="0"/>
                </a:tc>
                <a:tc>
                  <a:txBody>
                    <a:bodyPr/>
                    <a:lstStyle/>
                    <a:p>
                      <a:pPr algn="ctr">
                        <a:spcAft>
                          <a:spcPts val="0"/>
                        </a:spcAft>
                      </a:pPr>
                      <a:r>
                        <a:rPr lang="en-US" sz="1400">
                          <a:latin typeface="Times New Roman"/>
                        </a:rPr>
                        <a:t>-0.142</a:t>
                      </a:r>
                    </a:p>
                    <a:p>
                      <a:pPr algn="ctr">
                        <a:spcAft>
                          <a:spcPts val="0"/>
                        </a:spcAft>
                      </a:pPr>
                      <a:r>
                        <a:rPr lang="en-US" sz="1400">
                          <a:latin typeface="Times New Roman"/>
                        </a:rPr>
                        <a:t>(0.189)</a:t>
                      </a:r>
                    </a:p>
                  </a:txBody>
                  <a:tcPr marL="68580" marR="68580" marT="0" marB="0"/>
                </a:tc>
                <a:tc>
                  <a:txBody>
                    <a:bodyPr/>
                    <a:lstStyle/>
                    <a:p>
                      <a:pPr algn="ctr">
                        <a:spcAft>
                          <a:spcPts val="0"/>
                        </a:spcAft>
                      </a:pPr>
                      <a:r>
                        <a:rPr lang="en-US" sz="1400">
                          <a:latin typeface="Times New Roman"/>
                        </a:rPr>
                        <a:t>0.055</a:t>
                      </a:r>
                    </a:p>
                    <a:p>
                      <a:pPr algn="ctr">
                        <a:spcAft>
                          <a:spcPts val="0"/>
                        </a:spcAft>
                      </a:pPr>
                      <a:r>
                        <a:rPr lang="en-US" sz="1400">
                          <a:latin typeface="Times New Roman"/>
                        </a:rPr>
                        <a:t>(0.042)</a:t>
                      </a:r>
                    </a:p>
                  </a:txBody>
                  <a:tcPr marL="68580" marR="68580" marT="0" marB="0"/>
                </a:tc>
                <a:tc>
                  <a:txBody>
                    <a:bodyPr/>
                    <a:lstStyle/>
                    <a:p>
                      <a:pPr algn="ctr">
                        <a:spcAft>
                          <a:spcPts val="0"/>
                        </a:spcAft>
                      </a:pPr>
                      <a:r>
                        <a:rPr lang="en-US" sz="1400">
                          <a:latin typeface="Times New Roman"/>
                        </a:rPr>
                        <a:t>-0.231**</a:t>
                      </a:r>
                    </a:p>
                    <a:p>
                      <a:pPr algn="ctr">
                        <a:spcAft>
                          <a:spcPts val="0"/>
                        </a:spcAft>
                      </a:pPr>
                      <a:r>
                        <a:rPr lang="en-US" sz="1400">
                          <a:latin typeface="Times New Roman"/>
                        </a:rPr>
                        <a:t>(0.080)</a:t>
                      </a:r>
                    </a:p>
                  </a:txBody>
                  <a:tcPr marL="68580" marR="68580" marT="0" marB="0"/>
                </a:tc>
              </a:tr>
              <a:tr h="370840">
                <a:tc>
                  <a:txBody>
                    <a:bodyPr/>
                    <a:lstStyle/>
                    <a:p>
                      <a:pPr>
                        <a:spcAft>
                          <a:spcPts val="0"/>
                        </a:spcAft>
                      </a:pPr>
                      <a:r>
                        <a:rPr lang="en-US" sz="1400" b="1" dirty="0">
                          <a:latin typeface="Times New Roman"/>
                        </a:rPr>
                        <a:t>Δg*: defense news</a:t>
                      </a:r>
                      <a:endParaRPr lang="en-US" sz="1400" dirty="0">
                        <a:latin typeface="Times New Roman"/>
                      </a:endParaRPr>
                    </a:p>
                  </a:txBody>
                  <a:tcPr marL="68580" marR="68580" marT="0" marB="0"/>
                </a:tc>
                <a:tc>
                  <a:txBody>
                    <a:bodyPr/>
                    <a:lstStyle/>
                    <a:p>
                      <a:pPr algn="ctr">
                        <a:spcAft>
                          <a:spcPts val="0"/>
                        </a:spcAft>
                      </a:pPr>
                      <a:r>
                        <a:rPr lang="en-US" sz="1400">
                          <a:latin typeface="Times New Roman"/>
                        </a:rPr>
                        <a:t>-0.0035</a:t>
                      </a:r>
                    </a:p>
                    <a:p>
                      <a:pPr algn="ctr">
                        <a:spcAft>
                          <a:spcPts val="0"/>
                        </a:spcAft>
                      </a:pPr>
                      <a:r>
                        <a:rPr lang="en-US" sz="1400">
                          <a:latin typeface="Times New Roman"/>
                        </a:rPr>
                        <a:t>(0.0053)</a:t>
                      </a:r>
                    </a:p>
                  </a:txBody>
                  <a:tcPr marL="68580" marR="68580" marT="0" marB="0"/>
                </a:tc>
                <a:tc>
                  <a:txBody>
                    <a:bodyPr/>
                    <a:lstStyle/>
                    <a:p>
                      <a:pPr algn="ctr">
                        <a:spcAft>
                          <a:spcPts val="0"/>
                        </a:spcAft>
                      </a:pPr>
                      <a:r>
                        <a:rPr lang="en-US" sz="1400">
                          <a:latin typeface="Times New Roman"/>
                        </a:rPr>
                        <a:t>0.0106**</a:t>
                      </a:r>
                    </a:p>
                    <a:p>
                      <a:pPr algn="ctr">
                        <a:spcAft>
                          <a:spcPts val="0"/>
                        </a:spcAft>
                      </a:pPr>
                      <a:r>
                        <a:rPr lang="en-US" sz="1400">
                          <a:latin typeface="Times New Roman"/>
                        </a:rPr>
                        <a:t>(0.0041)</a:t>
                      </a:r>
                    </a:p>
                  </a:txBody>
                  <a:tcPr marL="68580" marR="68580" marT="0" marB="0"/>
                </a:tc>
                <a:tc>
                  <a:txBody>
                    <a:bodyPr/>
                    <a:lstStyle/>
                    <a:p>
                      <a:pPr algn="ctr">
                        <a:spcAft>
                          <a:spcPts val="0"/>
                        </a:spcAft>
                      </a:pPr>
                      <a:r>
                        <a:rPr lang="en-US" sz="1400">
                          <a:latin typeface="Times New Roman"/>
                        </a:rPr>
                        <a:t>0.0377**</a:t>
                      </a:r>
                    </a:p>
                    <a:p>
                      <a:pPr algn="ctr">
                        <a:spcAft>
                          <a:spcPts val="0"/>
                        </a:spcAft>
                      </a:pPr>
                      <a:r>
                        <a:rPr lang="en-US" sz="1400">
                          <a:latin typeface="Times New Roman"/>
                        </a:rPr>
                        <a:t>(0.0105)</a:t>
                      </a:r>
                    </a:p>
                  </a:txBody>
                  <a:tcPr marL="68580" marR="68580" marT="0" marB="0"/>
                </a:tc>
                <a:tc>
                  <a:txBody>
                    <a:bodyPr/>
                    <a:lstStyle/>
                    <a:p>
                      <a:pPr algn="ctr">
                        <a:spcAft>
                          <a:spcPts val="0"/>
                        </a:spcAft>
                      </a:pPr>
                      <a:r>
                        <a:rPr lang="en-US" sz="1400">
                          <a:latin typeface="Times New Roman"/>
                        </a:rPr>
                        <a:t>-0.0055*</a:t>
                      </a:r>
                    </a:p>
                    <a:p>
                      <a:pPr algn="ctr">
                        <a:spcAft>
                          <a:spcPts val="0"/>
                        </a:spcAft>
                      </a:pPr>
                      <a:r>
                        <a:rPr lang="en-US" sz="1400">
                          <a:latin typeface="Times New Roman"/>
                        </a:rPr>
                        <a:t>(0.0023)</a:t>
                      </a:r>
                    </a:p>
                  </a:txBody>
                  <a:tcPr marL="68580" marR="68580" marT="0" marB="0"/>
                </a:tc>
                <a:tc>
                  <a:txBody>
                    <a:bodyPr/>
                    <a:lstStyle/>
                    <a:p>
                      <a:pPr algn="ctr">
                        <a:spcAft>
                          <a:spcPts val="0"/>
                        </a:spcAft>
                      </a:pPr>
                      <a:r>
                        <a:rPr lang="en-US" sz="1400">
                          <a:latin typeface="Times New Roman"/>
                        </a:rPr>
                        <a:t>-0.0135**</a:t>
                      </a:r>
                    </a:p>
                    <a:p>
                      <a:pPr algn="ctr">
                        <a:spcAft>
                          <a:spcPts val="0"/>
                        </a:spcAft>
                      </a:pPr>
                      <a:r>
                        <a:rPr lang="en-US" sz="1400">
                          <a:latin typeface="Times New Roman"/>
                        </a:rPr>
                        <a:t>(0.0044)</a:t>
                      </a:r>
                    </a:p>
                  </a:txBody>
                  <a:tcPr marL="68580" marR="68580" marT="0" marB="0"/>
                </a:tc>
              </a:tr>
              <a:tr h="370840">
                <a:tc>
                  <a:txBody>
                    <a:bodyPr/>
                    <a:lstStyle/>
                    <a:p>
                      <a:pPr>
                        <a:spcAft>
                          <a:spcPts val="0"/>
                        </a:spcAft>
                      </a:pPr>
                      <a:r>
                        <a:rPr lang="en-US" sz="1400" b="1">
                          <a:latin typeface="Times New Roman"/>
                        </a:rPr>
                        <a:t>U(-1)</a:t>
                      </a:r>
                      <a:endParaRPr lang="en-US" sz="1400">
                        <a:latin typeface="Times New Roman"/>
                      </a:endParaRPr>
                    </a:p>
                  </a:txBody>
                  <a:tcPr marL="68580" marR="68580" marT="0" marB="0"/>
                </a:tc>
                <a:tc>
                  <a:txBody>
                    <a:bodyPr/>
                    <a:lstStyle/>
                    <a:p>
                      <a:pPr algn="ctr">
                        <a:spcAft>
                          <a:spcPts val="0"/>
                        </a:spcAft>
                      </a:pPr>
                      <a:r>
                        <a:rPr lang="en-US" sz="1400" dirty="0">
                          <a:latin typeface="Times New Roman"/>
                        </a:rPr>
                        <a:t>0.112</a:t>
                      </a:r>
                    </a:p>
                    <a:p>
                      <a:pPr algn="ctr">
                        <a:spcAft>
                          <a:spcPts val="0"/>
                        </a:spcAft>
                      </a:pPr>
                      <a:r>
                        <a:rPr lang="en-US" sz="1400" dirty="0">
                          <a:latin typeface="Times New Roman"/>
                        </a:rPr>
                        <a:t>(0.058)</a:t>
                      </a:r>
                    </a:p>
                  </a:txBody>
                  <a:tcPr marL="68580" marR="68580" marT="0" marB="0"/>
                </a:tc>
                <a:tc>
                  <a:txBody>
                    <a:bodyPr/>
                    <a:lstStyle/>
                    <a:p>
                      <a:pPr algn="ctr">
                        <a:spcAft>
                          <a:spcPts val="0"/>
                        </a:spcAft>
                      </a:pPr>
                      <a:r>
                        <a:rPr lang="en-US" sz="1400">
                          <a:latin typeface="Times New Roman"/>
                        </a:rPr>
                        <a:t>0.145**</a:t>
                      </a:r>
                    </a:p>
                    <a:p>
                      <a:pPr algn="ctr">
                        <a:spcAft>
                          <a:spcPts val="0"/>
                        </a:spcAft>
                      </a:pPr>
                      <a:r>
                        <a:rPr lang="en-US" sz="1400">
                          <a:latin typeface="Times New Roman"/>
                        </a:rPr>
                        <a:t>(0.045)</a:t>
                      </a:r>
                    </a:p>
                  </a:txBody>
                  <a:tcPr marL="68580" marR="68580" marT="0" marB="0"/>
                </a:tc>
                <a:tc>
                  <a:txBody>
                    <a:bodyPr/>
                    <a:lstStyle/>
                    <a:p>
                      <a:pPr algn="ctr">
                        <a:spcAft>
                          <a:spcPts val="0"/>
                        </a:spcAft>
                      </a:pPr>
                      <a:r>
                        <a:rPr lang="en-US" sz="1400">
                          <a:latin typeface="Times New Roman"/>
                        </a:rPr>
                        <a:t>0.382**</a:t>
                      </a:r>
                    </a:p>
                    <a:p>
                      <a:pPr algn="ctr">
                        <a:spcAft>
                          <a:spcPts val="0"/>
                        </a:spcAft>
                      </a:pPr>
                      <a:r>
                        <a:rPr lang="en-US" sz="1400">
                          <a:latin typeface="Times New Roman"/>
                        </a:rPr>
                        <a:t>(0.115)</a:t>
                      </a:r>
                    </a:p>
                  </a:txBody>
                  <a:tcPr marL="68580" marR="68580" marT="0" marB="0"/>
                </a:tc>
                <a:tc>
                  <a:txBody>
                    <a:bodyPr/>
                    <a:lstStyle/>
                    <a:p>
                      <a:pPr algn="ctr">
                        <a:spcAft>
                          <a:spcPts val="0"/>
                        </a:spcAft>
                      </a:pPr>
                      <a:r>
                        <a:rPr lang="en-US" sz="1400" dirty="0">
                          <a:latin typeface="Times New Roman"/>
                        </a:rPr>
                        <a:t>-0.053*</a:t>
                      </a:r>
                    </a:p>
                    <a:p>
                      <a:pPr algn="ctr">
                        <a:spcAft>
                          <a:spcPts val="0"/>
                        </a:spcAft>
                      </a:pPr>
                      <a:r>
                        <a:rPr lang="en-US" sz="1400" dirty="0">
                          <a:latin typeface="Times New Roman"/>
                        </a:rPr>
                        <a:t>(0.026)</a:t>
                      </a:r>
                    </a:p>
                  </a:txBody>
                  <a:tcPr marL="68580" marR="68580" marT="0" marB="0"/>
                </a:tc>
                <a:tc>
                  <a:txBody>
                    <a:bodyPr/>
                    <a:lstStyle/>
                    <a:p>
                      <a:pPr algn="ctr">
                        <a:spcAft>
                          <a:spcPts val="0"/>
                        </a:spcAft>
                      </a:pPr>
                      <a:r>
                        <a:rPr lang="en-US" sz="1400">
                          <a:latin typeface="Times New Roman"/>
                        </a:rPr>
                        <a:t>-0.095</a:t>
                      </a:r>
                    </a:p>
                    <a:p>
                      <a:pPr algn="ctr">
                        <a:spcAft>
                          <a:spcPts val="0"/>
                        </a:spcAft>
                      </a:pPr>
                      <a:r>
                        <a:rPr lang="en-US" sz="1400">
                          <a:latin typeface="Times New Roman"/>
                        </a:rPr>
                        <a:t>(0.049)</a:t>
                      </a:r>
                    </a:p>
                  </a:txBody>
                  <a:tcPr marL="68580" marR="68580" marT="0" marB="0"/>
                </a:tc>
              </a:tr>
              <a:tr h="370840">
                <a:tc>
                  <a:txBody>
                    <a:bodyPr/>
                    <a:lstStyle/>
                    <a:p>
                      <a:pPr>
                        <a:spcAft>
                          <a:spcPts val="0"/>
                        </a:spcAft>
                      </a:pPr>
                      <a:r>
                        <a:rPr lang="en-US" sz="1400" b="1">
                          <a:latin typeface="Times New Roman"/>
                        </a:rPr>
                        <a:t>Δτ(-1)</a:t>
                      </a:r>
                      <a:endParaRPr lang="en-US" sz="1400">
                        <a:latin typeface="Times New Roman"/>
                      </a:endParaRPr>
                    </a:p>
                  </a:txBody>
                  <a:tcPr marL="68580" marR="68580" marT="0" marB="0"/>
                </a:tc>
                <a:tc>
                  <a:txBody>
                    <a:bodyPr/>
                    <a:lstStyle/>
                    <a:p>
                      <a:pPr algn="ctr">
                        <a:spcAft>
                          <a:spcPts val="0"/>
                        </a:spcAft>
                      </a:pPr>
                      <a:r>
                        <a:rPr lang="en-US" sz="1400" dirty="0">
                          <a:latin typeface="Times New Roman"/>
                        </a:rPr>
                        <a:t>-0.184**</a:t>
                      </a:r>
                    </a:p>
                    <a:p>
                      <a:pPr algn="ctr">
                        <a:spcAft>
                          <a:spcPts val="0"/>
                        </a:spcAft>
                      </a:pPr>
                      <a:r>
                        <a:rPr lang="en-US" sz="1400" dirty="0">
                          <a:latin typeface="Times New Roman"/>
                        </a:rPr>
                        <a:t>(0.071)</a:t>
                      </a:r>
                    </a:p>
                  </a:txBody>
                  <a:tcPr marL="68580" marR="68580" marT="0" marB="0"/>
                </a:tc>
                <a:tc>
                  <a:txBody>
                    <a:bodyPr/>
                    <a:lstStyle/>
                    <a:p>
                      <a:pPr algn="ctr">
                        <a:spcAft>
                          <a:spcPts val="0"/>
                        </a:spcAft>
                      </a:pPr>
                      <a:r>
                        <a:rPr lang="en-US" sz="1400">
                          <a:latin typeface="Times New Roman"/>
                        </a:rPr>
                        <a:t>-0.145**</a:t>
                      </a:r>
                    </a:p>
                    <a:p>
                      <a:pPr algn="ctr">
                        <a:spcAft>
                          <a:spcPts val="0"/>
                        </a:spcAft>
                      </a:pPr>
                      <a:r>
                        <a:rPr lang="en-US" sz="1400">
                          <a:latin typeface="Times New Roman"/>
                        </a:rPr>
                        <a:t>(0.056)</a:t>
                      </a:r>
                    </a:p>
                  </a:txBody>
                  <a:tcPr marL="68580" marR="68580" marT="0" marB="0"/>
                </a:tc>
                <a:tc>
                  <a:txBody>
                    <a:bodyPr/>
                    <a:lstStyle/>
                    <a:p>
                      <a:pPr algn="ctr">
                        <a:spcAft>
                          <a:spcPts val="0"/>
                        </a:spcAft>
                      </a:pPr>
                      <a:r>
                        <a:rPr lang="en-US" sz="1400">
                          <a:latin typeface="Times New Roman"/>
                        </a:rPr>
                        <a:t>-0.300*</a:t>
                      </a:r>
                    </a:p>
                    <a:p>
                      <a:pPr algn="ctr">
                        <a:spcAft>
                          <a:spcPts val="0"/>
                        </a:spcAft>
                      </a:pPr>
                      <a:r>
                        <a:rPr lang="en-US" sz="1400">
                          <a:latin typeface="Times New Roman"/>
                        </a:rPr>
                        <a:t>(0.142)</a:t>
                      </a:r>
                    </a:p>
                  </a:txBody>
                  <a:tcPr marL="68580" marR="68580" marT="0" marB="0"/>
                </a:tc>
                <a:tc>
                  <a:txBody>
                    <a:bodyPr/>
                    <a:lstStyle/>
                    <a:p>
                      <a:pPr algn="ctr">
                        <a:spcAft>
                          <a:spcPts val="0"/>
                        </a:spcAft>
                      </a:pPr>
                      <a:r>
                        <a:rPr lang="en-US" sz="1400">
                          <a:latin typeface="Times New Roman"/>
                        </a:rPr>
                        <a:t>-0.033</a:t>
                      </a:r>
                    </a:p>
                    <a:p>
                      <a:pPr algn="ctr">
                        <a:spcAft>
                          <a:spcPts val="0"/>
                        </a:spcAft>
                      </a:pPr>
                      <a:r>
                        <a:rPr lang="en-US" sz="1400">
                          <a:latin typeface="Times New Roman"/>
                        </a:rPr>
                        <a:t>(0.032)</a:t>
                      </a:r>
                    </a:p>
                  </a:txBody>
                  <a:tcPr marL="68580" marR="68580" marT="0" marB="0"/>
                </a:tc>
                <a:tc>
                  <a:txBody>
                    <a:bodyPr/>
                    <a:lstStyle/>
                    <a:p>
                      <a:pPr algn="ctr">
                        <a:spcAft>
                          <a:spcPts val="0"/>
                        </a:spcAft>
                      </a:pPr>
                      <a:r>
                        <a:rPr lang="en-US" sz="1400">
                          <a:latin typeface="Times New Roman"/>
                        </a:rPr>
                        <a:t>0.122*</a:t>
                      </a:r>
                    </a:p>
                    <a:p>
                      <a:pPr algn="ctr">
                        <a:spcAft>
                          <a:spcPts val="0"/>
                        </a:spcAft>
                      </a:pPr>
                      <a:r>
                        <a:rPr lang="en-US" sz="1400">
                          <a:latin typeface="Times New Roman"/>
                        </a:rPr>
                        <a:t>(0.060)</a:t>
                      </a:r>
                    </a:p>
                  </a:txBody>
                  <a:tcPr marL="68580" marR="68580" marT="0" marB="0"/>
                </a:tc>
              </a:tr>
              <a:tr h="370840">
                <a:tc>
                  <a:txBody>
                    <a:bodyPr/>
                    <a:lstStyle/>
                    <a:p>
                      <a:pPr>
                        <a:spcAft>
                          <a:spcPts val="0"/>
                        </a:spcAft>
                      </a:pPr>
                      <a:r>
                        <a:rPr lang="en-US" sz="1400" b="1">
                          <a:latin typeface="Times New Roman"/>
                        </a:rPr>
                        <a:t>Yield spread squared</a:t>
                      </a:r>
                      <a:endParaRPr lang="en-US" sz="1400">
                        <a:latin typeface="Times New Roman"/>
                      </a:endParaRPr>
                    </a:p>
                  </a:txBody>
                  <a:tcPr marL="68580" marR="68580" marT="0" marB="0"/>
                </a:tc>
                <a:tc>
                  <a:txBody>
                    <a:bodyPr/>
                    <a:lstStyle/>
                    <a:p>
                      <a:pPr algn="ctr">
                        <a:spcAft>
                          <a:spcPts val="0"/>
                        </a:spcAft>
                      </a:pPr>
                      <a:r>
                        <a:rPr lang="en-US" sz="1400" dirty="0">
                          <a:latin typeface="Times New Roman"/>
                        </a:rPr>
                        <a:t>-5.4</a:t>
                      </a:r>
                    </a:p>
                    <a:p>
                      <a:pPr algn="ctr">
                        <a:spcAft>
                          <a:spcPts val="0"/>
                        </a:spcAft>
                      </a:pPr>
                      <a:r>
                        <a:rPr lang="en-US" sz="1400" dirty="0">
                          <a:latin typeface="Times New Roman"/>
                        </a:rPr>
                        <a:t>(7.0)</a:t>
                      </a:r>
                    </a:p>
                  </a:txBody>
                  <a:tcPr marL="68580" marR="68580" marT="0" marB="0"/>
                </a:tc>
                <a:tc>
                  <a:txBody>
                    <a:bodyPr/>
                    <a:lstStyle/>
                    <a:p>
                      <a:pPr algn="ctr">
                        <a:spcAft>
                          <a:spcPts val="0"/>
                        </a:spcAft>
                      </a:pPr>
                      <a:r>
                        <a:rPr lang="en-US" sz="1400" dirty="0">
                          <a:latin typeface="Times New Roman"/>
                        </a:rPr>
                        <a:t>-3.5</a:t>
                      </a:r>
                    </a:p>
                    <a:p>
                      <a:pPr algn="ctr">
                        <a:spcAft>
                          <a:spcPts val="0"/>
                        </a:spcAft>
                      </a:pPr>
                      <a:r>
                        <a:rPr lang="en-US" sz="1400" dirty="0">
                          <a:latin typeface="Times New Roman"/>
                        </a:rPr>
                        <a:t>(5.5)</a:t>
                      </a:r>
                    </a:p>
                  </a:txBody>
                  <a:tcPr marL="68580" marR="68580" marT="0" marB="0"/>
                </a:tc>
                <a:tc>
                  <a:txBody>
                    <a:bodyPr/>
                    <a:lstStyle/>
                    <a:p>
                      <a:pPr algn="ctr">
                        <a:spcAft>
                          <a:spcPts val="0"/>
                        </a:spcAft>
                      </a:pPr>
                      <a:r>
                        <a:rPr lang="en-US" sz="1400" dirty="0">
                          <a:latin typeface="Times New Roman"/>
                        </a:rPr>
                        <a:t>-22.7</a:t>
                      </a:r>
                    </a:p>
                    <a:p>
                      <a:pPr algn="ctr">
                        <a:spcAft>
                          <a:spcPts val="0"/>
                        </a:spcAft>
                      </a:pPr>
                      <a:r>
                        <a:rPr lang="en-US" sz="1400" dirty="0">
                          <a:latin typeface="Times New Roman"/>
                        </a:rPr>
                        <a:t>(13.9)</a:t>
                      </a:r>
                    </a:p>
                  </a:txBody>
                  <a:tcPr marL="68580" marR="68580" marT="0" marB="0"/>
                </a:tc>
                <a:tc>
                  <a:txBody>
                    <a:bodyPr/>
                    <a:lstStyle/>
                    <a:p>
                      <a:pPr algn="ctr">
                        <a:spcAft>
                          <a:spcPts val="0"/>
                        </a:spcAft>
                      </a:pPr>
                      <a:r>
                        <a:rPr lang="en-US" sz="1400" dirty="0">
                          <a:latin typeface="Times New Roman"/>
                        </a:rPr>
                        <a:t>-4.8</a:t>
                      </a:r>
                    </a:p>
                    <a:p>
                      <a:pPr algn="ctr">
                        <a:spcAft>
                          <a:spcPts val="0"/>
                        </a:spcAft>
                      </a:pPr>
                      <a:r>
                        <a:rPr lang="en-US" sz="1400" dirty="0">
                          <a:latin typeface="Times New Roman"/>
                        </a:rPr>
                        <a:t>(3.1)</a:t>
                      </a:r>
                    </a:p>
                  </a:txBody>
                  <a:tcPr marL="68580" marR="68580" marT="0" marB="0"/>
                </a:tc>
                <a:tc>
                  <a:txBody>
                    <a:bodyPr/>
                    <a:lstStyle/>
                    <a:p>
                      <a:pPr algn="ctr">
                        <a:spcAft>
                          <a:spcPts val="0"/>
                        </a:spcAft>
                      </a:pPr>
                      <a:r>
                        <a:rPr lang="en-US" sz="1400" dirty="0">
                          <a:latin typeface="Times New Roman"/>
                        </a:rPr>
                        <a:t>-6.7</a:t>
                      </a:r>
                    </a:p>
                    <a:p>
                      <a:pPr algn="ctr">
                        <a:spcAft>
                          <a:spcPts val="0"/>
                        </a:spcAft>
                      </a:pPr>
                      <a:r>
                        <a:rPr lang="en-US" sz="1400" dirty="0">
                          <a:latin typeface="Times New Roman"/>
                        </a:rPr>
                        <a:t>(5.0)</a:t>
                      </a:r>
                    </a:p>
                  </a:txBody>
                  <a:tcPr marL="68580" marR="68580" marT="0" marB="0"/>
                </a:tc>
              </a:tr>
              <a:tr h="223520">
                <a:tc gridSpan="6">
                  <a:txBody>
                    <a:bodyPr/>
                    <a:lstStyle/>
                    <a:p>
                      <a:pPr algn="ctr">
                        <a:spcAft>
                          <a:spcPts val="0"/>
                        </a:spcAft>
                      </a:pPr>
                      <a:r>
                        <a:rPr lang="en-US" sz="1600" b="1" dirty="0">
                          <a:latin typeface="Times New Roman"/>
                        </a:rPr>
                        <a:t>Sample:  </a:t>
                      </a:r>
                      <a:r>
                        <a:rPr lang="en-US" sz="1600" b="1" dirty="0" smtClean="0">
                          <a:latin typeface="Times New Roman"/>
                        </a:rPr>
                        <a:t>1939-2006</a:t>
                      </a:r>
                      <a:endParaRPr lang="en-US" sz="1600" dirty="0">
                        <a:latin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pPr>
                        <a:spcAft>
                          <a:spcPts val="0"/>
                        </a:spcAft>
                      </a:pPr>
                      <a:r>
                        <a:rPr lang="en-US" sz="1400" b="1" dirty="0">
                          <a:latin typeface="Times New Roman"/>
                        </a:rPr>
                        <a:t>Δg: defense </a:t>
                      </a:r>
                      <a:endParaRPr lang="en-US" sz="1400" dirty="0">
                        <a:latin typeface="Times New Roman"/>
                      </a:endParaRPr>
                    </a:p>
                  </a:txBody>
                  <a:tcPr marL="68580" marR="68580" marT="0" marB="0"/>
                </a:tc>
                <a:tc>
                  <a:txBody>
                    <a:bodyPr/>
                    <a:lstStyle/>
                    <a:p>
                      <a:pPr algn="ctr">
                        <a:spcAft>
                          <a:spcPts val="0"/>
                        </a:spcAft>
                      </a:pPr>
                      <a:r>
                        <a:rPr lang="en-US" sz="1400">
                          <a:latin typeface="Times New Roman"/>
                        </a:rPr>
                        <a:t>-0.011</a:t>
                      </a:r>
                    </a:p>
                    <a:p>
                      <a:pPr algn="ctr">
                        <a:spcAft>
                          <a:spcPts val="0"/>
                        </a:spcAft>
                      </a:pPr>
                      <a:r>
                        <a:rPr lang="en-US" sz="1400">
                          <a:latin typeface="Times New Roman"/>
                        </a:rPr>
                        <a:t>(0.022)</a:t>
                      </a:r>
                    </a:p>
                  </a:txBody>
                  <a:tcPr marL="68580" marR="68580" marT="0" marB="0"/>
                </a:tc>
                <a:tc>
                  <a:txBody>
                    <a:bodyPr/>
                    <a:lstStyle/>
                    <a:p>
                      <a:pPr algn="ctr">
                        <a:spcAft>
                          <a:spcPts val="0"/>
                        </a:spcAft>
                      </a:pPr>
                      <a:r>
                        <a:rPr lang="en-US" sz="1400">
                          <a:latin typeface="Times New Roman"/>
                        </a:rPr>
                        <a:t>-0.115**</a:t>
                      </a:r>
                    </a:p>
                    <a:p>
                      <a:pPr algn="ctr">
                        <a:spcAft>
                          <a:spcPts val="0"/>
                        </a:spcAft>
                      </a:pPr>
                      <a:r>
                        <a:rPr lang="en-US" sz="1400">
                          <a:latin typeface="Times New Roman"/>
                        </a:rPr>
                        <a:t>(0.016)</a:t>
                      </a:r>
                    </a:p>
                  </a:txBody>
                  <a:tcPr marL="68580" marR="68580" marT="0" marB="0"/>
                </a:tc>
                <a:tc>
                  <a:txBody>
                    <a:bodyPr/>
                    <a:lstStyle/>
                    <a:p>
                      <a:pPr algn="ctr">
                        <a:spcAft>
                          <a:spcPts val="0"/>
                        </a:spcAft>
                      </a:pPr>
                      <a:r>
                        <a:rPr lang="en-US" sz="1400">
                          <a:latin typeface="Times New Roman"/>
                        </a:rPr>
                        <a:t>-0.356**</a:t>
                      </a:r>
                    </a:p>
                    <a:p>
                      <a:pPr algn="ctr">
                        <a:spcAft>
                          <a:spcPts val="0"/>
                        </a:spcAft>
                      </a:pPr>
                      <a:r>
                        <a:rPr lang="en-US" sz="1400">
                          <a:latin typeface="Times New Roman"/>
                        </a:rPr>
                        <a:t>(0.045)</a:t>
                      </a:r>
                    </a:p>
                  </a:txBody>
                  <a:tcPr marL="68580" marR="68580" marT="0" marB="0"/>
                </a:tc>
                <a:tc>
                  <a:txBody>
                    <a:bodyPr/>
                    <a:lstStyle/>
                    <a:p>
                      <a:pPr algn="ctr">
                        <a:spcAft>
                          <a:spcPts val="0"/>
                        </a:spcAft>
                      </a:pPr>
                      <a:r>
                        <a:rPr lang="en-US" sz="1400">
                          <a:latin typeface="Times New Roman"/>
                        </a:rPr>
                        <a:t>-0.009</a:t>
                      </a:r>
                    </a:p>
                    <a:p>
                      <a:pPr algn="ctr">
                        <a:spcAft>
                          <a:spcPts val="0"/>
                        </a:spcAft>
                      </a:pPr>
                      <a:r>
                        <a:rPr lang="en-US" sz="1400">
                          <a:latin typeface="Times New Roman"/>
                        </a:rPr>
                        <a:t>(0.011)</a:t>
                      </a:r>
                    </a:p>
                  </a:txBody>
                  <a:tcPr marL="68580" marR="68580" marT="0" marB="0"/>
                </a:tc>
                <a:tc>
                  <a:txBody>
                    <a:bodyPr/>
                    <a:lstStyle/>
                    <a:p>
                      <a:pPr algn="ctr">
                        <a:spcAft>
                          <a:spcPts val="0"/>
                        </a:spcAft>
                      </a:pPr>
                      <a:r>
                        <a:rPr lang="en-US" sz="1400">
                          <a:latin typeface="Times New Roman"/>
                        </a:rPr>
                        <a:t>-0.071**</a:t>
                      </a:r>
                    </a:p>
                    <a:p>
                      <a:pPr algn="ctr">
                        <a:spcAft>
                          <a:spcPts val="0"/>
                        </a:spcAft>
                      </a:pPr>
                      <a:r>
                        <a:rPr lang="en-US" sz="1400">
                          <a:latin typeface="Times New Roman"/>
                        </a:rPr>
                        <a:t>(0.021)</a:t>
                      </a:r>
                    </a:p>
                  </a:txBody>
                  <a:tcPr marL="68580" marR="68580" marT="0" marB="0"/>
                </a:tc>
              </a:tr>
              <a:tr h="370840">
                <a:tc>
                  <a:txBody>
                    <a:bodyPr/>
                    <a:lstStyle/>
                    <a:p>
                      <a:pPr>
                        <a:spcAft>
                          <a:spcPts val="0"/>
                        </a:spcAft>
                      </a:pPr>
                      <a:r>
                        <a:rPr lang="en-US" sz="1400" b="1" dirty="0">
                          <a:latin typeface="Times New Roman"/>
                        </a:rPr>
                        <a:t>Δg: defense (-1)</a:t>
                      </a:r>
                      <a:endParaRPr lang="en-US" sz="1400" dirty="0">
                        <a:latin typeface="Times New Roman"/>
                      </a:endParaRPr>
                    </a:p>
                  </a:txBody>
                  <a:tcPr marL="68580" marR="68580" marT="0" marB="0"/>
                </a:tc>
                <a:tc>
                  <a:txBody>
                    <a:bodyPr/>
                    <a:lstStyle/>
                    <a:p>
                      <a:pPr algn="ctr">
                        <a:spcAft>
                          <a:spcPts val="0"/>
                        </a:spcAft>
                      </a:pPr>
                      <a:r>
                        <a:rPr lang="en-US" sz="1400">
                          <a:latin typeface="Times New Roman"/>
                        </a:rPr>
                        <a:t>0.107**</a:t>
                      </a:r>
                    </a:p>
                    <a:p>
                      <a:pPr algn="ctr">
                        <a:spcAft>
                          <a:spcPts val="0"/>
                        </a:spcAft>
                      </a:pPr>
                      <a:r>
                        <a:rPr lang="en-US" sz="1400">
                          <a:latin typeface="Times New Roman"/>
                        </a:rPr>
                        <a:t>(0.022)</a:t>
                      </a:r>
                    </a:p>
                  </a:txBody>
                  <a:tcPr marL="68580" marR="68580" marT="0" marB="0"/>
                </a:tc>
                <a:tc>
                  <a:txBody>
                    <a:bodyPr/>
                    <a:lstStyle/>
                    <a:p>
                      <a:pPr algn="ctr">
                        <a:spcAft>
                          <a:spcPts val="0"/>
                        </a:spcAft>
                      </a:pPr>
                      <a:r>
                        <a:rPr lang="en-US" sz="1400">
                          <a:latin typeface="Times New Roman"/>
                        </a:rPr>
                        <a:t>0.038*</a:t>
                      </a:r>
                    </a:p>
                    <a:p>
                      <a:pPr algn="ctr">
                        <a:spcAft>
                          <a:spcPts val="0"/>
                        </a:spcAft>
                      </a:pPr>
                      <a:r>
                        <a:rPr lang="en-US" sz="1400">
                          <a:latin typeface="Times New Roman"/>
                        </a:rPr>
                        <a:t>(0.016)</a:t>
                      </a:r>
                    </a:p>
                  </a:txBody>
                  <a:tcPr marL="68580" marR="68580" marT="0" marB="0"/>
                </a:tc>
                <a:tc>
                  <a:txBody>
                    <a:bodyPr/>
                    <a:lstStyle/>
                    <a:p>
                      <a:pPr algn="ctr">
                        <a:spcAft>
                          <a:spcPts val="0"/>
                        </a:spcAft>
                      </a:pPr>
                      <a:r>
                        <a:rPr lang="en-US" sz="1400">
                          <a:latin typeface="Times New Roman"/>
                        </a:rPr>
                        <a:t>0.096*</a:t>
                      </a:r>
                    </a:p>
                    <a:p>
                      <a:pPr algn="ctr">
                        <a:spcAft>
                          <a:spcPts val="0"/>
                        </a:spcAft>
                      </a:pPr>
                      <a:r>
                        <a:rPr lang="en-US" sz="1400">
                          <a:latin typeface="Times New Roman"/>
                        </a:rPr>
                        <a:t>(0.046)</a:t>
                      </a:r>
                    </a:p>
                  </a:txBody>
                  <a:tcPr marL="68580" marR="68580" marT="0" marB="0"/>
                </a:tc>
                <a:tc>
                  <a:txBody>
                    <a:bodyPr/>
                    <a:lstStyle/>
                    <a:p>
                      <a:pPr algn="ctr">
                        <a:spcAft>
                          <a:spcPts val="0"/>
                        </a:spcAft>
                      </a:pPr>
                      <a:r>
                        <a:rPr lang="en-US" sz="1400">
                          <a:latin typeface="Times New Roman"/>
                        </a:rPr>
                        <a:t>-0.011</a:t>
                      </a:r>
                    </a:p>
                    <a:p>
                      <a:pPr algn="ctr">
                        <a:spcAft>
                          <a:spcPts val="0"/>
                        </a:spcAft>
                      </a:pPr>
                      <a:r>
                        <a:rPr lang="en-US" sz="1400">
                          <a:latin typeface="Times New Roman"/>
                        </a:rPr>
                        <a:t>(0.011)</a:t>
                      </a:r>
                    </a:p>
                  </a:txBody>
                  <a:tcPr marL="68580" marR="68580" marT="0" marB="0"/>
                </a:tc>
                <a:tc>
                  <a:txBody>
                    <a:bodyPr/>
                    <a:lstStyle/>
                    <a:p>
                      <a:pPr algn="ctr">
                        <a:spcAft>
                          <a:spcPts val="0"/>
                        </a:spcAft>
                      </a:pPr>
                      <a:r>
                        <a:rPr lang="en-US" sz="1400">
                          <a:latin typeface="Times New Roman"/>
                        </a:rPr>
                        <a:t>-0.027</a:t>
                      </a:r>
                    </a:p>
                    <a:p>
                      <a:pPr algn="ctr">
                        <a:spcAft>
                          <a:spcPts val="0"/>
                        </a:spcAft>
                      </a:pPr>
                      <a:r>
                        <a:rPr lang="en-US" sz="1400">
                          <a:latin typeface="Times New Roman"/>
                        </a:rPr>
                        <a:t>(0.022)</a:t>
                      </a:r>
                    </a:p>
                  </a:txBody>
                  <a:tcPr marL="68580" marR="68580" marT="0" marB="0"/>
                </a:tc>
              </a:tr>
              <a:tr h="370840">
                <a:tc>
                  <a:txBody>
                    <a:bodyPr/>
                    <a:lstStyle/>
                    <a:p>
                      <a:pPr>
                        <a:spcAft>
                          <a:spcPts val="0"/>
                        </a:spcAft>
                      </a:pPr>
                      <a:r>
                        <a:rPr lang="en-US" sz="1400" b="1" dirty="0">
                          <a:latin typeface="Times New Roman"/>
                        </a:rPr>
                        <a:t>Δg*: defense news</a:t>
                      </a:r>
                      <a:endParaRPr lang="en-US" sz="1400" dirty="0">
                        <a:latin typeface="Times New Roman"/>
                      </a:endParaRPr>
                    </a:p>
                  </a:txBody>
                  <a:tcPr marL="68580" marR="68580" marT="0" marB="0"/>
                </a:tc>
                <a:tc>
                  <a:txBody>
                    <a:bodyPr/>
                    <a:lstStyle/>
                    <a:p>
                      <a:pPr algn="ctr">
                        <a:spcAft>
                          <a:spcPts val="0"/>
                        </a:spcAft>
                      </a:pPr>
                      <a:r>
                        <a:rPr lang="en-US" sz="1400" dirty="0">
                          <a:latin typeface="Times New Roman"/>
                        </a:rPr>
                        <a:t>0.0044</a:t>
                      </a:r>
                    </a:p>
                    <a:p>
                      <a:pPr algn="ctr">
                        <a:spcAft>
                          <a:spcPts val="0"/>
                        </a:spcAft>
                      </a:pPr>
                      <a:r>
                        <a:rPr lang="en-US" sz="1400" dirty="0">
                          <a:latin typeface="Times New Roman"/>
                        </a:rPr>
                        <a:t>(0.0040)</a:t>
                      </a:r>
                    </a:p>
                  </a:txBody>
                  <a:tcPr marL="68580" marR="68580" marT="0" marB="0"/>
                </a:tc>
                <a:tc>
                  <a:txBody>
                    <a:bodyPr/>
                    <a:lstStyle/>
                    <a:p>
                      <a:pPr algn="ctr">
                        <a:spcAft>
                          <a:spcPts val="0"/>
                        </a:spcAft>
                      </a:pPr>
                      <a:r>
                        <a:rPr lang="en-US" sz="1400">
                          <a:latin typeface="Times New Roman"/>
                        </a:rPr>
                        <a:t>0.0116**</a:t>
                      </a:r>
                    </a:p>
                    <a:p>
                      <a:pPr algn="ctr">
                        <a:spcAft>
                          <a:spcPts val="0"/>
                        </a:spcAft>
                      </a:pPr>
                      <a:r>
                        <a:rPr lang="en-US" sz="1400">
                          <a:latin typeface="Times New Roman"/>
                        </a:rPr>
                        <a:t>(0.0030)</a:t>
                      </a:r>
                    </a:p>
                  </a:txBody>
                  <a:tcPr marL="68580" marR="68580" marT="0" marB="0"/>
                </a:tc>
                <a:tc>
                  <a:txBody>
                    <a:bodyPr/>
                    <a:lstStyle/>
                    <a:p>
                      <a:pPr algn="ctr">
                        <a:spcAft>
                          <a:spcPts val="0"/>
                        </a:spcAft>
                      </a:pPr>
                      <a:r>
                        <a:rPr lang="en-US" sz="1400">
                          <a:latin typeface="Times New Roman"/>
                        </a:rPr>
                        <a:t>0.0341**</a:t>
                      </a:r>
                    </a:p>
                    <a:p>
                      <a:pPr algn="ctr">
                        <a:spcAft>
                          <a:spcPts val="0"/>
                        </a:spcAft>
                      </a:pPr>
                      <a:r>
                        <a:rPr lang="en-US" sz="1400">
                          <a:latin typeface="Times New Roman"/>
                        </a:rPr>
                        <a:t>(0.0084)</a:t>
                      </a:r>
                    </a:p>
                  </a:txBody>
                  <a:tcPr marL="68580" marR="68580" marT="0" marB="0"/>
                </a:tc>
                <a:tc>
                  <a:txBody>
                    <a:bodyPr/>
                    <a:lstStyle/>
                    <a:p>
                      <a:pPr algn="ctr">
                        <a:spcAft>
                          <a:spcPts val="0"/>
                        </a:spcAft>
                      </a:pPr>
                      <a:r>
                        <a:rPr lang="en-US" sz="1400">
                          <a:latin typeface="Times New Roman"/>
                        </a:rPr>
                        <a:t>-0.0082**</a:t>
                      </a:r>
                    </a:p>
                    <a:p>
                      <a:pPr algn="ctr">
                        <a:spcAft>
                          <a:spcPts val="0"/>
                        </a:spcAft>
                      </a:pPr>
                      <a:r>
                        <a:rPr lang="en-US" sz="1400">
                          <a:latin typeface="Times New Roman"/>
                        </a:rPr>
                        <a:t>(0.0021)</a:t>
                      </a:r>
                    </a:p>
                  </a:txBody>
                  <a:tcPr marL="68580" marR="68580" marT="0" marB="0"/>
                </a:tc>
                <a:tc>
                  <a:txBody>
                    <a:bodyPr/>
                    <a:lstStyle/>
                    <a:p>
                      <a:pPr algn="ctr">
                        <a:spcAft>
                          <a:spcPts val="0"/>
                        </a:spcAft>
                      </a:pPr>
                      <a:r>
                        <a:rPr lang="en-US" sz="1400">
                          <a:latin typeface="Times New Roman"/>
                        </a:rPr>
                        <a:t>-0.0023</a:t>
                      </a:r>
                    </a:p>
                    <a:p>
                      <a:pPr algn="ctr">
                        <a:spcAft>
                          <a:spcPts val="0"/>
                        </a:spcAft>
                      </a:pPr>
                      <a:r>
                        <a:rPr lang="en-US" sz="1400">
                          <a:latin typeface="Times New Roman"/>
                        </a:rPr>
                        <a:t>(0.0039)</a:t>
                      </a:r>
                    </a:p>
                  </a:txBody>
                  <a:tcPr marL="68580" marR="68580" marT="0" marB="0"/>
                </a:tc>
              </a:tr>
              <a:tr h="370840">
                <a:tc>
                  <a:txBody>
                    <a:bodyPr/>
                    <a:lstStyle/>
                    <a:p>
                      <a:pPr>
                        <a:spcAft>
                          <a:spcPts val="0"/>
                        </a:spcAft>
                      </a:pPr>
                      <a:r>
                        <a:rPr lang="en-US" sz="1400" b="1">
                          <a:latin typeface="Times New Roman"/>
                        </a:rPr>
                        <a:t>U(-1)</a:t>
                      </a:r>
                      <a:endParaRPr lang="en-US" sz="1400">
                        <a:latin typeface="Times New Roman"/>
                      </a:endParaRPr>
                    </a:p>
                  </a:txBody>
                  <a:tcPr marL="68580" marR="68580" marT="0" marB="0"/>
                </a:tc>
                <a:tc>
                  <a:txBody>
                    <a:bodyPr/>
                    <a:lstStyle/>
                    <a:p>
                      <a:pPr algn="ctr">
                        <a:spcAft>
                          <a:spcPts val="0"/>
                        </a:spcAft>
                      </a:pPr>
                      <a:r>
                        <a:rPr lang="en-US" sz="1400" dirty="0">
                          <a:latin typeface="Times New Roman"/>
                        </a:rPr>
                        <a:t>0.101</a:t>
                      </a:r>
                    </a:p>
                    <a:p>
                      <a:pPr algn="ctr">
                        <a:spcAft>
                          <a:spcPts val="0"/>
                        </a:spcAft>
                      </a:pPr>
                      <a:r>
                        <a:rPr lang="en-US" sz="1400" dirty="0">
                          <a:latin typeface="Times New Roman"/>
                        </a:rPr>
                        <a:t>(0.052)</a:t>
                      </a:r>
                    </a:p>
                  </a:txBody>
                  <a:tcPr marL="68580" marR="68580" marT="0" marB="0"/>
                </a:tc>
                <a:tc>
                  <a:txBody>
                    <a:bodyPr/>
                    <a:lstStyle/>
                    <a:p>
                      <a:pPr algn="ctr">
                        <a:spcAft>
                          <a:spcPts val="0"/>
                        </a:spcAft>
                      </a:pPr>
                      <a:r>
                        <a:rPr lang="en-US" sz="1400" dirty="0">
                          <a:latin typeface="Times New Roman"/>
                        </a:rPr>
                        <a:t>0.094*</a:t>
                      </a:r>
                    </a:p>
                    <a:p>
                      <a:pPr algn="ctr">
                        <a:spcAft>
                          <a:spcPts val="0"/>
                        </a:spcAft>
                      </a:pPr>
                      <a:r>
                        <a:rPr lang="en-US" sz="1400" dirty="0">
                          <a:latin typeface="Times New Roman"/>
                        </a:rPr>
                        <a:t>(0.038)</a:t>
                      </a:r>
                    </a:p>
                  </a:txBody>
                  <a:tcPr marL="68580" marR="68580" marT="0" marB="0"/>
                </a:tc>
                <a:tc>
                  <a:txBody>
                    <a:bodyPr/>
                    <a:lstStyle/>
                    <a:p>
                      <a:pPr algn="ctr">
                        <a:spcAft>
                          <a:spcPts val="0"/>
                        </a:spcAft>
                      </a:pPr>
                      <a:r>
                        <a:rPr lang="en-US" sz="1400">
                          <a:latin typeface="Times New Roman"/>
                        </a:rPr>
                        <a:t>0.401**</a:t>
                      </a:r>
                    </a:p>
                    <a:p>
                      <a:pPr algn="ctr">
                        <a:spcAft>
                          <a:spcPts val="0"/>
                        </a:spcAft>
                      </a:pPr>
                      <a:r>
                        <a:rPr lang="en-US" sz="1400">
                          <a:latin typeface="Times New Roman"/>
                        </a:rPr>
                        <a:t>(0.109)</a:t>
                      </a:r>
                    </a:p>
                  </a:txBody>
                  <a:tcPr marL="68580" marR="68580" marT="0" marB="0"/>
                </a:tc>
                <a:tc>
                  <a:txBody>
                    <a:bodyPr/>
                    <a:lstStyle/>
                    <a:p>
                      <a:pPr algn="ctr">
                        <a:spcAft>
                          <a:spcPts val="0"/>
                        </a:spcAft>
                      </a:pPr>
                      <a:r>
                        <a:rPr lang="en-US" sz="1400">
                          <a:latin typeface="Times New Roman"/>
                        </a:rPr>
                        <a:t>-0.030</a:t>
                      </a:r>
                    </a:p>
                    <a:p>
                      <a:pPr algn="ctr">
                        <a:spcAft>
                          <a:spcPts val="0"/>
                        </a:spcAft>
                      </a:pPr>
                      <a:r>
                        <a:rPr lang="en-US" sz="1400">
                          <a:latin typeface="Times New Roman"/>
                        </a:rPr>
                        <a:t>(0.027)</a:t>
                      </a:r>
                    </a:p>
                  </a:txBody>
                  <a:tcPr marL="68580" marR="68580" marT="0" marB="0"/>
                </a:tc>
                <a:tc>
                  <a:txBody>
                    <a:bodyPr/>
                    <a:lstStyle/>
                    <a:p>
                      <a:pPr algn="ctr">
                        <a:spcAft>
                          <a:spcPts val="0"/>
                        </a:spcAft>
                      </a:pPr>
                      <a:r>
                        <a:rPr lang="en-US" sz="1400">
                          <a:latin typeface="Times New Roman"/>
                        </a:rPr>
                        <a:t>-0.002</a:t>
                      </a:r>
                    </a:p>
                    <a:p>
                      <a:pPr algn="ctr">
                        <a:spcAft>
                          <a:spcPts val="0"/>
                        </a:spcAft>
                      </a:pPr>
                      <a:r>
                        <a:rPr lang="en-US" sz="1400">
                          <a:latin typeface="Times New Roman"/>
                        </a:rPr>
                        <a:t>(0.051)</a:t>
                      </a:r>
                    </a:p>
                  </a:txBody>
                  <a:tcPr marL="68580" marR="68580" marT="0" marB="0"/>
                </a:tc>
              </a:tr>
              <a:tr h="370840">
                <a:tc>
                  <a:txBody>
                    <a:bodyPr/>
                    <a:lstStyle/>
                    <a:p>
                      <a:pPr>
                        <a:spcAft>
                          <a:spcPts val="0"/>
                        </a:spcAft>
                      </a:pPr>
                      <a:r>
                        <a:rPr lang="en-US" sz="1400" b="1">
                          <a:latin typeface="Times New Roman"/>
                        </a:rPr>
                        <a:t>Δτ(-1)</a:t>
                      </a:r>
                      <a:endParaRPr lang="en-US" sz="1400">
                        <a:latin typeface="Times New Roman"/>
                      </a:endParaRPr>
                    </a:p>
                  </a:txBody>
                  <a:tcPr marL="68580" marR="68580" marT="0" marB="0"/>
                </a:tc>
                <a:tc>
                  <a:txBody>
                    <a:bodyPr/>
                    <a:lstStyle/>
                    <a:p>
                      <a:pPr algn="ctr">
                        <a:spcAft>
                          <a:spcPts val="0"/>
                        </a:spcAft>
                      </a:pPr>
                      <a:r>
                        <a:rPr lang="en-US" sz="1400" dirty="0">
                          <a:latin typeface="Times New Roman"/>
                        </a:rPr>
                        <a:t>-0.008</a:t>
                      </a:r>
                    </a:p>
                    <a:p>
                      <a:pPr algn="ctr">
                        <a:spcAft>
                          <a:spcPts val="0"/>
                        </a:spcAft>
                      </a:pPr>
                      <a:r>
                        <a:rPr lang="en-US" sz="1400" dirty="0">
                          <a:latin typeface="Times New Roman"/>
                        </a:rPr>
                        <a:t>(0.059)</a:t>
                      </a:r>
                    </a:p>
                  </a:txBody>
                  <a:tcPr marL="68580" marR="68580" marT="0" marB="0"/>
                </a:tc>
                <a:tc>
                  <a:txBody>
                    <a:bodyPr/>
                    <a:lstStyle/>
                    <a:p>
                      <a:pPr algn="ctr">
                        <a:spcAft>
                          <a:spcPts val="0"/>
                        </a:spcAft>
                      </a:pPr>
                      <a:r>
                        <a:rPr lang="en-US" sz="1400" dirty="0">
                          <a:latin typeface="Times New Roman"/>
                        </a:rPr>
                        <a:t>-0.103*</a:t>
                      </a:r>
                    </a:p>
                    <a:p>
                      <a:pPr algn="ctr">
                        <a:spcAft>
                          <a:spcPts val="0"/>
                        </a:spcAft>
                      </a:pPr>
                      <a:r>
                        <a:rPr lang="en-US" sz="1400" dirty="0">
                          <a:latin typeface="Times New Roman"/>
                        </a:rPr>
                        <a:t>(0.043)</a:t>
                      </a:r>
                    </a:p>
                  </a:txBody>
                  <a:tcPr marL="68580" marR="68580" marT="0" marB="0"/>
                </a:tc>
                <a:tc>
                  <a:txBody>
                    <a:bodyPr/>
                    <a:lstStyle/>
                    <a:p>
                      <a:pPr algn="ctr">
                        <a:spcAft>
                          <a:spcPts val="0"/>
                        </a:spcAft>
                      </a:pPr>
                      <a:r>
                        <a:rPr lang="en-US" sz="1400" dirty="0">
                          <a:latin typeface="Times New Roman"/>
                        </a:rPr>
                        <a:t>-0.067</a:t>
                      </a:r>
                    </a:p>
                    <a:p>
                      <a:pPr algn="ctr">
                        <a:spcAft>
                          <a:spcPts val="0"/>
                        </a:spcAft>
                      </a:pPr>
                      <a:r>
                        <a:rPr lang="en-US" sz="1400" dirty="0">
                          <a:latin typeface="Times New Roman"/>
                        </a:rPr>
                        <a:t>(0.124)</a:t>
                      </a:r>
                    </a:p>
                  </a:txBody>
                  <a:tcPr marL="68580" marR="68580" marT="0" marB="0"/>
                </a:tc>
                <a:tc>
                  <a:txBody>
                    <a:bodyPr/>
                    <a:lstStyle/>
                    <a:p>
                      <a:pPr algn="ctr">
                        <a:spcAft>
                          <a:spcPts val="0"/>
                        </a:spcAft>
                      </a:pPr>
                      <a:r>
                        <a:rPr lang="en-US" sz="1400" dirty="0">
                          <a:latin typeface="Times New Roman"/>
                        </a:rPr>
                        <a:t>-0.105**</a:t>
                      </a:r>
                    </a:p>
                    <a:p>
                      <a:pPr algn="ctr">
                        <a:spcAft>
                          <a:spcPts val="0"/>
                        </a:spcAft>
                      </a:pPr>
                      <a:r>
                        <a:rPr lang="en-US" sz="1400" dirty="0">
                          <a:latin typeface="Times New Roman"/>
                        </a:rPr>
                        <a:t>(0.030)</a:t>
                      </a:r>
                    </a:p>
                  </a:txBody>
                  <a:tcPr marL="68580" marR="68580" marT="0" marB="0"/>
                </a:tc>
                <a:tc>
                  <a:txBody>
                    <a:bodyPr/>
                    <a:lstStyle/>
                    <a:p>
                      <a:pPr algn="ctr">
                        <a:spcAft>
                          <a:spcPts val="0"/>
                        </a:spcAft>
                      </a:pPr>
                      <a:r>
                        <a:rPr lang="en-US" sz="1400">
                          <a:latin typeface="Times New Roman"/>
                        </a:rPr>
                        <a:t>0.114*</a:t>
                      </a:r>
                    </a:p>
                    <a:p>
                      <a:pPr algn="ctr">
                        <a:spcAft>
                          <a:spcPts val="0"/>
                        </a:spcAft>
                      </a:pPr>
                      <a:r>
                        <a:rPr lang="en-US" sz="1400">
                          <a:latin typeface="Times New Roman"/>
                        </a:rPr>
                        <a:t>(0.058)</a:t>
                      </a:r>
                    </a:p>
                  </a:txBody>
                  <a:tcPr marL="68580" marR="68580" marT="0" marB="0"/>
                </a:tc>
              </a:tr>
              <a:tr h="370840">
                <a:tc>
                  <a:txBody>
                    <a:bodyPr/>
                    <a:lstStyle/>
                    <a:p>
                      <a:pPr>
                        <a:spcAft>
                          <a:spcPts val="0"/>
                        </a:spcAft>
                      </a:pPr>
                      <a:r>
                        <a:rPr lang="en-US" sz="1400" b="1">
                          <a:latin typeface="Times New Roman"/>
                        </a:rPr>
                        <a:t>Yield spread squared</a:t>
                      </a:r>
                      <a:endParaRPr lang="en-US" sz="1400">
                        <a:latin typeface="Times New Roman"/>
                      </a:endParaRPr>
                    </a:p>
                  </a:txBody>
                  <a:tcPr marL="68580" marR="68580" marT="0" marB="0"/>
                </a:tc>
                <a:tc>
                  <a:txBody>
                    <a:bodyPr/>
                    <a:lstStyle/>
                    <a:p>
                      <a:pPr algn="ctr">
                        <a:spcAft>
                          <a:spcPts val="0"/>
                        </a:spcAft>
                      </a:pPr>
                      <a:r>
                        <a:rPr lang="en-US" sz="1400">
                          <a:latin typeface="Times New Roman"/>
                        </a:rPr>
                        <a:t>1.1</a:t>
                      </a:r>
                    </a:p>
                    <a:p>
                      <a:pPr algn="ctr">
                        <a:spcAft>
                          <a:spcPts val="0"/>
                        </a:spcAft>
                      </a:pPr>
                      <a:r>
                        <a:rPr lang="en-US" sz="1400">
                          <a:latin typeface="Times New Roman"/>
                        </a:rPr>
                        <a:t>(8.0)</a:t>
                      </a:r>
                    </a:p>
                  </a:txBody>
                  <a:tcPr marL="68580" marR="68580" marT="0" marB="0"/>
                </a:tc>
                <a:tc>
                  <a:txBody>
                    <a:bodyPr/>
                    <a:lstStyle/>
                    <a:p>
                      <a:pPr algn="ctr">
                        <a:spcAft>
                          <a:spcPts val="0"/>
                        </a:spcAft>
                      </a:pPr>
                      <a:r>
                        <a:rPr lang="en-US" sz="1400" dirty="0">
                          <a:latin typeface="Times New Roman"/>
                        </a:rPr>
                        <a:t>-3.1</a:t>
                      </a:r>
                    </a:p>
                    <a:p>
                      <a:pPr algn="ctr">
                        <a:spcAft>
                          <a:spcPts val="0"/>
                        </a:spcAft>
                      </a:pPr>
                      <a:r>
                        <a:rPr lang="en-US" sz="1400" dirty="0">
                          <a:latin typeface="Times New Roman"/>
                        </a:rPr>
                        <a:t>(5.9)</a:t>
                      </a:r>
                    </a:p>
                  </a:txBody>
                  <a:tcPr marL="68580" marR="68580" marT="0" marB="0"/>
                </a:tc>
                <a:tc>
                  <a:txBody>
                    <a:bodyPr/>
                    <a:lstStyle/>
                    <a:p>
                      <a:pPr algn="ctr">
                        <a:spcAft>
                          <a:spcPts val="0"/>
                        </a:spcAft>
                      </a:pPr>
                      <a:r>
                        <a:rPr lang="en-US" sz="1400" dirty="0">
                          <a:latin typeface="Times New Roman"/>
                        </a:rPr>
                        <a:t>-20.3</a:t>
                      </a:r>
                    </a:p>
                    <a:p>
                      <a:pPr algn="ctr">
                        <a:spcAft>
                          <a:spcPts val="0"/>
                        </a:spcAft>
                      </a:pPr>
                      <a:r>
                        <a:rPr lang="en-US" sz="1400" dirty="0">
                          <a:latin typeface="Times New Roman"/>
                        </a:rPr>
                        <a:t>(16.8)</a:t>
                      </a:r>
                    </a:p>
                  </a:txBody>
                  <a:tcPr marL="68580" marR="68580" marT="0" marB="0"/>
                </a:tc>
                <a:tc>
                  <a:txBody>
                    <a:bodyPr/>
                    <a:lstStyle/>
                    <a:p>
                      <a:pPr algn="ctr">
                        <a:spcAft>
                          <a:spcPts val="0"/>
                        </a:spcAft>
                      </a:pPr>
                      <a:r>
                        <a:rPr lang="en-US" sz="1400" dirty="0">
                          <a:latin typeface="Times New Roman"/>
                        </a:rPr>
                        <a:t>-6.5</a:t>
                      </a:r>
                    </a:p>
                    <a:p>
                      <a:pPr algn="ctr">
                        <a:spcAft>
                          <a:spcPts val="0"/>
                        </a:spcAft>
                      </a:pPr>
                      <a:r>
                        <a:rPr lang="en-US" sz="1400" dirty="0">
                          <a:latin typeface="Times New Roman"/>
                        </a:rPr>
                        <a:t>(4.1)</a:t>
                      </a:r>
                    </a:p>
                  </a:txBody>
                  <a:tcPr marL="68580" marR="68580" marT="0" marB="0"/>
                </a:tc>
                <a:tc>
                  <a:txBody>
                    <a:bodyPr/>
                    <a:lstStyle/>
                    <a:p>
                      <a:pPr algn="ctr">
                        <a:spcAft>
                          <a:spcPts val="0"/>
                        </a:spcAft>
                      </a:pPr>
                      <a:r>
                        <a:rPr lang="en-US" sz="1400" dirty="0">
                          <a:latin typeface="Times New Roman"/>
                        </a:rPr>
                        <a:t>-8.0</a:t>
                      </a:r>
                    </a:p>
                    <a:p>
                      <a:pPr algn="ctr">
                        <a:spcAft>
                          <a:spcPts val="0"/>
                        </a:spcAft>
                      </a:pPr>
                      <a:r>
                        <a:rPr lang="en-US" sz="1400" dirty="0">
                          <a:latin typeface="Times New Roman"/>
                        </a:rPr>
                        <a:t>(7.8)</a:t>
                      </a:r>
                    </a:p>
                  </a:txBody>
                  <a:tcPr marL="68580" marR="68580" marT="0" marB="0"/>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dirty="0" smtClean="0"/>
              <a:t>Effects on Components of GDP</a:t>
            </a:r>
            <a:endParaRPr lang="en-US" sz="3600" dirty="0"/>
          </a:p>
        </p:txBody>
      </p:sp>
      <p:sp>
        <p:nvSpPr>
          <p:cNvPr id="3" name="Content Placeholder 2"/>
          <p:cNvSpPr>
            <a:spLocks noGrp="1"/>
          </p:cNvSpPr>
          <p:nvPr>
            <p:ph idx="1"/>
          </p:nvPr>
        </p:nvSpPr>
        <p:spPr>
          <a:xfrm>
            <a:off x="457200" y="1371600"/>
            <a:ext cx="8229600" cy="4525963"/>
          </a:xfrm>
        </p:spPr>
        <p:txBody>
          <a:bodyPr>
            <a:normAutofit fontScale="70000" lnSpcReduction="20000"/>
          </a:bodyPr>
          <a:lstStyle/>
          <a:p>
            <a:pPr>
              <a:buNone/>
            </a:pPr>
            <a:r>
              <a:rPr lang="en-US" dirty="0" smtClean="0"/>
              <a:t>	1939 sample, estimates for effects on GDP in Table 2 were 0.44 for g and 0.039 for g*.  Corresponding effects on components of GDP in Table 5 add to -0.56 for g (crowding out) and 0.039 for g*.  </a:t>
            </a:r>
          </a:p>
          <a:p>
            <a:pPr>
              <a:buNone/>
            </a:pPr>
            <a:endParaRPr lang="en-US" dirty="0" smtClean="0"/>
          </a:p>
          <a:p>
            <a:pPr>
              <a:buNone/>
            </a:pPr>
            <a:r>
              <a:rPr lang="en-US" dirty="0" smtClean="0"/>
              <a:t>	Correspondence between empirical and theory for investment. Coefficients for g negative:  -0.12 (s.e.=0.02) for durable C and ‑0.36 (0.04) for I; for g* positive:  0.012 (0.003), 0.034 (0.008).  </a:t>
            </a:r>
          </a:p>
          <a:p>
            <a:pPr>
              <a:buNone/>
            </a:pPr>
            <a:endParaRPr lang="en-US" dirty="0" smtClean="0"/>
          </a:p>
          <a:p>
            <a:pPr>
              <a:buNone/>
            </a:pPr>
            <a:r>
              <a:rPr lang="en-US" dirty="0" smtClean="0"/>
              <a:t>	Theory predicted negative effects on consumption, but estimates for non-durable C insignificant.  Non-defense G (consumption?), effect from g insignificant but g* negative, -0.008 (0.002).  Net exports, effect from g negative, ‑0.07 (0.02), g* insignificant.  During major wars, changes in g and g* tend to go along with changes in other countries.</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b="1" dirty="0" smtClean="0"/>
              <a:t>More Results on Taxes, 1950-2006</a:t>
            </a:r>
            <a:endParaRPr lang="en-US" sz="3600" dirty="0"/>
          </a:p>
        </p:txBody>
      </p:sp>
      <p:graphicFrame>
        <p:nvGraphicFramePr>
          <p:cNvPr id="4" name="Content Placeholder 3"/>
          <p:cNvGraphicFramePr>
            <a:graphicFrameLocks noGrp="1"/>
          </p:cNvGraphicFramePr>
          <p:nvPr>
            <p:ph idx="1"/>
          </p:nvPr>
        </p:nvGraphicFramePr>
        <p:xfrm>
          <a:off x="457200" y="1143000"/>
          <a:ext cx="8229600" cy="5064760"/>
        </p:xfrm>
        <a:graphic>
          <a:graphicData uri="http://schemas.openxmlformats.org/drawingml/2006/table">
            <a:tbl>
              <a:tblPr firstRow="1" bandRow="1">
                <a:tableStyleId>{5C22544A-7EE6-4342-B048-85BDC9FD1C3A}</a:tableStyleId>
              </a:tblPr>
              <a:tblGrid>
                <a:gridCol w="914400"/>
                <a:gridCol w="914400"/>
                <a:gridCol w="914400"/>
                <a:gridCol w="914400"/>
                <a:gridCol w="914400"/>
                <a:gridCol w="914400"/>
                <a:gridCol w="914400"/>
                <a:gridCol w="914400"/>
                <a:gridCol w="914400"/>
              </a:tblGrid>
              <a:tr h="370840">
                <a:tc>
                  <a:txBody>
                    <a:bodyPr/>
                    <a:lstStyle/>
                    <a:p>
                      <a:pPr>
                        <a:spcAft>
                          <a:spcPts val="0"/>
                        </a:spcAft>
                      </a:pPr>
                      <a:endParaRPr lang="en-US" sz="1400" dirty="0">
                        <a:latin typeface="Times New Roman"/>
                      </a:endParaRPr>
                    </a:p>
                  </a:txBody>
                  <a:tcPr marL="68580" marR="68580" marT="0" marB="0"/>
                </a:tc>
                <a:tc>
                  <a:txBody>
                    <a:bodyPr/>
                    <a:lstStyle/>
                    <a:p>
                      <a:pPr algn="ctr">
                        <a:spcAft>
                          <a:spcPts val="0"/>
                        </a:spcAft>
                      </a:pPr>
                      <a:r>
                        <a:rPr lang="en-US" sz="1400" b="1" dirty="0">
                          <a:latin typeface="Times New Roman"/>
                        </a:rPr>
                        <a:t>(1)</a:t>
                      </a:r>
                      <a:endParaRPr lang="en-US" sz="1400" dirty="0">
                        <a:latin typeface="Times New Roman"/>
                      </a:endParaRPr>
                    </a:p>
                  </a:txBody>
                  <a:tcPr marL="68580" marR="68580" marT="0" marB="0"/>
                </a:tc>
                <a:tc>
                  <a:txBody>
                    <a:bodyPr/>
                    <a:lstStyle/>
                    <a:p>
                      <a:pPr algn="ctr">
                        <a:spcAft>
                          <a:spcPts val="0"/>
                        </a:spcAft>
                      </a:pPr>
                      <a:r>
                        <a:rPr lang="en-US" sz="1400" b="1" dirty="0">
                          <a:latin typeface="Times New Roman"/>
                        </a:rPr>
                        <a:t>(2)</a:t>
                      </a:r>
                      <a:endParaRPr lang="en-US" sz="1400" dirty="0">
                        <a:latin typeface="Times New Roman"/>
                      </a:endParaRPr>
                    </a:p>
                  </a:txBody>
                  <a:tcPr marL="68580" marR="68580" marT="0" marB="0"/>
                </a:tc>
                <a:tc>
                  <a:txBody>
                    <a:bodyPr/>
                    <a:lstStyle/>
                    <a:p>
                      <a:pPr algn="ctr">
                        <a:spcAft>
                          <a:spcPts val="0"/>
                        </a:spcAft>
                      </a:pPr>
                      <a:r>
                        <a:rPr lang="en-US" sz="1400" b="1" dirty="0">
                          <a:latin typeface="Times New Roman"/>
                        </a:rPr>
                        <a:t>(3)</a:t>
                      </a:r>
                      <a:endParaRPr lang="en-US" sz="1400" dirty="0">
                        <a:latin typeface="Times New Roman"/>
                      </a:endParaRPr>
                    </a:p>
                  </a:txBody>
                  <a:tcPr marL="68580" marR="68580" marT="0" marB="0"/>
                </a:tc>
                <a:tc>
                  <a:txBody>
                    <a:bodyPr/>
                    <a:lstStyle/>
                    <a:p>
                      <a:pPr algn="ctr">
                        <a:spcAft>
                          <a:spcPts val="0"/>
                        </a:spcAft>
                      </a:pPr>
                      <a:r>
                        <a:rPr lang="en-US" sz="1400" b="1" dirty="0">
                          <a:latin typeface="Times New Roman"/>
                        </a:rPr>
                        <a:t>(4)</a:t>
                      </a:r>
                      <a:endParaRPr lang="en-US" sz="1400" dirty="0">
                        <a:latin typeface="Times New Roman"/>
                      </a:endParaRPr>
                    </a:p>
                  </a:txBody>
                  <a:tcPr marL="68580" marR="68580" marT="0" marB="0"/>
                </a:tc>
                <a:tc>
                  <a:txBody>
                    <a:bodyPr/>
                    <a:lstStyle/>
                    <a:p>
                      <a:pPr algn="ctr">
                        <a:spcAft>
                          <a:spcPts val="0"/>
                        </a:spcAft>
                      </a:pPr>
                      <a:r>
                        <a:rPr lang="en-US" sz="1400" b="1" dirty="0">
                          <a:latin typeface="Times New Roman"/>
                        </a:rPr>
                        <a:t>(5)</a:t>
                      </a:r>
                      <a:endParaRPr lang="en-US" sz="1400" dirty="0">
                        <a:latin typeface="Times New Roman"/>
                      </a:endParaRPr>
                    </a:p>
                  </a:txBody>
                  <a:tcPr marL="68580" marR="68580" marT="0" marB="0"/>
                </a:tc>
                <a:tc>
                  <a:txBody>
                    <a:bodyPr/>
                    <a:lstStyle/>
                    <a:p>
                      <a:pPr algn="ctr">
                        <a:spcAft>
                          <a:spcPts val="0"/>
                        </a:spcAft>
                      </a:pPr>
                      <a:r>
                        <a:rPr lang="en-US" sz="1400" b="1" dirty="0">
                          <a:latin typeface="Times New Roman"/>
                        </a:rPr>
                        <a:t>(6)</a:t>
                      </a:r>
                      <a:endParaRPr lang="en-US" sz="1400" dirty="0">
                        <a:latin typeface="Times New Roman"/>
                      </a:endParaRPr>
                    </a:p>
                  </a:txBody>
                  <a:tcPr marL="68580" marR="68580" marT="0" marB="0"/>
                </a:tc>
                <a:tc>
                  <a:txBody>
                    <a:bodyPr/>
                    <a:lstStyle/>
                    <a:p>
                      <a:pPr algn="ctr">
                        <a:spcAft>
                          <a:spcPts val="0"/>
                        </a:spcAft>
                      </a:pPr>
                      <a:r>
                        <a:rPr lang="en-US" sz="1400" b="1" dirty="0">
                          <a:latin typeface="Times New Roman"/>
                        </a:rPr>
                        <a:t>(7)</a:t>
                      </a:r>
                      <a:endParaRPr lang="en-US" sz="1400" dirty="0">
                        <a:latin typeface="Times New Roman"/>
                      </a:endParaRPr>
                    </a:p>
                  </a:txBody>
                  <a:tcPr marL="68580" marR="68580" marT="0" marB="0"/>
                </a:tc>
                <a:tc>
                  <a:txBody>
                    <a:bodyPr/>
                    <a:lstStyle/>
                    <a:p>
                      <a:pPr algn="ctr">
                        <a:spcAft>
                          <a:spcPts val="0"/>
                        </a:spcAft>
                      </a:pPr>
                      <a:r>
                        <a:rPr lang="en-US" sz="1400" b="1" dirty="0">
                          <a:latin typeface="Times New Roman"/>
                        </a:rPr>
                        <a:t>(8)</a:t>
                      </a:r>
                      <a:endParaRPr lang="en-US" sz="1400" dirty="0">
                        <a:latin typeface="Times New Roman"/>
                      </a:endParaRPr>
                    </a:p>
                  </a:txBody>
                  <a:tcPr marL="68580" marR="68580" marT="0" marB="0"/>
                </a:tc>
              </a:tr>
              <a:tr h="370840">
                <a:tc>
                  <a:txBody>
                    <a:bodyPr/>
                    <a:lstStyle/>
                    <a:p>
                      <a:pPr>
                        <a:spcAft>
                          <a:spcPts val="0"/>
                        </a:spcAft>
                      </a:pPr>
                      <a:r>
                        <a:rPr lang="en-US" sz="1400" b="1" dirty="0">
                          <a:latin typeface="Times New Roman"/>
                        </a:rPr>
                        <a:t>Δg: defense </a:t>
                      </a:r>
                      <a:endParaRPr lang="en-US" sz="1400" dirty="0">
                        <a:latin typeface="Times New Roman"/>
                      </a:endParaRPr>
                    </a:p>
                  </a:txBody>
                  <a:tcPr marL="68580" marR="68580" marT="0" marB="0"/>
                </a:tc>
                <a:tc>
                  <a:txBody>
                    <a:bodyPr/>
                    <a:lstStyle/>
                    <a:p>
                      <a:pPr algn="ctr">
                        <a:spcAft>
                          <a:spcPts val="0"/>
                        </a:spcAft>
                      </a:pPr>
                      <a:r>
                        <a:rPr lang="en-US" sz="1400" dirty="0">
                          <a:latin typeface="Times New Roman"/>
                        </a:rPr>
                        <a:t>0.67*</a:t>
                      </a:r>
                    </a:p>
                    <a:p>
                      <a:pPr algn="ctr">
                        <a:spcAft>
                          <a:spcPts val="0"/>
                        </a:spcAft>
                      </a:pPr>
                      <a:r>
                        <a:rPr lang="en-US" sz="1400" dirty="0">
                          <a:latin typeface="Times New Roman"/>
                        </a:rPr>
                        <a:t>(0.28)</a:t>
                      </a:r>
                    </a:p>
                  </a:txBody>
                  <a:tcPr marL="68580" marR="68580" marT="0" marB="0"/>
                </a:tc>
                <a:tc>
                  <a:txBody>
                    <a:bodyPr/>
                    <a:lstStyle/>
                    <a:p>
                      <a:pPr algn="ctr">
                        <a:spcAft>
                          <a:spcPts val="0"/>
                        </a:spcAft>
                      </a:pPr>
                      <a:r>
                        <a:rPr lang="en-US" sz="1400">
                          <a:latin typeface="Times New Roman"/>
                        </a:rPr>
                        <a:t>0.53</a:t>
                      </a:r>
                    </a:p>
                    <a:p>
                      <a:pPr algn="ctr">
                        <a:spcAft>
                          <a:spcPts val="0"/>
                        </a:spcAft>
                      </a:pPr>
                      <a:r>
                        <a:rPr lang="en-US" sz="1400">
                          <a:latin typeface="Times New Roman"/>
                        </a:rPr>
                        <a:t>(0.27)</a:t>
                      </a:r>
                    </a:p>
                  </a:txBody>
                  <a:tcPr marL="68580" marR="68580" marT="0" marB="0"/>
                </a:tc>
                <a:tc>
                  <a:txBody>
                    <a:bodyPr/>
                    <a:lstStyle/>
                    <a:p>
                      <a:pPr algn="ctr">
                        <a:spcAft>
                          <a:spcPts val="0"/>
                        </a:spcAft>
                      </a:pPr>
                      <a:r>
                        <a:rPr lang="en-US" sz="1400">
                          <a:latin typeface="Times New Roman"/>
                        </a:rPr>
                        <a:t>0.66*</a:t>
                      </a:r>
                    </a:p>
                    <a:p>
                      <a:pPr algn="ctr">
                        <a:spcAft>
                          <a:spcPts val="0"/>
                        </a:spcAft>
                      </a:pPr>
                      <a:r>
                        <a:rPr lang="en-US" sz="1400">
                          <a:latin typeface="Times New Roman"/>
                        </a:rPr>
                        <a:t>(0.28)</a:t>
                      </a:r>
                    </a:p>
                  </a:txBody>
                  <a:tcPr marL="68580" marR="68580" marT="0" marB="0"/>
                </a:tc>
                <a:tc>
                  <a:txBody>
                    <a:bodyPr/>
                    <a:lstStyle/>
                    <a:p>
                      <a:pPr algn="ctr">
                        <a:spcAft>
                          <a:spcPts val="0"/>
                        </a:spcAft>
                      </a:pPr>
                      <a:r>
                        <a:rPr lang="en-US" sz="1400" dirty="0">
                          <a:latin typeface="Times New Roman"/>
                        </a:rPr>
                        <a:t>0.61</a:t>
                      </a:r>
                    </a:p>
                    <a:p>
                      <a:pPr algn="ctr">
                        <a:spcAft>
                          <a:spcPts val="0"/>
                        </a:spcAft>
                      </a:pPr>
                      <a:r>
                        <a:rPr lang="en-US" sz="1400" dirty="0">
                          <a:latin typeface="Times New Roman"/>
                        </a:rPr>
                        <a:t>(0.35)</a:t>
                      </a:r>
                    </a:p>
                  </a:txBody>
                  <a:tcPr marL="68580" marR="68580" marT="0" marB="0"/>
                </a:tc>
                <a:tc>
                  <a:txBody>
                    <a:bodyPr/>
                    <a:lstStyle/>
                    <a:p>
                      <a:pPr algn="ctr">
                        <a:spcAft>
                          <a:spcPts val="0"/>
                        </a:spcAft>
                      </a:pPr>
                      <a:r>
                        <a:rPr lang="en-US" sz="1400">
                          <a:latin typeface="Times New Roman"/>
                        </a:rPr>
                        <a:t>0.53</a:t>
                      </a:r>
                    </a:p>
                    <a:p>
                      <a:pPr algn="ctr">
                        <a:spcAft>
                          <a:spcPts val="0"/>
                        </a:spcAft>
                      </a:pPr>
                      <a:r>
                        <a:rPr lang="en-US" sz="1400">
                          <a:latin typeface="Times New Roman"/>
                        </a:rPr>
                        <a:t>(0.28)</a:t>
                      </a:r>
                    </a:p>
                  </a:txBody>
                  <a:tcPr marL="68580" marR="68580" marT="0" marB="0"/>
                </a:tc>
                <a:tc>
                  <a:txBody>
                    <a:bodyPr/>
                    <a:lstStyle/>
                    <a:p>
                      <a:pPr algn="ctr">
                        <a:spcAft>
                          <a:spcPts val="0"/>
                        </a:spcAft>
                      </a:pPr>
                      <a:r>
                        <a:rPr lang="en-US" sz="1400">
                          <a:latin typeface="Times New Roman"/>
                        </a:rPr>
                        <a:t>0.71*</a:t>
                      </a:r>
                    </a:p>
                    <a:p>
                      <a:pPr algn="ctr">
                        <a:spcAft>
                          <a:spcPts val="0"/>
                        </a:spcAft>
                      </a:pPr>
                      <a:r>
                        <a:rPr lang="en-US" sz="1400">
                          <a:latin typeface="Times New Roman"/>
                        </a:rPr>
                        <a:t>(0.30)</a:t>
                      </a:r>
                    </a:p>
                  </a:txBody>
                  <a:tcPr marL="68580" marR="68580" marT="0" marB="0"/>
                </a:tc>
                <a:tc>
                  <a:txBody>
                    <a:bodyPr/>
                    <a:lstStyle/>
                    <a:p>
                      <a:pPr algn="ctr">
                        <a:spcAft>
                          <a:spcPts val="0"/>
                        </a:spcAft>
                      </a:pPr>
                      <a:r>
                        <a:rPr lang="en-US" sz="1400">
                          <a:latin typeface="Times New Roman"/>
                        </a:rPr>
                        <a:t>0.72*</a:t>
                      </a:r>
                    </a:p>
                    <a:p>
                      <a:pPr algn="ctr">
                        <a:spcAft>
                          <a:spcPts val="0"/>
                        </a:spcAft>
                      </a:pPr>
                      <a:r>
                        <a:rPr lang="en-US" sz="1400">
                          <a:latin typeface="Times New Roman"/>
                        </a:rPr>
                        <a:t>(0.29)</a:t>
                      </a:r>
                    </a:p>
                  </a:txBody>
                  <a:tcPr marL="68580" marR="68580" marT="0" marB="0"/>
                </a:tc>
                <a:tc>
                  <a:txBody>
                    <a:bodyPr/>
                    <a:lstStyle/>
                    <a:p>
                      <a:pPr algn="ctr">
                        <a:spcAft>
                          <a:spcPts val="0"/>
                        </a:spcAft>
                      </a:pPr>
                      <a:r>
                        <a:rPr lang="en-US" sz="1400">
                          <a:latin typeface="Times New Roman"/>
                        </a:rPr>
                        <a:t>0.49</a:t>
                      </a:r>
                    </a:p>
                    <a:p>
                      <a:pPr algn="ctr">
                        <a:spcAft>
                          <a:spcPts val="0"/>
                        </a:spcAft>
                      </a:pPr>
                      <a:r>
                        <a:rPr lang="en-US" sz="1400">
                          <a:latin typeface="Times New Roman"/>
                        </a:rPr>
                        <a:t>(0.31)</a:t>
                      </a:r>
                    </a:p>
                  </a:txBody>
                  <a:tcPr marL="68580" marR="68580" marT="0" marB="0"/>
                </a:tc>
              </a:tr>
              <a:tr h="370840">
                <a:tc>
                  <a:txBody>
                    <a:bodyPr/>
                    <a:lstStyle/>
                    <a:p>
                      <a:pPr>
                        <a:spcAft>
                          <a:spcPts val="0"/>
                        </a:spcAft>
                      </a:pPr>
                      <a:r>
                        <a:rPr lang="en-US" sz="1400" b="1" dirty="0">
                          <a:latin typeface="Times New Roman"/>
                        </a:rPr>
                        <a:t>Δg: </a:t>
                      </a:r>
                      <a:r>
                        <a:rPr lang="en-US" sz="1400" b="1" dirty="0" smtClean="0">
                          <a:latin typeface="Times New Roman"/>
                        </a:rPr>
                        <a:t>def </a:t>
                      </a:r>
                    </a:p>
                    <a:p>
                      <a:pPr>
                        <a:spcAft>
                          <a:spcPts val="0"/>
                        </a:spcAft>
                      </a:pPr>
                      <a:r>
                        <a:rPr lang="en-US" sz="1400" b="1" dirty="0" smtClean="0">
                          <a:latin typeface="Times New Roman"/>
                        </a:rPr>
                        <a:t>(-</a:t>
                      </a:r>
                      <a:r>
                        <a:rPr lang="en-US" sz="1400" b="1" dirty="0">
                          <a:latin typeface="Times New Roman"/>
                        </a:rPr>
                        <a:t>1)</a:t>
                      </a:r>
                      <a:endParaRPr lang="en-US" sz="1400" dirty="0">
                        <a:latin typeface="Times New Roman"/>
                      </a:endParaRPr>
                    </a:p>
                  </a:txBody>
                  <a:tcPr marL="68580" marR="68580" marT="0" marB="0"/>
                </a:tc>
                <a:tc>
                  <a:txBody>
                    <a:bodyPr/>
                    <a:lstStyle/>
                    <a:p>
                      <a:pPr algn="ctr">
                        <a:spcAft>
                          <a:spcPts val="0"/>
                        </a:spcAft>
                      </a:pPr>
                      <a:r>
                        <a:rPr lang="en-US" sz="1400">
                          <a:latin typeface="Times New Roman"/>
                        </a:rPr>
                        <a:t>0.01</a:t>
                      </a:r>
                    </a:p>
                    <a:p>
                      <a:pPr algn="ctr">
                        <a:spcAft>
                          <a:spcPts val="0"/>
                        </a:spcAft>
                      </a:pPr>
                      <a:r>
                        <a:rPr lang="en-US" sz="1400">
                          <a:latin typeface="Times New Roman"/>
                        </a:rPr>
                        <a:t>(0.28)</a:t>
                      </a:r>
                    </a:p>
                  </a:txBody>
                  <a:tcPr marL="68580" marR="68580" marT="0" marB="0"/>
                </a:tc>
                <a:tc>
                  <a:txBody>
                    <a:bodyPr/>
                    <a:lstStyle/>
                    <a:p>
                      <a:pPr algn="ctr">
                        <a:spcAft>
                          <a:spcPts val="0"/>
                        </a:spcAft>
                      </a:pPr>
                      <a:r>
                        <a:rPr lang="en-US" sz="1400">
                          <a:latin typeface="Times New Roman"/>
                        </a:rPr>
                        <a:t>-0.23</a:t>
                      </a:r>
                    </a:p>
                    <a:p>
                      <a:pPr algn="ctr">
                        <a:spcAft>
                          <a:spcPts val="0"/>
                        </a:spcAft>
                      </a:pPr>
                      <a:r>
                        <a:rPr lang="en-US" sz="1400">
                          <a:latin typeface="Times New Roman"/>
                        </a:rPr>
                        <a:t>(0.28)</a:t>
                      </a:r>
                    </a:p>
                  </a:txBody>
                  <a:tcPr marL="68580" marR="68580" marT="0" marB="0"/>
                </a:tc>
                <a:tc>
                  <a:txBody>
                    <a:bodyPr/>
                    <a:lstStyle/>
                    <a:p>
                      <a:pPr algn="ctr">
                        <a:spcAft>
                          <a:spcPts val="0"/>
                        </a:spcAft>
                      </a:pPr>
                      <a:r>
                        <a:rPr lang="en-US" sz="1400">
                          <a:latin typeface="Times New Roman"/>
                        </a:rPr>
                        <a:t>-0.05</a:t>
                      </a:r>
                    </a:p>
                    <a:p>
                      <a:pPr algn="ctr">
                        <a:spcAft>
                          <a:spcPts val="0"/>
                        </a:spcAft>
                      </a:pPr>
                      <a:r>
                        <a:rPr lang="en-US" sz="1400">
                          <a:latin typeface="Times New Roman"/>
                        </a:rPr>
                        <a:t>(0.29)</a:t>
                      </a:r>
                    </a:p>
                  </a:txBody>
                  <a:tcPr marL="68580" marR="68580" marT="0" marB="0"/>
                </a:tc>
                <a:tc>
                  <a:txBody>
                    <a:bodyPr/>
                    <a:lstStyle/>
                    <a:p>
                      <a:pPr algn="ctr">
                        <a:spcAft>
                          <a:spcPts val="0"/>
                        </a:spcAft>
                      </a:pPr>
                      <a:r>
                        <a:rPr lang="en-US" sz="1400">
                          <a:latin typeface="Times New Roman"/>
                        </a:rPr>
                        <a:t>0.05</a:t>
                      </a:r>
                    </a:p>
                    <a:p>
                      <a:pPr algn="ctr">
                        <a:spcAft>
                          <a:spcPts val="0"/>
                        </a:spcAft>
                      </a:pPr>
                      <a:r>
                        <a:rPr lang="en-US" sz="1400">
                          <a:latin typeface="Times New Roman"/>
                        </a:rPr>
                        <a:t>(0.32)</a:t>
                      </a:r>
                    </a:p>
                  </a:txBody>
                  <a:tcPr marL="68580" marR="68580" marT="0" marB="0"/>
                </a:tc>
                <a:tc>
                  <a:txBody>
                    <a:bodyPr/>
                    <a:lstStyle/>
                    <a:p>
                      <a:pPr algn="ctr">
                        <a:spcAft>
                          <a:spcPts val="0"/>
                        </a:spcAft>
                      </a:pPr>
                      <a:r>
                        <a:rPr lang="en-US" sz="1400">
                          <a:latin typeface="Times New Roman"/>
                        </a:rPr>
                        <a:t>-0.23</a:t>
                      </a:r>
                    </a:p>
                    <a:p>
                      <a:pPr algn="ctr">
                        <a:spcAft>
                          <a:spcPts val="0"/>
                        </a:spcAft>
                      </a:pPr>
                      <a:r>
                        <a:rPr lang="en-US" sz="1400">
                          <a:latin typeface="Times New Roman"/>
                        </a:rPr>
                        <a:t>(0.28)</a:t>
                      </a:r>
                    </a:p>
                  </a:txBody>
                  <a:tcPr marL="68580" marR="68580" marT="0" marB="0"/>
                </a:tc>
                <a:tc>
                  <a:txBody>
                    <a:bodyPr/>
                    <a:lstStyle/>
                    <a:p>
                      <a:pPr algn="ctr">
                        <a:spcAft>
                          <a:spcPts val="0"/>
                        </a:spcAft>
                      </a:pPr>
                      <a:r>
                        <a:rPr lang="en-US" sz="1400">
                          <a:latin typeface="Times New Roman"/>
                        </a:rPr>
                        <a:t>-0.21</a:t>
                      </a:r>
                    </a:p>
                    <a:p>
                      <a:pPr algn="ctr">
                        <a:spcAft>
                          <a:spcPts val="0"/>
                        </a:spcAft>
                      </a:pPr>
                      <a:r>
                        <a:rPr lang="en-US" sz="1400">
                          <a:latin typeface="Times New Roman"/>
                        </a:rPr>
                        <a:t>(0.28)</a:t>
                      </a:r>
                    </a:p>
                  </a:txBody>
                  <a:tcPr marL="68580" marR="68580" marT="0" marB="0"/>
                </a:tc>
                <a:tc>
                  <a:txBody>
                    <a:bodyPr/>
                    <a:lstStyle/>
                    <a:p>
                      <a:pPr algn="ctr">
                        <a:spcAft>
                          <a:spcPts val="0"/>
                        </a:spcAft>
                      </a:pPr>
                      <a:r>
                        <a:rPr lang="en-US" sz="1400">
                          <a:latin typeface="Times New Roman"/>
                        </a:rPr>
                        <a:t>-0.03</a:t>
                      </a:r>
                    </a:p>
                    <a:p>
                      <a:pPr algn="ctr">
                        <a:spcAft>
                          <a:spcPts val="0"/>
                        </a:spcAft>
                      </a:pPr>
                      <a:r>
                        <a:rPr lang="en-US" sz="1400">
                          <a:latin typeface="Times New Roman"/>
                        </a:rPr>
                        <a:t>(0.29)</a:t>
                      </a:r>
                    </a:p>
                  </a:txBody>
                  <a:tcPr marL="68580" marR="68580" marT="0" marB="0"/>
                </a:tc>
                <a:tc>
                  <a:txBody>
                    <a:bodyPr/>
                    <a:lstStyle/>
                    <a:p>
                      <a:pPr algn="ctr">
                        <a:spcAft>
                          <a:spcPts val="0"/>
                        </a:spcAft>
                      </a:pPr>
                      <a:r>
                        <a:rPr lang="en-US" sz="1400">
                          <a:latin typeface="Times New Roman"/>
                        </a:rPr>
                        <a:t>0.10</a:t>
                      </a:r>
                    </a:p>
                    <a:p>
                      <a:pPr algn="ctr">
                        <a:spcAft>
                          <a:spcPts val="0"/>
                        </a:spcAft>
                      </a:pPr>
                      <a:r>
                        <a:rPr lang="en-US" sz="1400">
                          <a:latin typeface="Times New Roman"/>
                        </a:rPr>
                        <a:t>(0.26)</a:t>
                      </a:r>
                    </a:p>
                  </a:txBody>
                  <a:tcPr marL="68580" marR="68580" marT="0" marB="0"/>
                </a:tc>
              </a:tr>
              <a:tr h="370840">
                <a:tc>
                  <a:txBody>
                    <a:bodyPr/>
                    <a:lstStyle/>
                    <a:p>
                      <a:pPr>
                        <a:spcAft>
                          <a:spcPts val="0"/>
                        </a:spcAft>
                      </a:pPr>
                      <a:r>
                        <a:rPr lang="en-US" sz="1400" b="1" dirty="0">
                          <a:latin typeface="Times New Roman"/>
                        </a:rPr>
                        <a:t>Δg*: </a:t>
                      </a:r>
                      <a:r>
                        <a:rPr lang="en-US" sz="1400" b="1" dirty="0" smtClean="0">
                          <a:latin typeface="Times New Roman"/>
                        </a:rPr>
                        <a:t>def</a:t>
                      </a:r>
                      <a:r>
                        <a:rPr lang="en-US" sz="1400" b="1" baseline="0" dirty="0" smtClean="0">
                          <a:latin typeface="Times New Roman"/>
                        </a:rPr>
                        <a:t> </a:t>
                      </a:r>
                      <a:r>
                        <a:rPr lang="en-US" sz="1400" b="1" dirty="0" smtClean="0">
                          <a:latin typeface="Times New Roman"/>
                        </a:rPr>
                        <a:t>news</a:t>
                      </a:r>
                      <a:endParaRPr lang="en-US" sz="1400" dirty="0">
                        <a:latin typeface="Times New Roman"/>
                      </a:endParaRPr>
                    </a:p>
                  </a:txBody>
                  <a:tcPr marL="68580" marR="68580" marT="0" marB="0"/>
                </a:tc>
                <a:tc>
                  <a:txBody>
                    <a:bodyPr/>
                    <a:lstStyle/>
                    <a:p>
                      <a:pPr algn="ctr">
                        <a:spcAft>
                          <a:spcPts val="0"/>
                        </a:spcAft>
                      </a:pPr>
                      <a:r>
                        <a:rPr lang="en-US" sz="1400">
                          <a:latin typeface="Times New Roman"/>
                        </a:rPr>
                        <a:t>0.025</a:t>
                      </a:r>
                    </a:p>
                    <a:p>
                      <a:pPr algn="ctr">
                        <a:spcAft>
                          <a:spcPts val="0"/>
                        </a:spcAft>
                      </a:pPr>
                      <a:r>
                        <a:rPr lang="en-US" sz="1400">
                          <a:latin typeface="Times New Roman"/>
                        </a:rPr>
                        <a:t>(0.015)</a:t>
                      </a:r>
                    </a:p>
                  </a:txBody>
                  <a:tcPr marL="68580" marR="68580" marT="0" marB="0"/>
                </a:tc>
                <a:tc>
                  <a:txBody>
                    <a:bodyPr/>
                    <a:lstStyle/>
                    <a:p>
                      <a:pPr algn="ctr">
                        <a:spcAft>
                          <a:spcPts val="0"/>
                        </a:spcAft>
                      </a:pPr>
                      <a:r>
                        <a:rPr lang="en-US" sz="1400">
                          <a:latin typeface="Times New Roman"/>
                        </a:rPr>
                        <a:t>0.029</a:t>
                      </a:r>
                    </a:p>
                    <a:p>
                      <a:pPr algn="ctr">
                        <a:spcAft>
                          <a:spcPts val="0"/>
                        </a:spcAft>
                      </a:pPr>
                      <a:r>
                        <a:rPr lang="en-US" sz="1400">
                          <a:latin typeface="Times New Roman"/>
                        </a:rPr>
                        <a:t>(0.016)</a:t>
                      </a:r>
                    </a:p>
                  </a:txBody>
                  <a:tcPr marL="68580" marR="68580" marT="0" marB="0"/>
                </a:tc>
                <a:tc>
                  <a:txBody>
                    <a:bodyPr/>
                    <a:lstStyle/>
                    <a:p>
                      <a:pPr algn="ctr">
                        <a:spcAft>
                          <a:spcPts val="0"/>
                        </a:spcAft>
                      </a:pPr>
                      <a:r>
                        <a:rPr lang="en-US" sz="1400">
                          <a:latin typeface="Times New Roman"/>
                        </a:rPr>
                        <a:t>0.027</a:t>
                      </a:r>
                    </a:p>
                    <a:p>
                      <a:pPr algn="ctr">
                        <a:spcAft>
                          <a:spcPts val="0"/>
                        </a:spcAft>
                      </a:pPr>
                      <a:r>
                        <a:rPr lang="en-US" sz="1400">
                          <a:latin typeface="Times New Roman"/>
                        </a:rPr>
                        <a:t>(0.016)</a:t>
                      </a:r>
                    </a:p>
                  </a:txBody>
                  <a:tcPr marL="68580" marR="68580" marT="0" marB="0"/>
                </a:tc>
                <a:tc>
                  <a:txBody>
                    <a:bodyPr/>
                    <a:lstStyle/>
                    <a:p>
                      <a:pPr algn="ctr">
                        <a:spcAft>
                          <a:spcPts val="0"/>
                        </a:spcAft>
                      </a:pPr>
                      <a:r>
                        <a:rPr lang="en-US" sz="1400">
                          <a:latin typeface="Times New Roman"/>
                        </a:rPr>
                        <a:t>0.023</a:t>
                      </a:r>
                    </a:p>
                    <a:p>
                      <a:pPr algn="ctr">
                        <a:spcAft>
                          <a:spcPts val="0"/>
                        </a:spcAft>
                      </a:pPr>
                      <a:r>
                        <a:rPr lang="en-US" sz="1400">
                          <a:latin typeface="Times New Roman"/>
                        </a:rPr>
                        <a:t>(0.018)</a:t>
                      </a:r>
                    </a:p>
                  </a:txBody>
                  <a:tcPr marL="68580" marR="68580" marT="0" marB="0"/>
                </a:tc>
                <a:tc>
                  <a:txBody>
                    <a:bodyPr/>
                    <a:lstStyle/>
                    <a:p>
                      <a:pPr algn="ctr">
                        <a:spcAft>
                          <a:spcPts val="0"/>
                        </a:spcAft>
                      </a:pPr>
                      <a:r>
                        <a:rPr lang="en-US" sz="1400">
                          <a:latin typeface="Times New Roman"/>
                        </a:rPr>
                        <a:t>0.029</a:t>
                      </a:r>
                    </a:p>
                    <a:p>
                      <a:pPr algn="ctr">
                        <a:spcAft>
                          <a:spcPts val="0"/>
                        </a:spcAft>
                      </a:pPr>
                      <a:r>
                        <a:rPr lang="en-US" sz="1400">
                          <a:latin typeface="Times New Roman"/>
                        </a:rPr>
                        <a:t>(0.016)</a:t>
                      </a:r>
                    </a:p>
                  </a:txBody>
                  <a:tcPr marL="68580" marR="68580" marT="0" marB="0"/>
                </a:tc>
                <a:tc>
                  <a:txBody>
                    <a:bodyPr/>
                    <a:lstStyle/>
                    <a:p>
                      <a:pPr algn="ctr">
                        <a:spcAft>
                          <a:spcPts val="0"/>
                        </a:spcAft>
                      </a:pPr>
                      <a:r>
                        <a:rPr lang="en-US" sz="1400">
                          <a:latin typeface="Times New Roman"/>
                        </a:rPr>
                        <a:t>0.016</a:t>
                      </a:r>
                    </a:p>
                    <a:p>
                      <a:pPr algn="ctr">
                        <a:spcAft>
                          <a:spcPts val="0"/>
                        </a:spcAft>
                      </a:pPr>
                      <a:r>
                        <a:rPr lang="en-US" sz="1400">
                          <a:latin typeface="Times New Roman"/>
                        </a:rPr>
                        <a:t>(0.017)</a:t>
                      </a:r>
                    </a:p>
                  </a:txBody>
                  <a:tcPr marL="68580" marR="68580" marT="0" marB="0"/>
                </a:tc>
                <a:tc>
                  <a:txBody>
                    <a:bodyPr/>
                    <a:lstStyle/>
                    <a:p>
                      <a:pPr algn="ctr">
                        <a:spcAft>
                          <a:spcPts val="0"/>
                        </a:spcAft>
                      </a:pPr>
                      <a:r>
                        <a:rPr lang="en-US" sz="1400">
                          <a:latin typeface="Times New Roman"/>
                        </a:rPr>
                        <a:t>0.021</a:t>
                      </a:r>
                    </a:p>
                    <a:p>
                      <a:pPr algn="ctr">
                        <a:spcAft>
                          <a:spcPts val="0"/>
                        </a:spcAft>
                      </a:pPr>
                      <a:r>
                        <a:rPr lang="en-US" sz="1400">
                          <a:latin typeface="Times New Roman"/>
                        </a:rPr>
                        <a:t>(0.017)</a:t>
                      </a:r>
                    </a:p>
                  </a:txBody>
                  <a:tcPr marL="68580" marR="68580" marT="0" marB="0"/>
                </a:tc>
                <a:tc>
                  <a:txBody>
                    <a:bodyPr/>
                    <a:lstStyle/>
                    <a:p>
                      <a:pPr algn="ctr">
                        <a:spcAft>
                          <a:spcPts val="0"/>
                        </a:spcAft>
                      </a:pPr>
                      <a:r>
                        <a:rPr lang="en-US" sz="1400">
                          <a:latin typeface="Times New Roman"/>
                        </a:rPr>
                        <a:t>0.015</a:t>
                      </a:r>
                    </a:p>
                    <a:p>
                      <a:pPr algn="ctr">
                        <a:spcAft>
                          <a:spcPts val="0"/>
                        </a:spcAft>
                      </a:pPr>
                      <a:r>
                        <a:rPr lang="en-US" sz="1400">
                          <a:latin typeface="Times New Roman"/>
                        </a:rPr>
                        <a:t>(0.018)</a:t>
                      </a:r>
                    </a:p>
                  </a:txBody>
                  <a:tcPr marL="68580" marR="68580" marT="0" marB="0"/>
                </a:tc>
              </a:tr>
              <a:tr h="370840">
                <a:tc>
                  <a:txBody>
                    <a:bodyPr/>
                    <a:lstStyle/>
                    <a:p>
                      <a:pPr>
                        <a:spcAft>
                          <a:spcPts val="0"/>
                        </a:spcAft>
                      </a:pPr>
                      <a:r>
                        <a:rPr lang="en-US" sz="1400" b="1" dirty="0">
                          <a:latin typeface="Times New Roman"/>
                        </a:rPr>
                        <a:t>U(-1)</a:t>
                      </a:r>
                      <a:endParaRPr lang="en-US" sz="1400" dirty="0">
                        <a:latin typeface="Times New Roman"/>
                      </a:endParaRPr>
                    </a:p>
                  </a:txBody>
                  <a:tcPr marL="68580" marR="68580" marT="0" marB="0"/>
                </a:tc>
                <a:tc>
                  <a:txBody>
                    <a:bodyPr/>
                    <a:lstStyle/>
                    <a:p>
                      <a:pPr algn="ctr">
                        <a:spcAft>
                          <a:spcPts val="0"/>
                        </a:spcAft>
                      </a:pPr>
                      <a:r>
                        <a:rPr lang="en-US" sz="1400" dirty="0">
                          <a:latin typeface="Times New Roman"/>
                        </a:rPr>
                        <a:t>0.51**</a:t>
                      </a:r>
                    </a:p>
                    <a:p>
                      <a:pPr algn="ctr">
                        <a:spcAft>
                          <a:spcPts val="0"/>
                        </a:spcAft>
                      </a:pPr>
                      <a:r>
                        <a:rPr lang="en-US" sz="1400" dirty="0">
                          <a:latin typeface="Times New Roman"/>
                        </a:rPr>
                        <a:t>(0.17)</a:t>
                      </a:r>
                    </a:p>
                  </a:txBody>
                  <a:tcPr marL="68580" marR="68580" marT="0" marB="0"/>
                </a:tc>
                <a:tc>
                  <a:txBody>
                    <a:bodyPr/>
                    <a:lstStyle/>
                    <a:p>
                      <a:pPr algn="ctr">
                        <a:spcAft>
                          <a:spcPts val="0"/>
                        </a:spcAft>
                      </a:pPr>
                      <a:r>
                        <a:rPr lang="en-US" sz="1400">
                          <a:latin typeface="Times New Roman"/>
                        </a:rPr>
                        <a:t>0.51**</a:t>
                      </a:r>
                    </a:p>
                    <a:p>
                      <a:pPr algn="ctr">
                        <a:spcAft>
                          <a:spcPts val="0"/>
                        </a:spcAft>
                      </a:pPr>
                      <a:r>
                        <a:rPr lang="en-US" sz="1400">
                          <a:latin typeface="Times New Roman"/>
                        </a:rPr>
                        <a:t>(0.18)</a:t>
                      </a:r>
                    </a:p>
                  </a:txBody>
                  <a:tcPr marL="68580" marR="68580" marT="0" marB="0"/>
                </a:tc>
                <a:tc>
                  <a:txBody>
                    <a:bodyPr/>
                    <a:lstStyle/>
                    <a:p>
                      <a:pPr algn="ctr">
                        <a:spcAft>
                          <a:spcPts val="0"/>
                        </a:spcAft>
                      </a:pPr>
                      <a:r>
                        <a:rPr lang="en-US" sz="1400">
                          <a:latin typeface="Times New Roman"/>
                        </a:rPr>
                        <a:t>0.48**</a:t>
                      </a:r>
                    </a:p>
                    <a:p>
                      <a:pPr algn="ctr">
                        <a:spcAft>
                          <a:spcPts val="0"/>
                        </a:spcAft>
                      </a:pPr>
                      <a:r>
                        <a:rPr lang="en-US" sz="1400">
                          <a:latin typeface="Times New Roman"/>
                        </a:rPr>
                        <a:t>(0.17)</a:t>
                      </a:r>
                    </a:p>
                  </a:txBody>
                  <a:tcPr marL="68580" marR="68580" marT="0" marB="0"/>
                </a:tc>
                <a:tc>
                  <a:txBody>
                    <a:bodyPr/>
                    <a:lstStyle/>
                    <a:p>
                      <a:pPr algn="ctr">
                        <a:spcAft>
                          <a:spcPts val="0"/>
                        </a:spcAft>
                      </a:pPr>
                      <a:r>
                        <a:rPr lang="en-US" sz="1400">
                          <a:latin typeface="Times New Roman"/>
                        </a:rPr>
                        <a:t>0.50**</a:t>
                      </a:r>
                    </a:p>
                    <a:p>
                      <a:pPr algn="ctr">
                        <a:spcAft>
                          <a:spcPts val="0"/>
                        </a:spcAft>
                      </a:pPr>
                      <a:r>
                        <a:rPr lang="en-US" sz="1400">
                          <a:latin typeface="Times New Roman"/>
                        </a:rPr>
                        <a:t>(0.17)</a:t>
                      </a:r>
                    </a:p>
                  </a:txBody>
                  <a:tcPr marL="68580" marR="68580" marT="0" marB="0"/>
                </a:tc>
                <a:tc>
                  <a:txBody>
                    <a:bodyPr/>
                    <a:lstStyle/>
                    <a:p>
                      <a:pPr algn="ctr">
                        <a:spcAft>
                          <a:spcPts val="0"/>
                        </a:spcAft>
                      </a:pPr>
                      <a:r>
                        <a:rPr lang="en-US" sz="1400">
                          <a:latin typeface="Times New Roman"/>
                        </a:rPr>
                        <a:t>0.51**</a:t>
                      </a:r>
                    </a:p>
                    <a:p>
                      <a:pPr algn="ctr">
                        <a:spcAft>
                          <a:spcPts val="0"/>
                        </a:spcAft>
                      </a:pPr>
                      <a:r>
                        <a:rPr lang="en-US" sz="1400">
                          <a:latin typeface="Times New Roman"/>
                        </a:rPr>
                        <a:t>(0.18)</a:t>
                      </a:r>
                    </a:p>
                  </a:txBody>
                  <a:tcPr marL="68580" marR="68580" marT="0" marB="0"/>
                </a:tc>
                <a:tc>
                  <a:txBody>
                    <a:bodyPr/>
                    <a:lstStyle/>
                    <a:p>
                      <a:pPr algn="ctr">
                        <a:spcAft>
                          <a:spcPts val="0"/>
                        </a:spcAft>
                      </a:pPr>
                      <a:r>
                        <a:rPr lang="en-US" sz="1400">
                          <a:latin typeface="Times New Roman"/>
                        </a:rPr>
                        <a:t>0.49**</a:t>
                      </a:r>
                    </a:p>
                    <a:p>
                      <a:pPr algn="ctr">
                        <a:spcAft>
                          <a:spcPts val="0"/>
                        </a:spcAft>
                      </a:pPr>
                      <a:r>
                        <a:rPr lang="en-US" sz="1400">
                          <a:latin typeface="Times New Roman"/>
                        </a:rPr>
                        <a:t>(0.18)</a:t>
                      </a:r>
                    </a:p>
                  </a:txBody>
                  <a:tcPr marL="68580" marR="68580" marT="0" marB="0"/>
                </a:tc>
                <a:tc>
                  <a:txBody>
                    <a:bodyPr/>
                    <a:lstStyle/>
                    <a:p>
                      <a:pPr algn="ctr">
                        <a:spcAft>
                          <a:spcPts val="0"/>
                        </a:spcAft>
                      </a:pPr>
                      <a:r>
                        <a:rPr lang="en-US" sz="1400">
                          <a:latin typeface="Times New Roman"/>
                        </a:rPr>
                        <a:t>0.49**</a:t>
                      </a:r>
                    </a:p>
                    <a:p>
                      <a:pPr algn="ctr">
                        <a:spcAft>
                          <a:spcPts val="0"/>
                        </a:spcAft>
                      </a:pPr>
                      <a:r>
                        <a:rPr lang="en-US" sz="1400">
                          <a:latin typeface="Times New Roman"/>
                        </a:rPr>
                        <a:t>(0.18)</a:t>
                      </a:r>
                    </a:p>
                  </a:txBody>
                  <a:tcPr marL="68580" marR="68580" marT="0" marB="0"/>
                </a:tc>
                <a:tc>
                  <a:txBody>
                    <a:bodyPr/>
                    <a:lstStyle/>
                    <a:p>
                      <a:pPr algn="ctr">
                        <a:spcAft>
                          <a:spcPts val="0"/>
                        </a:spcAft>
                      </a:pPr>
                      <a:r>
                        <a:rPr lang="en-US" sz="1400">
                          <a:latin typeface="Times New Roman"/>
                        </a:rPr>
                        <a:t>0.43*</a:t>
                      </a:r>
                    </a:p>
                    <a:p>
                      <a:pPr algn="ctr">
                        <a:spcAft>
                          <a:spcPts val="0"/>
                        </a:spcAft>
                      </a:pPr>
                      <a:r>
                        <a:rPr lang="en-US" sz="1400">
                          <a:latin typeface="Times New Roman"/>
                        </a:rPr>
                        <a:t>(0.17)</a:t>
                      </a:r>
                    </a:p>
                  </a:txBody>
                  <a:tcPr marL="68580" marR="68580" marT="0" marB="0"/>
                </a:tc>
              </a:tr>
              <a:tr h="370840">
                <a:tc>
                  <a:txBody>
                    <a:bodyPr/>
                    <a:lstStyle/>
                    <a:p>
                      <a:pPr>
                        <a:spcAft>
                          <a:spcPts val="0"/>
                        </a:spcAft>
                      </a:pPr>
                      <a:r>
                        <a:rPr lang="en-US" sz="1400" b="1" dirty="0">
                          <a:latin typeface="Times New Roman"/>
                        </a:rPr>
                        <a:t>Δτ(-1)</a:t>
                      </a:r>
                      <a:endParaRPr lang="en-US" sz="1400" dirty="0">
                        <a:latin typeface="Times New Roman"/>
                      </a:endParaRPr>
                    </a:p>
                  </a:txBody>
                  <a:tcPr marL="68580" marR="68580" marT="0" marB="0"/>
                </a:tc>
                <a:tc>
                  <a:txBody>
                    <a:bodyPr/>
                    <a:lstStyle/>
                    <a:p>
                      <a:pPr algn="ctr">
                        <a:spcAft>
                          <a:spcPts val="0"/>
                        </a:spcAft>
                      </a:pPr>
                      <a:r>
                        <a:rPr lang="en-US" sz="1400">
                          <a:latin typeface="Times New Roman"/>
                        </a:rPr>
                        <a:t>-0.53**</a:t>
                      </a:r>
                    </a:p>
                    <a:p>
                      <a:pPr algn="ctr">
                        <a:spcAft>
                          <a:spcPts val="0"/>
                        </a:spcAft>
                      </a:pPr>
                      <a:r>
                        <a:rPr lang="en-US" sz="1400">
                          <a:latin typeface="Times New Roman"/>
                        </a:rPr>
                        <a:t>(0.21)</a:t>
                      </a:r>
                    </a:p>
                  </a:txBody>
                  <a:tcPr marL="68580" marR="68580" marT="0" marB="0"/>
                </a:tc>
                <a:tc>
                  <a:txBody>
                    <a:bodyPr/>
                    <a:lstStyle/>
                    <a:p>
                      <a:pPr algn="ctr">
                        <a:spcAft>
                          <a:spcPts val="0"/>
                        </a:spcAft>
                      </a:pPr>
                      <a:r>
                        <a:rPr lang="en-US" sz="1400">
                          <a:latin typeface="Times New Roman"/>
                        </a:rPr>
                        <a:t>--</a:t>
                      </a:r>
                    </a:p>
                  </a:txBody>
                  <a:tcPr marL="68580" marR="68580" marT="0" marB="0"/>
                </a:tc>
                <a:tc>
                  <a:txBody>
                    <a:bodyPr/>
                    <a:lstStyle/>
                    <a:p>
                      <a:pPr algn="ctr">
                        <a:spcAft>
                          <a:spcPts val="0"/>
                        </a:spcAft>
                      </a:pPr>
                      <a:r>
                        <a:rPr lang="en-US" sz="1400">
                          <a:latin typeface="Times New Roman"/>
                        </a:rPr>
                        <a:t>-0.43</a:t>
                      </a:r>
                    </a:p>
                    <a:p>
                      <a:pPr algn="ctr">
                        <a:spcAft>
                          <a:spcPts val="0"/>
                        </a:spcAft>
                      </a:pPr>
                      <a:r>
                        <a:rPr lang="en-US" sz="1400">
                          <a:latin typeface="Times New Roman"/>
                        </a:rPr>
                        <a:t>(0.24)</a:t>
                      </a:r>
                    </a:p>
                  </a:txBody>
                  <a:tcPr marL="68580" marR="68580" marT="0" marB="0"/>
                </a:tc>
                <a:tc>
                  <a:txBody>
                    <a:bodyPr/>
                    <a:lstStyle/>
                    <a:p>
                      <a:pPr algn="ctr">
                        <a:spcAft>
                          <a:spcPts val="0"/>
                        </a:spcAft>
                      </a:pPr>
                      <a:r>
                        <a:rPr lang="en-US" sz="1400">
                          <a:latin typeface="Times New Roman"/>
                        </a:rPr>
                        <a:t>-0.58*</a:t>
                      </a:r>
                    </a:p>
                    <a:p>
                      <a:pPr algn="ctr">
                        <a:spcAft>
                          <a:spcPts val="0"/>
                        </a:spcAft>
                      </a:pPr>
                      <a:r>
                        <a:rPr lang="en-US" sz="1400">
                          <a:latin typeface="Times New Roman"/>
                        </a:rPr>
                        <a:t>(0.28)</a:t>
                      </a:r>
                    </a:p>
                  </a:txBody>
                  <a:tcPr marL="68580" marR="68580" marT="0" marB="0"/>
                </a:tc>
                <a:tc>
                  <a:txBody>
                    <a:bodyPr/>
                    <a:lstStyle/>
                    <a:p>
                      <a:pPr algn="ctr">
                        <a:spcAft>
                          <a:spcPts val="0"/>
                        </a:spcAft>
                      </a:pPr>
                      <a:r>
                        <a:rPr lang="en-US" sz="1400">
                          <a:latin typeface="Times New Roman"/>
                        </a:rPr>
                        <a:t>--</a:t>
                      </a:r>
                    </a:p>
                  </a:txBody>
                  <a:tcPr marL="68580" marR="68580" marT="0" marB="0"/>
                </a:tc>
                <a:tc>
                  <a:txBody>
                    <a:bodyPr/>
                    <a:lstStyle/>
                    <a:p>
                      <a:pPr algn="ctr">
                        <a:spcAft>
                          <a:spcPts val="0"/>
                        </a:spcAft>
                      </a:pPr>
                      <a:r>
                        <a:rPr lang="en-US" sz="1400">
                          <a:latin typeface="Times New Roman"/>
                        </a:rPr>
                        <a:t>--</a:t>
                      </a:r>
                    </a:p>
                  </a:txBody>
                  <a:tcPr marL="68580" marR="68580" marT="0" marB="0"/>
                </a:tc>
                <a:tc>
                  <a:txBody>
                    <a:bodyPr/>
                    <a:lstStyle/>
                    <a:p>
                      <a:pPr algn="ctr">
                        <a:spcAft>
                          <a:spcPts val="0"/>
                        </a:spcAft>
                      </a:pPr>
                      <a:r>
                        <a:rPr lang="en-US" sz="1400">
                          <a:latin typeface="Times New Roman"/>
                        </a:rPr>
                        <a:t>-0.45</a:t>
                      </a:r>
                    </a:p>
                    <a:p>
                      <a:pPr algn="ctr">
                        <a:spcAft>
                          <a:spcPts val="0"/>
                        </a:spcAft>
                      </a:pPr>
                      <a:r>
                        <a:rPr lang="en-US" sz="1400">
                          <a:latin typeface="Times New Roman"/>
                        </a:rPr>
                        <a:t>(0.24)</a:t>
                      </a:r>
                    </a:p>
                  </a:txBody>
                  <a:tcPr marL="68580" marR="68580" marT="0" marB="0"/>
                </a:tc>
                <a:tc>
                  <a:txBody>
                    <a:bodyPr/>
                    <a:lstStyle/>
                    <a:p>
                      <a:pPr algn="ctr">
                        <a:spcAft>
                          <a:spcPts val="0"/>
                        </a:spcAft>
                      </a:pPr>
                      <a:r>
                        <a:rPr lang="en-US" sz="1400">
                          <a:latin typeface="Times New Roman"/>
                        </a:rPr>
                        <a:t>-0.52**</a:t>
                      </a:r>
                    </a:p>
                    <a:p>
                      <a:pPr algn="ctr">
                        <a:spcAft>
                          <a:spcPts val="0"/>
                        </a:spcAft>
                      </a:pPr>
                      <a:r>
                        <a:rPr lang="en-US" sz="1400">
                          <a:latin typeface="Times New Roman"/>
                        </a:rPr>
                        <a:t>(0.18)</a:t>
                      </a:r>
                    </a:p>
                  </a:txBody>
                  <a:tcPr marL="68580" marR="68580" marT="0" marB="0"/>
                </a:tc>
              </a:tr>
              <a:tr h="370840">
                <a:tc>
                  <a:txBody>
                    <a:bodyPr/>
                    <a:lstStyle/>
                    <a:p>
                      <a:pPr>
                        <a:spcAft>
                          <a:spcPts val="0"/>
                        </a:spcAft>
                      </a:pPr>
                      <a:r>
                        <a:rPr lang="en-US" sz="1400" b="1" dirty="0">
                          <a:latin typeface="Times New Roman"/>
                        </a:rPr>
                        <a:t>Δτ</a:t>
                      </a:r>
                      <a:endParaRPr lang="en-US" sz="1400" dirty="0">
                        <a:latin typeface="Times New Roman"/>
                      </a:endParaRPr>
                    </a:p>
                  </a:txBody>
                  <a:tcPr marL="68580" marR="68580" marT="0" marB="0"/>
                </a:tc>
                <a:tc>
                  <a:txBody>
                    <a:bodyPr/>
                    <a:lstStyle/>
                    <a:p>
                      <a:pPr algn="ctr">
                        <a:spcAft>
                          <a:spcPts val="0"/>
                        </a:spcAft>
                      </a:pPr>
                      <a:r>
                        <a:rPr lang="en-US" sz="1400">
                          <a:latin typeface="Times New Roman"/>
                        </a:rPr>
                        <a:t>--</a:t>
                      </a:r>
                    </a:p>
                  </a:txBody>
                  <a:tcPr marL="68580" marR="68580" marT="0" marB="0"/>
                </a:tc>
                <a:tc>
                  <a:txBody>
                    <a:bodyPr/>
                    <a:lstStyle/>
                    <a:p>
                      <a:pPr algn="ctr">
                        <a:spcAft>
                          <a:spcPts val="0"/>
                        </a:spcAft>
                      </a:pPr>
                      <a:r>
                        <a:rPr lang="en-US" sz="1400">
                          <a:latin typeface="Times New Roman"/>
                        </a:rPr>
                        <a:t>--</a:t>
                      </a:r>
                    </a:p>
                  </a:txBody>
                  <a:tcPr marL="68580" marR="68580" marT="0" marB="0"/>
                </a:tc>
                <a:tc>
                  <a:txBody>
                    <a:bodyPr/>
                    <a:lstStyle/>
                    <a:p>
                      <a:pPr algn="ctr">
                        <a:spcAft>
                          <a:spcPts val="0"/>
                        </a:spcAft>
                      </a:pPr>
                      <a:r>
                        <a:rPr lang="en-US" sz="1400">
                          <a:latin typeface="Times New Roman"/>
                        </a:rPr>
                        <a:t>--</a:t>
                      </a:r>
                    </a:p>
                  </a:txBody>
                  <a:tcPr marL="68580" marR="68580" marT="0" marB="0"/>
                </a:tc>
                <a:tc>
                  <a:txBody>
                    <a:bodyPr/>
                    <a:lstStyle/>
                    <a:p>
                      <a:pPr algn="ctr">
                        <a:spcAft>
                          <a:spcPts val="0"/>
                        </a:spcAft>
                      </a:pPr>
                      <a:r>
                        <a:rPr lang="en-US" sz="1400">
                          <a:latin typeface="Times New Roman"/>
                        </a:rPr>
                        <a:t>0.12</a:t>
                      </a:r>
                    </a:p>
                    <a:p>
                      <a:pPr algn="ctr">
                        <a:spcAft>
                          <a:spcPts val="0"/>
                        </a:spcAft>
                      </a:pPr>
                      <a:r>
                        <a:rPr lang="en-US" sz="1400">
                          <a:latin typeface="Times New Roman"/>
                        </a:rPr>
                        <a:t>(0.47)</a:t>
                      </a:r>
                    </a:p>
                  </a:txBody>
                  <a:tcPr marL="68580" marR="68580" marT="0" marB="0"/>
                </a:tc>
                <a:tc>
                  <a:txBody>
                    <a:bodyPr/>
                    <a:lstStyle/>
                    <a:p>
                      <a:pPr algn="ctr">
                        <a:spcAft>
                          <a:spcPts val="0"/>
                        </a:spcAft>
                      </a:pPr>
                      <a:r>
                        <a:rPr lang="en-US" sz="1400">
                          <a:latin typeface="Times New Roman"/>
                        </a:rPr>
                        <a:t>--</a:t>
                      </a:r>
                    </a:p>
                  </a:txBody>
                  <a:tcPr marL="68580" marR="68580" marT="0" marB="0"/>
                </a:tc>
                <a:tc>
                  <a:txBody>
                    <a:bodyPr/>
                    <a:lstStyle/>
                    <a:p>
                      <a:pPr algn="ctr">
                        <a:spcAft>
                          <a:spcPts val="0"/>
                        </a:spcAft>
                      </a:pPr>
                      <a:r>
                        <a:rPr lang="en-US" sz="1400">
                          <a:latin typeface="Times New Roman"/>
                        </a:rPr>
                        <a:t>--</a:t>
                      </a:r>
                    </a:p>
                  </a:txBody>
                  <a:tcPr marL="68580" marR="68580" marT="0" marB="0"/>
                </a:tc>
                <a:tc>
                  <a:txBody>
                    <a:bodyPr/>
                    <a:lstStyle/>
                    <a:p>
                      <a:pPr algn="ctr">
                        <a:spcAft>
                          <a:spcPts val="0"/>
                        </a:spcAft>
                      </a:pPr>
                      <a:r>
                        <a:rPr lang="en-US" sz="1400">
                          <a:latin typeface="Times New Roman"/>
                        </a:rPr>
                        <a:t>--</a:t>
                      </a:r>
                    </a:p>
                  </a:txBody>
                  <a:tcPr marL="68580" marR="68580" marT="0" marB="0"/>
                </a:tc>
                <a:tc>
                  <a:txBody>
                    <a:bodyPr/>
                    <a:lstStyle/>
                    <a:p>
                      <a:pPr algn="ctr">
                        <a:spcAft>
                          <a:spcPts val="0"/>
                        </a:spcAft>
                      </a:pPr>
                      <a:r>
                        <a:rPr lang="en-US" sz="1400">
                          <a:latin typeface="Times New Roman"/>
                        </a:rPr>
                        <a:t>--</a:t>
                      </a:r>
                    </a:p>
                  </a:txBody>
                  <a:tcPr marL="68580" marR="68580" marT="0" marB="0"/>
                </a:tc>
              </a:tr>
              <a:tr h="370840">
                <a:tc>
                  <a:txBody>
                    <a:bodyPr/>
                    <a:lstStyle/>
                    <a:p>
                      <a:pPr>
                        <a:spcAft>
                          <a:spcPts val="0"/>
                        </a:spcAft>
                      </a:pPr>
                      <a:r>
                        <a:rPr lang="en-US" sz="1400" b="1" dirty="0" smtClean="0">
                          <a:latin typeface="Times New Roman"/>
                        </a:rPr>
                        <a:t>Romer</a:t>
                      </a:r>
                      <a:r>
                        <a:rPr lang="en-US" sz="1400" b="1" baseline="0" dirty="0" smtClean="0">
                          <a:latin typeface="Times New Roman"/>
                        </a:rPr>
                        <a:t> </a:t>
                      </a:r>
                    </a:p>
                    <a:p>
                      <a:pPr>
                        <a:spcAft>
                          <a:spcPts val="0"/>
                        </a:spcAft>
                      </a:pPr>
                      <a:r>
                        <a:rPr lang="en-US" sz="1400" b="1" dirty="0" smtClean="0">
                          <a:latin typeface="Times New Roman"/>
                        </a:rPr>
                        <a:t>Δtax (-1</a:t>
                      </a:r>
                      <a:r>
                        <a:rPr lang="en-US" sz="1400" b="1" dirty="0">
                          <a:latin typeface="Times New Roman"/>
                        </a:rPr>
                        <a:t>)</a:t>
                      </a:r>
                      <a:endParaRPr lang="en-US" sz="1400" dirty="0">
                        <a:latin typeface="Times New Roman"/>
                      </a:endParaRPr>
                    </a:p>
                  </a:txBody>
                  <a:tcPr marL="68580" marR="68580" marT="0" marB="0"/>
                </a:tc>
                <a:tc>
                  <a:txBody>
                    <a:bodyPr/>
                    <a:lstStyle/>
                    <a:p>
                      <a:pPr algn="ctr">
                        <a:spcAft>
                          <a:spcPts val="0"/>
                        </a:spcAft>
                      </a:pPr>
                      <a:r>
                        <a:rPr lang="en-US" sz="1400">
                          <a:latin typeface="Times New Roman"/>
                        </a:rPr>
                        <a:t>--</a:t>
                      </a:r>
                    </a:p>
                  </a:txBody>
                  <a:tcPr marL="68580" marR="68580" marT="0" marB="0"/>
                </a:tc>
                <a:tc>
                  <a:txBody>
                    <a:bodyPr/>
                    <a:lstStyle/>
                    <a:p>
                      <a:pPr algn="ctr">
                        <a:spcAft>
                          <a:spcPts val="0"/>
                        </a:spcAft>
                      </a:pPr>
                      <a:r>
                        <a:rPr lang="en-US" sz="1400">
                          <a:latin typeface="Times New Roman"/>
                        </a:rPr>
                        <a:t>-1.08</a:t>
                      </a:r>
                    </a:p>
                    <a:p>
                      <a:pPr algn="ctr">
                        <a:spcAft>
                          <a:spcPts val="0"/>
                        </a:spcAft>
                      </a:pPr>
                      <a:r>
                        <a:rPr lang="en-US" sz="1400">
                          <a:latin typeface="Times New Roman"/>
                        </a:rPr>
                        <a:t>(0.57)</a:t>
                      </a:r>
                    </a:p>
                  </a:txBody>
                  <a:tcPr marL="68580" marR="68580" marT="0" marB="0"/>
                </a:tc>
                <a:tc>
                  <a:txBody>
                    <a:bodyPr/>
                    <a:lstStyle/>
                    <a:p>
                      <a:pPr algn="ctr">
                        <a:spcAft>
                          <a:spcPts val="0"/>
                        </a:spcAft>
                      </a:pPr>
                      <a:r>
                        <a:rPr lang="en-US" sz="1400">
                          <a:latin typeface="Times New Roman"/>
                        </a:rPr>
                        <a:t>-0.56</a:t>
                      </a:r>
                    </a:p>
                    <a:p>
                      <a:pPr algn="ctr">
                        <a:spcAft>
                          <a:spcPts val="0"/>
                        </a:spcAft>
                      </a:pPr>
                      <a:r>
                        <a:rPr lang="en-US" sz="1400">
                          <a:latin typeface="Times New Roman"/>
                        </a:rPr>
                        <a:t>(0.62)</a:t>
                      </a:r>
                    </a:p>
                  </a:txBody>
                  <a:tcPr marL="68580" marR="68580" marT="0" marB="0"/>
                </a:tc>
                <a:tc>
                  <a:txBody>
                    <a:bodyPr/>
                    <a:lstStyle/>
                    <a:p>
                      <a:pPr algn="ctr">
                        <a:spcAft>
                          <a:spcPts val="0"/>
                        </a:spcAft>
                      </a:pPr>
                      <a:r>
                        <a:rPr lang="en-US" sz="1400">
                          <a:latin typeface="Times New Roman"/>
                        </a:rPr>
                        <a:t>--</a:t>
                      </a:r>
                    </a:p>
                  </a:txBody>
                  <a:tcPr marL="68580" marR="68580" marT="0" marB="0"/>
                </a:tc>
                <a:tc>
                  <a:txBody>
                    <a:bodyPr/>
                    <a:lstStyle/>
                    <a:p>
                      <a:pPr algn="ctr">
                        <a:spcAft>
                          <a:spcPts val="0"/>
                        </a:spcAft>
                      </a:pPr>
                      <a:r>
                        <a:rPr lang="en-US" sz="1400">
                          <a:latin typeface="Times New Roman"/>
                        </a:rPr>
                        <a:t>-1.08</a:t>
                      </a:r>
                    </a:p>
                    <a:p>
                      <a:pPr algn="ctr">
                        <a:spcAft>
                          <a:spcPts val="0"/>
                        </a:spcAft>
                      </a:pPr>
                      <a:r>
                        <a:rPr lang="en-US" sz="1400">
                          <a:latin typeface="Times New Roman"/>
                        </a:rPr>
                        <a:t>(0.58)</a:t>
                      </a:r>
                    </a:p>
                  </a:txBody>
                  <a:tcPr marL="68580" marR="68580" marT="0" marB="0"/>
                </a:tc>
                <a:tc>
                  <a:txBody>
                    <a:bodyPr/>
                    <a:lstStyle/>
                    <a:p>
                      <a:pPr algn="ctr">
                        <a:spcAft>
                          <a:spcPts val="0"/>
                        </a:spcAft>
                      </a:pPr>
                      <a:r>
                        <a:rPr lang="en-US" sz="1400">
                          <a:latin typeface="Times New Roman"/>
                        </a:rPr>
                        <a:t>--</a:t>
                      </a:r>
                    </a:p>
                  </a:txBody>
                  <a:tcPr marL="68580" marR="68580" marT="0" marB="0"/>
                </a:tc>
                <a:tc>
                  <a:txBody>
                    <a:bodyPr/>
                    <a:lstStyle/>
                    <a:p>
                      <a:pPr algn="ctr">
                        <a:spcAft>
                          <a:spcPts val="0"/>
                        </a:spcAft>
                      </a:pPr>
                      <a:r>
                        <a:rPr lang="en-US" sz="1400">
                          <a:latin typeface="Times New Roman"/>
                        </a:rPr>
                        <a:t>--</a:t>
                      </a:r>
                    </a:p>
                  </a:txBody>
                  <a:tcPr marL="68580" marR="68580" marT="0" marB="0"/>
                </a:tc>
                <a:tc>
                  <a:txBody>
                    <a:bodyPr/>
                    <a:lstStyle/>
                    <a:p>
                      <a:pPr algn="ctr">
                        <a:spcAft>
                          <a:spcPts val="0"/>
                        </a:spcAft>
                      </a:pPr>
                      <a:r>
                        <a:rPr lang="en-US" sz="1400">
                          <a:latin typeface="Times New Roman"/>
                        </a:rPr>
                        <a:t>--</a:t>
                      </a:r>
                    </a:p>
                  </a:txBody>
                  <a:tcPr marL="68580" marR="68580" marT="0" marB="0"/>
                </a:tc>
              </a:tr>
              <a:tr h="370840">
                <a:tc>
                  <a:txBody>
                    <a:bodyPr/>
                    <a:lstStyle/>
                    <a:p>
                      <a:pPr>
                        <a:spcAft>
                          <a:spcPts val="0"/>
                        </a:spcAft>
                      </a:pPr>
                      <a:r>
                        <a:rPr lang="en-US" sz="1400" b="1" dirty="0" smtClean="0">
                          <a:latin typeface="Times New Roman"/>
                        </a:rPr>
                        <a:t>Romer</a:t>
                      </a:r>
                      <a:endParaRPr lang="en-US" sz="1400" dirty="0">
                        <a:latin typeface="Times New Roman"/>
                      </a:endParaRPr>
                    </a:p>
                    <a:p>
                      <a:pPr>
                        <a:spcAft>
                          <a:spcPts val="0"/>
                        </a:spcAft>
                      </a:pPr>
                      <a:r>
                        <a:rPr lang="en-US" sz="1400" b="1" dirty="0" smtClean="0">
                          <a:latin typeface="Times New Roman"/>
                        </a:rPr>
                        <a:t>Δtax</a:t>
                      </a:r>
                      <a:endParaRPr lang="en-US" sz="1400" dirty="0">
                        <a:latin typeface="Times New Roman"/>
                      </a:endParaRPr>
                    </a:p>
                  </a:txBody>
                  <a:tcPr marL="68580" marR="68580" marT="0" marB="0"/>
                </a:tc>
                <a:tc>
                  <a:txBody>
                    <a:bodyPr/>
                    <a:lstStyle/>
                    <a:p>
                      <a:pPr algn="ctr">
                        <a:spcAft>
                          <a:spcPts val="0"/>
                        </a:spcAft>
                      </a:pPr>
                      <a:r>
                        <a:rPr lang="en-US" sz="1400" dirty="0">
                          <a:latin typeface="Times New Roman"/>
                        </a:rPr>
                        <a:t>--</a:t>
                      </a:r>
                    </a:p>
                  </a:txBody>
                  <a:tcPr marL="68580" marR="68580" marT="0" marB="0"/>
                </a:tc>
                <a:tc>
                  <a:txBody>
                    <a:bodyPr/>
                    <a:lstStyle/>
                    <a:p>
                      <a:pPr algn="ctr">
                        <a:spcAft>
                          <a:spcPts val="0"/>
                        </a:spcAft>
                      </a:pPr>
                      <a:r>
                        <a:rPr lang="en-US" sz="1400">
                          <a:latin typeface="Times New Roman"/>
                        </a:rPr>
                        <a:t>--</a:t>
                      </a:r>
                    </a:p>
                  </a:txBody>
                  <a:tcPr marL="68580" marR="68580" marT="0" marB="0"/>
                </a:tc>
                <a:tc>
                  <a:txBody>
                    <a:bodyPr/>
                    <a:lstStyle/>
                    <a:p>
                      <a:pPr algn="ctr">
                        <a:spcAft>
                          <a:spcPts val="0"/>
                        </a:spcAft>
                      </a:pPr>
                      <a:r>
                        <a:rPr lang="en-US" sz="1400">
                          <a:latin typeface="Times New Roman"/>
                        </a:rPr>
                        <a:t>--</a:t>
                      </a:r>
                    </a:p>
                  </a:txBody>
                  <a:tcPr marL="68580" marR="68580" marT="0" marB="0"/>
                </a:tc>
                <a:tc>
                  <a:txBody>
                    <a:bodyPr/>
                    <a:lstStyle/>
                    <a:p>
                      <a:pPr algn="ctr">
                        <a:spcAft>
                          <a:spcPts val="0"/>
                        </a:spcAft>
                      </a:pPr>
                      <a:r>
                        <a:rPr lang="en-US" sz="1400">
                          <a:latin typeface="Times New Roman"/>
                        </a:rPr>
                        <a:t>--</a:t>
                      </a:r>
                    </a:p>
                  </a:txBody>
                  <a:tcPr marL="68580" marR="68580" marT="0" marB="0"/>
                </a:tc>
                <a:tc>
                  <a:txBody>
                    <a:bodyPr/>
                    <a:lstStyle/>
                    <a:p>
                      <a:pPr algn="ctr">
                        <a:spcAft>
                          <a:spcPts val="0"/>
                        </a:spcAft>
                      </a:pPr>
                      <a:r>
                        <a:rPr lang="en-US" sz="1400">
                          <a:latin typeface="Times New Roman"/>
                        </a:rPr>
                        <a:t>-0.03</a:t>
                      </a:r>
                    </a:p>
                    <a:p>
                      <a:pPr algn="ctr">
                        <a:spcAft>
                          <a:spcPts val="0"/>
                        </a:spcAft>
                      </a:pPr>
                      <a:r>
                        <a:rPr lang="en-US" sz="1400">
                          <a:latin typeface="Times New Roman"/>
                        </a:rPr>
                        <a:t>(0.55)</a:t>
                      </a:r>
                    </a:p>
                  </a:txBody>
                  <a:tcPr marL="68580" marR="68580" marT="0" marB="0"/>
                </a:tc>
                <a:tc>
                  <a:txBody>
                    <a:bodyPr/>
                    <a:lstStyle/>
                    <a:p>
                      <a:pPr algn="ctr">
                        <a:spcAft>
                          <a:spcPts val="0"/>
                        </a:spcAft>
                      </a:pPr>
                      <a:r>
                        <a:rPr lang="en-US" sz="1400">
                          <a:latin typeface="Times New Roman"/>
                        </a:rPr>
                        <a:t>--</a:t>
                      </a:r>
                    </a:p>
                  </a:txBody>
                  <a:tcPr marL="68580" marR="68580" marT="0" marB="0"/>
                </a:tc>
                <a:tc>
                  <a:txBody>
                    <a:bodyPr/>
                    <a:lstStyle/>
                    <a:p>
                      <a:pPr algn="ctr">
                        <a:spcAft>
                          <a:spcPts val="0"/>
                        </a:spcAft>
                      </a:pPr>
                      <a:r>
                        <a:rPr lang="en-US" sz="1400">
                          <a:latin typeface="Times New Roman"/>
                        </a:rPr>
                        <a:t>--</a:t>
                      </a:r>
                    </a:p>
                  </a:txBody>
                  <a:tcPr marL="68580" marR="68580" marT="0" marB="0"/>
                </a:tc>
                <a:tc>
                  <a:txBody>
                    <a:bodyPr/>
                    <a:lstStyle/>
                    <a:p>
                      <a:pPr algn="ctr">
                        <a:spcAft>
                          <a:spcPts val="0"/>
                        </a:spcAft>
                      </a:pPr>
                      <a:r>
                        <a:rPr lang="en-US" sz="1400">
                          <a:latin typeface="Times New Roman"/>
                        </a:rPr>
                        <a:t>--</a:t>
                      </a:r>
                    </a:p>
                  </a:txBody>
                  <a:tcPr marL="68580" marR="68580" marT="0" marB="0"/>
                </a:tc>
              </a:tr>
              <a:tr h="370840">
                <a:tc>
                  <a:txBody>
                    <a:bodyPr/>
                    <a:lstStyle/>
                    <a:p>
                      <a:pPr>
                        <a:spcAft>
                          <a:spcPts val="0"/>
                        </a:spcAft>
                      </a:pPr>
                      <a:r>
                        <a:rPr lang="en-US" sz="1400" b="1" dirty="0" smtClean="0">
                          <a:latin typeface="Times New Roman"/>
                        </a:rPr>
                        <a:t>Δ(fed rev)</a:t>
                      </a:r>
                    </a:p>
                    <a:p>
                      <a:pPr>
                        <a:spcAft>
                          <a:spcPts val="0"/>
                        </a:spcAft>
                      </a:pPr>
                      <a:r>
                        <a:rPr lang="en-US" sz="1400" b="1" dirty="0" smtClean="0">
                          <a:latin typeface="Times New Roman"/>
                        </a:rPr>
                        <a:t>(-</a:t>
                      </a:r>
                      <a:r>
                        <a:rPr lang="en-US" sz="1400" b="1" dirty="0">
                          <a:latin typeface="Times New Roman"/>
                        </a:rPr>
                        <a:t>1)</a:t>
                      </a:r>
                      <a:endParaRPr lang="en-US" sz="1400" dirty="0">
                        <a:latin typeface="Times New Roman"/>
                      </a:endParaRPr>
                    </a:p>
                  </a:txBody>
                  <a:tcPr marL="68580" marR="68580" marT="0" marB="0"/>
                </a:tc>
                <a:tc>
                  <a:txBody>
                    <a:bodyPr/>
                    <a:lstStyle/>
                    <a:p>
                      <a:pPr algn="ctr">
                        <a:spcAft>
                          <a:spcPts val="0"/>
                        </a:spcAft>
                      </a:pPr>
                      <a:r>
                        <a:rPr lang="en-US" sz="1400" dirty="0">
                          <a:latin typeface="Times New Roman"/>
                        </a:rPr>
                        <a:t>--</a:t>
                      </a:r>
                    </a:p>
                  </a:txBody>
                  <a:tcPr marL="68580" marR="68580" marT="0" marB="0"/>
                </a:tc>
                <a:tc>
                  <a:txBody>
                    <a:bodyPr/>
                    <a:lstStyle/>
                    <a:p>
                      <a:pPr algn="ctr">
                        <a:spcAft>
                          <a:spcPts val="0"/>
                        </a:spcAft>
                      </a:pPr>
                      <a:r>
                        <a:rPr lang="en-US" sz="1400">
                          <a:latin typeface="Times New Roman"/>
                        </a:rPr>
                        <a:t>--</a:t>
                      </a:r>
                    </a:p>
                  </a:txBody>
                  <a:tcPr marL="68580" marR="68580" marT="0" marB="0"/>
                </a:tc>
                <a:tc>
                  <a:txBody>
                    <a:bodyPr/>
                    <a:lstStyle/>
                    <a:p>
                      <a:pPr algn="ctr">
                        <a:spcAft>
                          <a:spcPts val="0"/>
                        </a:spcAft>
                      </a:pPr>
                      <a:r>
                        <a:rPr lang="en-US" sz="1400">
                          <a:latin typeface="Times New Roman"/>
                        </a:rPr>
                        <a:t>--</a:t>
                      </a:r>
                    </a:p>
                  </a:txBody>
                  <a:tcPr marL="68580" marR="68580" marT="0" marB="0"/>
                </a:tc>
                <a:tc>
                  <a:txBody>
                    <a:bodyPr/>
                    <a:lstStyle/>
                    <a:p>
                      <a:pPr algn="ctr">
                        <a:spcAft>
                          <a:spcPts val="0"/>
                        </a:spcAft>
                      </a:pPr>
                      <a:r>
                        <a:rPr lang="en-US" sz="1400">
                          <a:latin typeface="Times New Roman"/>
                        </a:rPr>
                        <a:t>--</a:t>
                      </a:r>
                    </a:p>
                  </a:txBody>
                  <a:tcPr marL="68580" marR="68580" marT="0" marB="0"/>
                </a:tc>
                <a:tc>
                  <a:txBody>
                    <a:bodyPr/>
                    <a:lstStyle/>
                    <a:p>
                      <a:pPr algn="ctr">
                        <a:spcAft>
                          <a:spcPts val="0"/>
                        </a:spcAft>
                      </a:pPr>
                      <a:r>
                        <a:rPr lang="en-US" sz="1400">
                          <a:latin typeface="Times New Roman"/>
                        </a:rPr>
                        <a:t>--</a:t>
                      </a:r>
                    </a:p>
                  </a:txBody>
                  <a:tcPr marL="68580" marR="68580" marT="0" marB="0"/>
                </a:tc>
                <a:tc>
                  <a:txBody>
                    <a:bodyPr/>
                    <a:lstStyle/>
                    <a:p>
                      <a:pPr algn="ctr">
                        <a:spcAft>
                          <a:spcPts val="0"/>
                        </a:spcAft>
                      </a:pPr>
                      <a:r>
                        <a:rPr lang="en-US" sz="1400">
                          <a:latin typeface="Times New Roman"/>
                        </a:rPr>
                        <a:t>-0.46</a:t>
                      </a:r>
                    </a:p>
                    <a:p>
                      <a:pPr algn="ctr">
                        <a:spcAft>
                          <a:spcPts val="0"/>
                        </a:spcAft>
                      </a:pPr>
                      <a:r>
                        <a:rPr lang="en-US" sz="1400">
                          <a:latin typeface="Times New Roman"/>
                        </a:rPr>
                        <a:t>(0.27)</a:t>
                      </a:r>
                    </a:p>
                  </a:txBody>
                  <a:tcPr marL="68580" marR="68580" marT="0" marB="0"/>
                </a:tc>
                <a:tc>
                  <a:txBody>
                    <a:bodyPr/>
                    <a:lstStyle/>
                    <a:p>
                      <a:pPr algn="ctr">
                        <a:spcAft>
                          <a:spcPts val="0"/>
                        </a:spcAft>
                      </a:pPr>
                      <a:r>
                        <a:rPr lang="en-US" sz="1400">
                          <a:latin typeface="Times New Roman"/>
                        </a:rPr>
                        <a:t>-0.17</a:t>
                      </a:r>
                    </a:p>
                    <a:p>
                      <a:pPr algn="ctr">
                        <a:spcAft>
                          <a:spcPts val="0"/>
                        </a:spcAft>
                      </a:pPr>
                      <a:r>
                        <a:rPr lang="en-US" sz="1400">
                          <a:latin typeface="Times New Roman"/>
                        </a:rPr>
                        <a:t>(0.30)</a:t>
                      </a:r>
                    </a:p>
                  </a:txBody>
                  <a:tcPr marL="68580" marR="68580" marT="0" marB="0"/>
                </a:tc>
                <a:tc>
                  <a:txBody>
                    <a:bodyPr/>
                    <a:lstStyle/>
                    <a:p>
                      <a:pPr algn="ctr">
                        <a:spcAft>
                          <a:spcPts val="0"/>
                        </a:spcAft>
                      </a:pPr>
                      <a:r>
                        <a:rPr lang="en-US" sz="1400">
                          <a:latin typeface="Times New Roman"/>
                        </a:rPr>
                        <a:t>--</a:t>
                      </a:r>
                    </a:p>
                  </a:txBody>
                  <a:tcPr marL="68580" marR="68580" marT="0" marB="0"/>
                </a:tc>
              </a:tr>
              <a:tr h="370840">
                <a:tc>
                  <a:txBody>
                    <a:bodyPr/>
                    <a:lstStyle/>
                    <a:p>
                      <a:pPr>
                        <a:spcAft>
                          <a:spcPts val="0"/>
                        </a:spcAft>
                      </a:pPr>
                      <a:r>
                        <a:rPr lang="en-US" sz="1400" b="1" dirty="0">
                          <a:latin typeface="Times New Roman"/>
                        </a:rPr>
                        <a:t>Δ(fed </a:t>
                      </a:r>
                      <a:r>
                        <a:rPr lang="en-US" sz="1400" b="1" dirty="0" smtClean="0">
                          <a:latin typeface="Times New Roman"/>
                        </a:rPr>
                        <a:t>rev)</a:t>
                      </a:r>
                      <a:endParaRPr lang="en-US" sz="1400" dirty="0">
                        <a:latin typeface="Times New Roman"/>
                      </a:endParaRPr>
                    </a:p>
                  </a:txBody>
                  <a:tcPr marL="68580" marR="68580" marT="0" marB="0"/>
                </a:tc>
                <a:tc>
                  <a:txBody>
                    <a:bodyPr/>
                    <a:lstStyle/>
                    <a:p>
                      <a:pPr algn="ctr">
                        <a:spcAft>
                          <a:spcPts val="0"/>
                        </a:spcAft>
                      </a:pPr>
                      <a:r>
                        <a:rPr lang="en-US" sz="1400" dirty="0">
                          <a:latin typeface="Times New Roman"/>
                        </a:rPr>
                        <a:t>--</a:t>
                      </a:r>
                    </a:p>
                  </a:txBody>
                  <a:tcPr marL="68580" marR="68580" marT="0" marB="0"/>
                </a:tc>
                <a:tc>
                  <a:txBody>
                    <a:bodyPr/>
                    <a:lstStyle/>
                    <a:p>
                      <a:pPr algn="ctr">
                        <a:spcAft>
                          <a:spcPts val="0"/>
                        </a:spcAft>
                      </a:pPr>
                      <a:r>
                        <a:rPr lang="en-US" sz="1400">
                          <a:latin typeface="Times New Roman"/>
                        </a:rPr>
                        <a:t>--</a:t>
                      </a:r>
                    </a:p>
                  </a:txBody>
                  <a:tcPr marL="68580" marR="68580" marT="0" marB="0"/>
                </a:tc>
                <a:tc>
                  <a:txBody>
                    <a:bodyPr/>
                    <a:lstStyle/>
                    <a:p>
                      <a:pPr algn="ctr">
                        <a:spcAft>
                          <a:spcPts val="0"/>
                        </a:spcAft>
                      </a:pPr>
                      <a:r>
                        <a:rPr lang="en-US" sz="1400">
                          <a:latin typeface="Times New Roman"/>
                        </a:rPr>
                        <a:t>--</a:t>
                      </a:r>
                    </a:p>
                  </a:txBody>
                  <a:tcPr marL="68580" marR="68580" marT="0" marB="0"/>
                </a:tc>
                <a:tc>
                  <a:txBody>
                    <a:bodyPr/>
                    <a:lstStyle/>
                    <a:p>
                      <a:pPr algn="ctr">
                        <a:spcAft>
                          <a:spcPts val="0"/>
                        </a:spcAft>
                      </a:pPr>
                      <a:r>
                        <a:rPr lang="en-US" sz="1400">
                          <a:latin typeface="Times New Roman"/>
                        </a:rPr>
                        <a:t>--</a:t>
                      </a:r>
                    </a:p>
                  </a:txBody>
                  <a:tcPr marL="68580" marR="68580" marT="0" marB="0"/>
                </a:tc>
                <a:tc>
                  <a:txBody>
                    <a:bodyPr/>
                    <a:lstStyle/>
                    <a:p>
                      <a:pPr algn="ctr">
                        <a:spcAft>
                          <a:spcPts val="0"/>
                        </a:spcAft>
                      </a:pPr>
                      <a:r>
                        <a:rPr lang="en-US" sz="1400">
                          <a:latin typeface="Times New Roman"/>
                        </a:rPr>
                        <a:t>--</a:t>
                      </a:r>
                    </a:p>
                  </a:txBody>
                  <a:tcPr marL="68580" marR="68580" marT="0" marB="0"/>
                </a:tc>
                <a:tc>
                  <a:txBody>
                    <a:bodyPr/>
                    <a:lstStyle/>
                    <a:p>
                      <a:pPr algn="ctr">
                        <a:spcAft>
                          <a:spcPts val="0"/>
                        </a:spcAft>
                      </a:pPr>
                      <a:r>
                        <a:rPr lang="en-US" sz="1400">
                          <a:latin typeface="Times New Roman"/>
                        </a:rPr>
                        <a:t>--</a:t>
                      </a:r>
                    </a:p>
                  </a:txBody>
                  <a:tcPr marL="68580" marR="68580" marT="0" marB="0"/>
                </a:tc>
                <a:tc>
                  <a:txBody>
                    <a:bodyPr/>
                    <a:lstStyle/>
                    <a:p>
                      <a:pPr algn="ctr">
                        <a:spcAft>
                          <a:spcPts val="0"/>
                        </a:spcAft>
                      </a:pPr>
                      <a:r>
                        <a:rPr lang="en-US" sz="1400">
                          <a:latin typeface="Times New Roman"/>
                        </a:rPr>
                        <a:t>--</a:t>
                      </a:r>
                    </a:p>
                  </a:txBody>
                  <a:tcPr marL="68580" marR="68580" marT="0" marB="0"/>
                </a:tc>
                <a:tc>
                  <a:txBody>
                    <a:bodyPr/>
                    <a:lstStyle/>
                    <a:p>
                      <a:pPr algn="ctr">
                        <a:spcAft>
                          <a:spcPts val="0"/>
                        </a:spcAft>
                      </a:pPr>
                      <a:r>
                        <a:rPr lang="en-US" sz="1400">
                          <a:latin typeface="Times New Roman"/>
                        </a:rPr>
                        <a:t>0.46</a:t>
                      </a:r>
                    </a:p>
                    <a:p>
                      <a:pPr algn="ctr">
                        <a:spcAft>
                          <a:spcPts val="0"/>
                        </a:spcAft>
                      </a:pPr>
                      <a:r>
                        <a:rPr lang="en-US" sz="1400">
                          <a:latin typeface="Times New Roman"/>
                        </a:rPr>
                        <a:t>(0.53)</a:t>
                      </a:r>
                    </a:p>
                  </a:txBody>
                  <a:tcPr marL="68580" marR="68580" marT="0" marB="0"/>
                </a:tc>
              </a:tr>
              <a:tr h="370840">
                <a:tc>
                  <a:txBody>
                    <a:bodyPr/>
                    <a:lstStyle/>
                    <a:p>
                      <a:pPr>
                        <a:spcAft>
                          <a:spcPts val="0"/>
                        </a:spcAft>
                      </a:pPr>
                      <a:r>
                        <a:rPr lang="en-US" sz="1400" b="1" dirty="0">
                          <a:latin typeface="Times New Roman"/>
                        </a:rPr>
                        <a:t>Yield spread </a:t>
                      </a:r>
                      <a:endParaRPr lang="en-US" sz="1400" dirty="0">
                        <a:latin typeface="Times New Roman"/>
                      </a:endParaRPr>
                    </a:p>
                  </a:txBody>
                  <a:tcPr marL="68580" marR="68580" marT="0" marB="0"/>
                </a:tc>
                <a:tc>
                  <a:txBody>
                    <a:bodyPr/>
                    <a:lstStyle/>
                    <a:p>
                      <a:pPr algn="ctr">
                        <a:spcAft>
                          <a:spcPts val="0"/>
                        </a:spcAft>
                      </a:pPr>
                      <a:r>
                        <a:rPr lang="en-US" sz="1400" dirty="0">
                          <a:latin typeface="Times New Roman"/>
                        </a:rPr>
                        <a:t>-47.2*</a:t>
                      </a:r>
                    </a:p>
                    <a:p>
                      <a:pPr algn="ctr">
                        <a:spcAft>
                          <a:spcPts val="0"/>
                        </a:spcAft>
                      </a:pPr>
                      <a:r>
                        <a:rPr lang="en-US" sz="1400" dirty="0">
                          <a:latin typeface="Times New Roman"/>
                        </a:rPr>
                        <a:t>(20.2)</a:t>
                      </a:r>
                    </a:p>
                  </a:txBody>
                  <a:tcPr marL="68580" marR="68580" marT="0" marB="0"/>
                </a:tc>
                <a:tc>
                  <a:txBody>
                    <a:bodyPr/>
                    <a:lstStyle/>
                    <a:p>
                      <a:pPr algn="ctr">
                        <a:spcAft>
                          <a:spcPts val="0"/>
                        </a:spcAft>
                      </a:pPr>
                      <a:r>
                        <a:rPr lang="en-US" sz="1400" dirty="0">
                          <a:latin typeface="Times New Roman"/>
                        </a:rPr>
                        <a:t>-43.4*</a:t>
                      </a:r>
                    </a:p>
                    <a:p>
                      <a:pPr algn="ctr">
                        <a:spcAft>
                          <a:spcPts val="0"/>
                        </a:spcAft>
                      </a:pPr>
                      <a:r>
                        <a:rPr lang="en-US" sz="1400" dirty="0">
                          <a:latin typeface="Times New Roman"/>
                        </a:rPr>
                        <a:t>( 21.7)</a:t>
                      </a:r>
                    </a:p>
                  </a:txBody>
                  <a:tcPr marL="68580" marR="68580" marT="0" marB="0"/>
                </a:tc>
                <a:tc>
                  <a:txBody>
                    <a:bodyPr/>
                    <a:lstStyle/>
                    <a:p>
                      <a:pPr algn="ctr">
                        <a:spcAft>
                          <a:spcPts val="0"/>
                        </a:spcAft>
                      </a:pPr>
                      <a:r>
                        <a:rPr lang="en-US" sz="1400" dirty="0">
                          <a:latin typeface="Times New Roman"/>
                        </a:rPr>
                        <a:t>-41.8*</a:t>
                      </a:r>
                    </a:p>
                    <a:p>
                      <a:pPr algn="ctr">
                        <a:spcAft>
                          <a:spcPts val="0"/>
                        </a:spcAft>
                      </a:pPr>
                      <a:r>
                        <a:rPr lang="en-US" sz="1400" dirty="0">
                          <a:latin typeface="Times New Roman"/>
                        </a:rPr>
                        <a:t>(21.2)</a:t>
                      </a:r>
                    </a:p>
                  </a:txBody>
                  <a:tcPr marL="68580" marR="68580" marT="0" marB="0"/>
                </a:tc>
                <a:tc>
                  <a:txBody>
                    <a:bodyPr/>
                    <a:lstStyle/>
                    <a:p>
                      <a:pPr algn="ctr">
                        <a:spcAft>
                          <a:spcPts val="0"/>
                        </a:spcAft>
                      </a:pPr>
                      <a:r>
                        <a:rPr lang="en-US" sz="1400" dirty="0">
                          <a:latin typeface="Times New Roman"/>
                        </a:rPr>
                        <a:t>-44.4*</a:t>
                      </a:r>
                    </a:p>
                    <a:p>
                      <a:pPr algn="ctr">
                        <a:spcAft>
                          <a:spcPts val="0"/>
                        </a:spcAft>
                      </a:pPr>
                      <a:r>
                        <a:rPr lang="en-US" sz="1400" dirty="0">
                          <a:latin typeface="Times New Roman"/>
                        </a:rPr>
                        <a:t>(21.9)</a:t>
                      </a:r>
                    </a:p>
                  </a:txBody>
                  <a:tcPr marL="68580" marR="68580" marT="0" marB="0"/>
                </a:tc>
                <a:tc>
                  <a:txBody>
                    <a:bodyPr/>
                    <a:lstStyle/>
                    <a:p>
                      <a:pPr algn="ctr">
                        <a:spcAft>
                          <a:spcPts val="0"/>
                        </a:spcAft>
                      </a:pPr>
                      <a:r>
                        <a:rPr lang="en-US" sz="1400" dirty="0">
                          <a:latin typeface="Times New Roman"/>
                        </a:rPr>
                        <a:t>-42.9</a:t>
                      </a:r>
                    </a:p>
                    <a:p>
                      <a:pPr algn="ctr">
                        <a:spcAft>
                          <a:spcPts val="0"/>
                        </a:spcAft>
                      </a:pPr>
                      <a:r>
                        <a:rPr lang="en-US" sz="1400" dirty="0">
                          <a:latin typeface="Times New Roman"/>
                        </a:rPr>
                        <a:t>(21.9)</a:t>
                      </a:r>
                    </a:p>
                  </a:txBody>
                  <a:tcPr marL="68580" marR="68580" marT="0" marB="0"/>
                </a:tc>
                <a:tc>
                  <a:txBody>
                    <a:bodyPr/>
                    <a:lstStyle/>
                    <a:p>
                      <a:pPr algn="ctr">
                        <a:spcAft>
                          <a:spcPts val="0"/>
                        </a:spcAft>
                      </a:pPr>
                      <a:r>
                        <a:rPr lang="en-US" sz="1400" dirty="0">
                          <a:latin typeface="Times New Roman"/>
                        </a:rPr>
                        <a:t>-64.9**</a:t>
                      </a:r>
                    </a:p>
                    <a:p>
                      <a:pPr algn="ctr">
                        <a:spcAft>
                          <a:spcPts val="0"/>
                        </a:spcAft>
                      </a:pPr>
                      <a:r>
                        <a:rPr lang="en-US" sz="1400" dirty="0">
                          <a:latin typeface="Times New Roman"/>
                        </a:rPr>
                        <a:t>(20.7)</a:t>
                      </a:r>
                    </a:p>
                  </a:txBody>
                  <a:tcPr marL="68580" marR="68580" marT="0" marB="0"/>
                </a:tc>
                <a:tc>
                  <a:txBody>
                    <a:bodyPr/>
                    <a:lstStyle/>
                    <a:p>
                      <a:pPr algn="ctr">
                        <a:spcAft>
                          <a:spcPts val="0"/>
                        </a:spcAft>
                      </a:pPr>
                      <a:r>
                        <a:rPr lang="en-US" sz="1400" dirty="0">
                          <a:latin typeface="Times New Roman"/>
                        </a:rPr>
                        <a:t>-52.5*</a:t>
                      </a:r>
                    </a:p>
                    <a:p>
                      <a:pPr algn="ctr">
                        <a:spcAft>
                          <a:spcPts val="0"/>
                        </a:spcAft>
                      </a:pPr>
                      <a:r>
                        <a:rPr lang="en-US" sz="1400" dirty="0">
                          <a:latin typeface="Times New Roman"/>
                        </a:rPr>
                        <a:t>(21.3)</a:t>
                      </a:r>
                    </a:p>
                  </a:txBody>
                  <a:tcPr marL="68580" marR="68580" marT="0" marB="0"/>
                </a:tc>
                <a:tc>
                  <a:txBody>
                    <a:bodyPr/>
                    <a:lstStyle/>
                    <a:p>
                      <a:pPr algn="ctr">
                        <a:spcAft>
                          <a:spcPts val="0"/>
                        </a:spcAft>
                      </a:pPr>
                      <a:r>
                        <a:rPr lang="en-US" sz="1400" dirty="0">
                          <a:latin typeface="Times New Roman"/>
                        </a:rPr>
                        <a:t>-37.4</a:t>
                      </a:r>
                    </a:p>
                    <a:p>
                      <a:pPr algn="ctr">
                        <a:spcAft>
                          <a:spcPts val="0"/>
                        </a:spcAft>
                      </a:pPr>
                      <a:r>
                        <a:rPr lang="en-US" sz="1400" dirty="0">
                          <a:latin typeface="Times New Roman"/>
                        </a:rPr>
                        <a:t>(21.0)</a:t>
                      </a:r>
                    </a:p>
                  </a:txBody>
                  <a:tcPr marL="68580" marR="68580" marT="0" marB="0"/>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33400" y="1219200"/>
            <a:ext cx="8229600" cy="5262979"/>
          </a:xfrm>
          <a:prstGeom prst="rect">
            <a:avLst/>
          </a:prstGeom>
        </p:spPr>
        <p:txBody>
          <a:bodyPr wrap="square">
            <a:spAutoFit/>
          </a:bodyPr>
          <a:lstStyle/>
          <a:p>
            <a:pPr>
              <a:buNone/>
            </a:pPr>
            <a:r>
              <a:rPr lang="en-US" sz="2800" dirty="0" smtClean="0"/>
              <a:t>	Present study:  spending </a:t>
            </a:r>
            <a:r>
              <a:rPr lang="en-US" sz="2800" dirty="0"/>
              <a:t>multipliers </a:t>
            </a:r>
            <a:r>
              <a:rPr lang="en-US" sz="2800" dirty="0" smtClean="0"/>
              <a:t>identified </a:t>
            </a:r>
            <a:r>
              <a:rPr lang="en-US" sz="2800" dirty="0"/>
              <a:t>primarily from variations in defense spending, especially </a:t>
            </a:r>
            <a:r>
              <a:rPr lang="en-US" sz="2800" dirty="0" smtClean="0"/>
              <a:t>changes </a:t>
            </a:r>
            <a:r>
              <a:rPr lang="en-US" sz="2800" dirty="0"/>
              <a:t>associated with </a:t>
            </a:r>
            <a:r>
              <a:rPr lang="en-US" sz="2800" dirty="0" smtClean="0"/>
              <a:t>buildups </a:t>
            </a:r>
            <a:r>
              <a:rPr lang="en-US" sz="2800" dirty="0"/>
              <a:t>and aftermaths of wars.  </a:t>
            </a:r>
            <a:endParaRPr lang="en-US" sz="2800" dirty="0" smtClean="0"/>
          </a:p>
          <a:p>
            <a:pPr>
              <a:buNone/>
            </a:pPr>
            <a:endParaRPr lang="en-US" sz="2800" dirty="0" smtClean="0"/>
          </a:p>
          <a:p>
            <a:pPr>
              <a:buNone/>
            </a:pPr>
            <a:r>
              <a:rPr lang="en-US" sz="2800" dirty="0" smtClean="0"/>
              <a:t>	Ramey’s defense-news variable gauges changes in expected future defense outlays; thereby distinguishing temporary from permanent spending.</a:t>
            </a:r>
          </a:p>
          <a:p>
            <a:pPr>
              <a:buNone/>
            </a:pPr>
            <a:endParaRPr lang="en-US" sz="2800" dirty="0"/>
          </a:p>
          <a:p>
            <a:pPr>
              <a:buNone/>
            </a:pPr>
            <a:r>
              <a:rPr lang="en-US" sz="2800" dirty="0" smtClean="0"/>
              <a:t>	</a:t>
            </a:r>
            <a:endParaRPr lang="en-US" sz="2800" dirty="0"/>
          </a:p>
          <a:p>
            <a:endParaRPr lang="en-US" sz="28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Rates and Tax Revenue</a:t>
            </a:r>
            <a:endParaRPr lang="en-US" dirty="0"/>
          </a:p>
        </p:txBody>
      </p:sp>
      <p:sp>
        <p:nvSpPr>
          <p:cNvPr id="3" name="Content Placeholder 2"/>
          <p:cNvSpPr>
            <a:spLocks noGrp="1"/>
          </p:cNvSpPr>
          <p:nvPr>
            <p:ph idx="1"/>
          </p:nvPr>
        </p:nvSpPr>
        <p:spPr/>
        <p:txBody>
          <a:bodyPr>
            <a:normAutofit lnSpcReduction="10000"/>
          </a:bodyPr>
          <a:lstStyle/>
          <a:p>
            <a:r>
              <a:rPr lang="en-US" dirty="0" smtClean="0"/>
              <a:t>Changes in AMTR, lags and contemporaneous (Romer-Romer as instrument).</a:t>
            </a:r>
          </a:p>
          <a:p>
            <a:r>
              <a:rPr lang="en-US" dirty="0" smtClean="0"/>
              <a:t>Romer-Romer exogenous tax-change variable, lags and contemporaneous.</a:t>
            </a:r>
          </a:p>
          <a:p>
            <a:r>
              <a:rPr lang="en-US" dirty="0" smtClean="0"/>
              <a:t>Lagged AMTR and Romer-Romer jointly.</a:t>
            </a:r>
          </a:p>
          <a:p>
            <a:r>
              <a:rPr lang="en-US" dirty="0" smtClean="0"/>
              <a:t>Change in total federal revenue with Romer-Romer as instrument.</a:t>
            </a:r>
          </a:p>
          <a:p>
            <a:r>
              <a:rPr lang="en-US" dirty="0" smtClean="0"/>
              <a:t>Substitutions effects from tax rates matter; income effects?</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Extensions</a:t>
            </a:r>
            <a:endParaRPr lang="en-US" dirty="0"/>
          </a:p>
        </p:txBody>
      </p:sp>
      <p:sp>
        <p:nvSpPr>
          <p:cNvPr id="3" name="Content Placeholder 2"/>
          <p:cNvSpPr>
            <a:spLocks noGrp="1"/>
          </p:cNvSpPr>
          <p:nvPr>
            <p:ph idx="1"/>
          </p:nvPr>
        </p:nvSpPr>
        <p:spPr>
          <a:xfrm>
            <a:off x="457200" y="1447800"/>
            <a:ext cx="8229600" cy="4525963"/>
          </a:xfrm>
        </p:spPr>
        <p:txBody>
          <a:bodyPr>
            <a:normAutofit fontScale="92500" lnSpcReduction="10000"/>
          </a:bodyPr>
          <a:lstStyle/>
          <a:p>
            <a:r>
              <a:rPr lang="en-US" dirty="0" smtClean="0"/>
              <a:t>Instruments for non-defense G?  Political variables in context of cross-state New Deal spending?</a:t>
            </a:r>
          </a:p>
          <a:p>
            <a:endParaRPr lang="en-US" dirty="0" smtClean="0"/>
          </a:p>
          <a:p>
            <a:r>
              <a:rPr lang="en-US" dirty="0" smtClean="0"/>
              <a:t>Apply to other countries?  For defense G, need cases like U.S. with large wartime variations in G but without massive destruction of capital and life.  Promising cases are Canada, Australia, New Zealand.  (Lots of progress on data for New Zealand.)</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Canada:  Change in Defense</a:t>
            </a:r>
            <a:br>
              <a:rPr lang="en-US" dirty="0" smtClean="0"/>
            </a:br>
            <a:r>
              <a:rPr lang="en-US" dirty="0" smtClean="0"/>
              <a:t>Purchases (relative to GDP)</a:t>
            </a:r>
            <a:endParaRPr lang="en-US" dirty="0"/>
          </a:p>
        </p:txBody>
      </p:sp>
      <p:pic>
        <p:nvPicPr>
          <p:cNvPr id="4" name="Content Placeholder 3" descr="figcandefg.emf"/>
          <p:cNvPicPr>
            <a:picLocks noGrp="1" noChangeAspect="1"/>
          </p:cNvPicPr>
          <p:nvPr>
            <p:ph idx="1"/>
          </p:nvPr>
        </p:nvPicPr>
        <p:blipFill>
          <a:blip r:embed="rId2" cstate="print"/>
          <a:stretch>
            <a:fillRect/>
          </a:stretch>
        </p:blipFill>
        <p:spPr>
          <a:xfrm>
            <a:off x="1648125" y="1674156"/>
            <a:ext cx="5847750" cy="4378051"/>
          </a:xfrm>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Australia:  Change in Defense</a:t>
            </a:r>
            <a:br>
              <a:rPr lang="en-US" dirty="0" smtClean="0"/>
            </a:br>
            <a:r>
              <a:rPr lang="en-US" dirty="0" smtClean="0"/>
              <a:t>Purchases (relative to GDP)</a:t>
            </a:r>
            <a:endParaRPr lang="en-US" dirty="0"/>
          </a:p>
        </p:txBody>
      </p:sp>
      <p:pic>
        <p:nvPicPr>
          <p:cNvPr id="4" name="Content Placeholder 3" descr="figasldefg.emf"/>
          <p:cNvPicPr>
            <a:picLocks noGrp="1" noChangeAspect="1"/>
          </p:cNvPicPr>
          <p:nvPr>
            <p:ph idx="1"/>
          </p:nvPr>
        </p:nvPicPr>
        <p:blipFill>
          <a:blip r:embed="rId2" cstate="print"/>
          <a:stretch>
            <a:fillRect/>
          </a:stretch>
        </p:blipFill>
        <p:spPr>
          <a:xfrm>
            <a:off x="1648125" y="1674156"/>
            <a:ext cx="5847750" cy="4378051"/>
          </a:xfrm>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Picture Placeholder 4"/>
          <p:cNvGraphicFramePr>
            <a:graphicFrameLocks noGrp="1"/>
          </p:cNvGraphicFramePr>
          <p:nvPr>
            <p:ph type="pic" idx="1"/>
            <p:extLst>
              <p:ext uri="{D42A27DB-BD31-4B8C-83A1-F6EECF244321}">
                <p14:modId xmlns="" xmlns:p14="http://schemas.microsoft.com/office/powerpoint/2010/main" val="499439460"/>
              </p:ext>
            </p:extLst>
          </p:nvPr>
        </p:nvGraphicFramePr>
        <p:xfrm>
          <a:off x="179144" y="343258"/>
          <a:ext cx="8964855" cy="5583655"/>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p:cNvSpPr>
            <a:spLocks noGrp="1"/>
          </p:cNvSpPr>
          <p:nvPr>
            <p:ph type="body" sz="half" idx="2"/>
          </p:nvPr>
        </p:nvSpPr>
        <p:spPr>
          <a:xfrm>
            <a:off x="1792288" y="5943113"/>
            <a:ext cx="5486400" cy="804862"/>
          </a:xfrm>
        </p:spPr>
        <p:txBody>
          <a:bodyPr/>
          <a:lstStyle/>
          <a:p>
            <a:r>
              <a:rPr lang="en-US" dirty="0" smtClean="0"/>
              <a:t>Change in defense purchases expressed as a ratio to previous year’s GDP</a:t>
            </a:r>
          </a:p>
          <a:p>
            <a:endParaRPr lang="en-US" dirty="0"/>
          </a:p>
        </p:txBody>
      </p:sp>
      <p:graphicFrame>
        <p:nvGraphicFramePr>
          <p:cNvPr id="6" name="Object 5"/>
          <p:cNvGraphicFramePr>
            <a:graphicFrameLocks noChangeAspect="1"/>
          </p:cNvGraphicFramePr>
          <p:nvPr>
            <p:extLst>
              <p:ext uri="{D42A27DB-BD31-4B8C-83A1-F6EECF244321}">
                <p14:modId xmlns="" xmlns:p14="http://schemas.microsoft.com/office/powerpoint/2010/main" val="1532357328"/>
              </p:ext>
            </p:extLst>
          </p:nvPr>
        </p:nvGraphicFramePr>
        <p:xfrm>
          <a:off x="1890525" y="6364445"/>
          <a:ext cx="1413005" cy="383530"/>
        </p:xfrm>
        <a:graphic>
          <a:graphicData uri="http://schemas.openxmlformats.org/presentationml/2006/ole">
            <p:oleObj spid="_x0000_s1026" name="Equation" r:id="rId4" imgW="877680" imgH="228240" progId="Equation.3">
              <p:embed/>
            </p:oleObj>
          </a:graphicData>
        </a:graphic>
      </p:graphicFrame>
    </p:spTree>
    <p:extLst>
      <p:ext uri="{BB962C8B-B14F-4D97-AF65-F5344CB8AC3E}">
        <p14:creationId xmlns="" xmlns:p14="http://schemas.microsoft.com/office/powerpoint/2010/main" val="137770486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Picture Placeholder 4"/>
          <p:cNvGraphicFramePr>
            <a:graphicFrameLocks noGrp="1"/>
          </p:cNvGraphicFramePr>
          <p:nvPr>
            <p:ph type="pic" idx="1"/>
            <p:extLst>
              <p:ext uri="{D42A27DB-BD31-4B8C-83A1-F6EECF244321}">
                <p14:modId xmlns="" xmlns:p14="http://schemas.microsoft.com/office/powerpoint/2010/main" val="3276404232"/>
              </p:ext>
            </p:extLst>
          </p:nvPr>
        </p:nvGraphicFramePr>
        <p:xfrm>
          <a:off x="336666" y="228302"/>
          <a:ext cx="8807333" cy="627476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Object 5"/>
          <p:cNvGraphicFramePr>
            <a:graphicFrameLocks noChangeAspect="1"/>
          </p:cNvGraphicFramePr>
          <p:nvPr>
            <p:extLst>
              <p:ext uri="{D42A27DB-BD31-4B8C-83A1-F6EECF244321}">
                <p14:modId xmlns="" xmlns:p14="http://schemas.microsoft.com/office/powerpoint/2010/main" val="2361609209"/>
              </p:ext>
            </p:extLst>
          </p:nvPr>
        </p:nvGraphicFramePr>
        <p:xfrm>
          <a:off x="1373873" y="6318778"/>
          <a:ext cx="1357945" cy="368585"/>
        </p:xfrm>
        <a:graphic>
          <a:graphicData uri="http://schemas.openxmlformats.org/presentationml/2006/ole">
            <p:oleObj spid="_x0000_s2050" name="Equation" r:id="rId4" imgW="877680" imgH="228240" progId="Equation.3">
              <p:embed/>
            </p:oleObj>
          </a:graphicData>
        </a:graphic>
      </p:graphicFrame>
    </p:spTree>
    <p:extLst>
      <p:ext uri="{BB962C8B-B14F-4D97-AF65-F5344CB8AC3E}">
        <p14:creationId xmlns="" xmlns:p14="http://schemas.microsoft.com/office/powerpoint/2010/main" val="121413502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Text Placeholder 3"/>
          <p:cNvSpPr>
            <a:spLocks noGrp="1"/>
          </p:cNvSpPr>
          <p:nvPr>
            <p:ph type="body" sz="half" idx="2"/>
          </p:nvPr>
        </p:nvSpPr>
        <p:spPr/>
        <p:txBody>
          <a:bodyPr/>
          <a:lstStyle/>
          <a:p>
            <a:endParaRPr lang="en-US"/>
          </a:p>
        </p:txBody>
      </p:sp>
      <p:graphicFrame>
        <p:nvGraphicFramePr>
          <p:cNvPr id="5" name="Chart 4"/>
          <p:cNvGraphicFramePr>
            <a:graphicFrameLocks/>
          </p:cNvGraphicFramePr>
          <p:nvPr>
            <p:extLst>
              <p:ext uri="{D42A27DB-BD31-4B8C-83A1-F6EECF244321}">
                <p14:modId xmlns="" xmlns:p14="http://schemas.microsoft.com/office/powerpoint/2010/main" val="2187561738"/>
              </p:ext>
            </p:extLst>
          </p:nvPr>
        </p:nvGraphicFramePr>
        <p:xfrm>
          <a:off x="270933" y="287867"/>
          <a:ext cx="8602134" cy="6197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2853846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normAutofit fontScale="92500" lnSpcReduction="10000"/>
          </a:bodyPr>
          <a:lstStyle/>
          <a:p>
            <a:pPr>
              <a:buNone/>
            </a:pPr>
            <a:r>
              <a:rPr lang="en-US" dirty="0" smtClean="0"/>
              <a:t>	Tax effects estimated mainly from changes in  newly constructed time series on average marginal income-tax rates (AMTR) from federal and state income taxes and social-security payroll tax.   Corresponds to tax on labor—working on measure for capital income.</a:t>
            </a:r>
          </a:p>
          <a:p>
            <a:pPr>
              <a:buNone/>
            </a:pPr>
            <a:endParaRPr lang="en-US" dirty="0" smtClean="0"/>
          </a:p>
          <a:p>
            <a:pPr>
              <a:buNone/>
            </a:pPr>
            <a:r>
              <a:rPr lang="en-US" dirty="0" smtClean="0"/>
              <a:t>	Attempt to differentiate substitution effects due to changes in tax rates from income effects due to changes in tax revenue.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Figure 1</a:t>
            </a:r>
            <a:br>
              <a:rPr lang="en-US" dirty="0" smtClean="0"/>
            </a:br>
            <a:r>
              <a:rPr lang="en-US" dirty="0" smtClean="0"/>
              <a:t>Defense and Non-Defense Purchases</a:t>
            </a:r>
            <a:endParaRPr lang="en-US" dirty="0"/>
          </a:p>
        </p:txBody>
      </p:sp>
      <p:pic>
        <p:nvPicPr>
          <p:cNvPr id="4" name="Content Placeholder 3" descr="figpurch.emf"/>
          <p:cNvPicPr>
            <a:picLocks noGrp="1"/>
          </p:cNvPicPr>
          <p:nvPr>
            <p:ph idx="1"/>
          </p:nvPr>
        </p:nvPicPr>
        <p:blipFill>
          <a:blip r:embed="rId2" cstate="print"/>
          <a:stretch>
            <a:fillRect/>
          </a:stretch>
        </p:blipFill>
        <p:spPr>
          <a:xfrm>
            <a:off x="1371600" y="1447800"/>
            <a:ext cx="6248400" cy="48768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229600" cy="4525963"/>
          </a:xfrm>
        </p:spPr>
        <p:txBody>
          <a:bodyPr>
            <a:normAutofit fontScale="25000" lnSpcReduction="20000"/>
          </a:bodyPr>
          <a:lstStyle/>
          <a:p>
            <a:pPr>
              <a:buNone/>
            </a:pPr>
            <a:r>
              <a:rPr lang="en-US" dirty="0" smtClean="0"/>
              <a:t>	</a:t>
            </a:r>
            <a:r>
              <a:rPr lang="en-US" sz="9600" dirty="0" smtClean="0"/>
              <a:t>Favorable aspects of major wars, notably WWII, for gauging spending multiplier: </a:t>
            </a:r>
          </a:p>
          <a:p>
            <a:pPr>
              <a:buNone/>
            </a:pPr>
            <a:endParaRPr lang="en-US" sz="9600" dirty="0"/>
          </a:p>
          <a:p>
            <a:pPr lvl="0"/>
            <a:r>
              <a:rPr lang="en-US" sz="9600" dirty="0"/>
              <a:t>P</a:t>
            </a:r>
            <a:r>
              <a:rPr lang="en-US" sz="9600" dirty="0" smtClean="0"/>
              <a:t>rincipal </a:t>
            </a:r>
            <a:r>
              <a:rPr lang="en-US" sz="9600" dirty="0"/>
              <a:t>changes in defense spending </a:t>
            </a:r>
            <a:r>
              <a:rPr lang="en-US" sz="9600" dirty="0" smtClean="0"/>
              <a:t>plausibly </a:t>
            </a:r>
            <a:r>
              <a:rPr lang="en-US" sz="9600" dirty="0"/>
              <a:t>exogenous with respect to </a:t>
            </a:r>
            <a:r>
              <a:rPr lang="en-US" sz="9600" dirty="0" smtClean="0"/>
              <a:t>GDP.</a:t>
            </a:r>
          </a:p>
          <a:p>
            <a:pPr lvl="0"/>
            <a:endParaRPr lang="en-US" sz="9600" dirty="0"/>
          </a:p>
          <a:p>
            <a:pPr lvl="0"/>
            <a:r>
              <a:rPr lang="en-US" sz="9600" dirty="0"/>
              <a:t>C</a:t>
            </a:r>
            <a:r>
              <a:rPr lang="en-US" sz="9600" dirty="0" smtClean="0"/>
              <a:t>hanges large, include positive </a:t>
            </a:r>
            <a:r>
              <a:rPr lang="en-US" sz="9600" dirty="0"/>
              <a:t>and </a:t>
            </a:r>
            <a:r>
              <a:rPr lang="en-US" sz="9600" dirty="0" smtClean="0"/>
              <a:t>negative.</a:t>
            </a:r>
          </a:p>
          <a:p>
            <a:pPr lvl="0"/>
            <a:endParaRPr lang="en-US" sz="9600" dirty="0"/>
          </a:p>
          <a:p>
            <a:pPr lvl="0"/>
            <a:r>
              <a:rPr lang="en-US" sz="9600" dirty="0"/>
              <a:t>Unlike </a:t>
            </a:r>
            <a:r>
              <a:rPr lang="en-US" sz="9600" dirty="0" smtClean="0"/>
              <a:t>many </a:t>
            </a:r>
            <a:r>
              <a:rPr lang="en-US" sz="9600" dirty="0"/>
              <a:t>countries that experienced sharp decreases in </a:t>
            </a:r>
            <a:r>
              <a:rPr lang="en-US" sz="9600" dirty="0" smtClean="0"/>
              <a:t>GDP </a:t>
            </a:r>
            <a:r>
              <a:rPr lang="en-US" sz="9600" dirty="0"/>
              <a:t>during </a:t>
            </a:r>
            <a:r>
              <a:rPr lang="en-US" sz="9600" dirty="0" smtClean="0"/>
              <a:t>WWII, U.S. did </a:t>
            </a:r>
            <a:r>
              <a:rPr lang="en-US" sz="9600" dirty="0"/>
              <a:t>not have massive destruction of physical capital and suffered </a:t>
            </a:r>
            <a:r>
              <a:rPr lang="en-US" sz="9600" dirty="0" smtClean="0"/>
              <a:t>only </a:t>
            </a:r>
            <a:r>
              <a:rPr lang="en-US" sz="9600" dirty="0"/>
              <a:t>moderate loss of life.  </a:t>
            </a:r>
            <a:r>
              <a:rPr lang="en-US" sz="9600" dirty="0" smtClean="0"/>
              <a:t>Demand </a:t>
            </a:r>
            <a:r>
              <a:rPr lang="en-US" sz="9600" dirty="0"/>
              <a:t>effects </a:t>
            </a:r>
            <a:r>
              <a:rPr lang="en-US" sz="9600" dirty="0" smtClean="0"/>
              <a:t>should </a:t>
            </a:r>
            <a:r>
              <a:rPr lang="en-US" sz="9600" dirty="0"/>
              <a:t>be </a:t>
            </a:r>
            <a:r>
              <a:rPr lang="en-US" sz="9600" dirty="0" smtClean="0"/>
              <a:t>dominant.</a:t>
            </a:r>
          </a:p>
          <a:p>
            <a:pPr lvl="0"/>
            <a:endParaRPr lang="en-US" sz="9600" dirty="0"/>
          </a:p>
          <a:p>
            <a:pPr lvl="0"/>
            <a:r>
              <a:rPr lang="en-US" sz="9600" dirty="0"/>
              <a:t>Because </a:t>
            </a:r>
            <a:r>
              <a:rPr lang="en-US" sz="9600" dirty="0" smtClean="0"/>
              <a:t>unemployment </a:t>
            </a:r>
            <a:r>
              <a:rPr lang="en-US" sz="9600" dirty="0"/>
              <a:t>rate in 1940 was still high, 9.4%, </a:t>
            </a:r>
            <a:r>
              <a:rPr lang="en-US" sz="9600" dirty="0" smtClean="0"/>
              <a:t>some </a:t>
            </a:r>
            <a:r>
              <a:rPr lang="en-US" sz="9600" dirty="0"/>
              <a:t>information on how </a:t>
            </a:r>
            <a:r>
              <a:rPr lang="en-US" sz="9600" dirty="0" smtClean="0"/>
              <a:t>size </a:t>
            </a:r>
            <a:r>
              <a:rPr lang="en-US" sz="9600" dirty="0"/>
              <a:t>of </a:t>
            </a:r>
            <a:r>
              <a:rPr lang="en-US" sz="9600" dirty="0" smtClean="0"/>
              <a:t>defense-spending </a:t>
            </a:r>
            <a:r>
              <a:rPr lang="en-US" sz="9600" dirty="0"/>
              <a:t>multiplier depends on </a:t>
            </a:r>
            <a:r>
              <a:rPr lang="en-US" sz="9600" dirty="0" smtClean="0"/>
              <a:t>amount </a:t>
            </a:r>
            <a:r>
              <a:rPr lang="en-US" sz="9600" dirty="0"/>
              <a:t>of </a:t>
            </a:r>
            <a:r>
              <a:rPr lang="en-US" sz="9600" dirty="0" smtClean="0"/>
              <a:t>slack.  (More info for Canada, etc.)</a:t>
            </a:r>
            <a:endParaRPr lang="en-US" sz="9600" dirty="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U.S. time series contains two other war-related cases of major, short-term changes in defense spending.  In WWI, defense-spending variable was 3.5% in 1917 and 14.9% in 1918, -7.9% in 1919 and -8.2% in 1920.  In Korean War, 5.6% in 1951, 3.3% in 1952, and 0.5% in 1953, -2.1% in 1954.</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lstStyle/>
          <a:p>
            <a:pPr>
              <a:buNone/>
            </a:pPr>
            <a:r>
              <a:rPr lang="en-US" dirty="0" smtClean="0"/>
              <a:t>	Post-1954 features much more modest variations in defense spending.  Largest values—1.2% in 1966 and 1.1% in 1967—during early part of Vietnam War. After end of Vietnam, largest are 0.4-0.5% from 1982 to 1985 during “Reagan defense buildup” and 0.3-0.4% in 2002-2004 during post-2001 conflicts.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3601</TotalTime>
  <Words>1924</Words>
  <Application>Microsoft Office PowerPoint</Application>
  <PresentationFormat>On-screen Show (4:3)</PresentationFormat>
  <Paragraphs>685</Paragraphs>
  <Slides>46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48" baseType="lpstr">
      <vt:lpstr>Office Theme</vt:lpstr>
      <vt:lpstr>Equation</vt:lpstr>
      <vt:lpstr>Slide 1</vt:lpstr>
      <vt:lpstr>Slide 2</vt:lpstr>
      <vt:lpstr>Slide 3</vt:lpstr>
      <vt:lpstr>Slide 4</vt:lpstr>
      <vt:lpstr>Slide 5</vt:lpstr>
      <vt:lpstr>Figure 1 Defense and Non-Defense Purchases</vt:lpstr>
      <vt:lpstr>Slide 7</vt:lpstr>
      <vt:lpstr>Slide 8</vt:lpstr>
      <vt:lpstr>Slide 9</vt:lpstr>
      <vt:lpstr>Slide 10</vt:lpstr>
      <vt:lpstr>Slide 11</vt:lpstr>
      <vt:lpstr>Slide 12</vt:lpstr>
      <vt:lpstr>Figure 2  Defense-News Variable</vt:lpstr>
      <vt:lpstr>Slide 14</vt:lpstr>
      <vt:lpstr>Figure 3 Average Marginal Income-Tax Rates</vt:lpstr>
      <vt:lpstr>Slide 16</vt:lpstr>
      <vt:lpstr>Slide 17</vt:lpstr>
      <vt:lpstr>Slide 18</vt:lpstr>
      <vt:lpstr>Slide 19</vt:lpstr>
      <vt:lpstr>Slide 20</vt:lpstr>
      <vt:lpstr>Romer-Romer Tax-Change Series</vt:lpstr>
      <vt:lpstr>Slide 22</vt:lpstr>
      <vt:lpstr>Theoretical Framework</vt:lpstr>
      <vt:lpstr>Framework for Empirical Analysis</vt:lpstr>
      <vt:lpstr>Slide 25</vt:lpstr>
      <vt:lpstr>Slide 26</vt:lpstr>
      <vt:lpstr>Empirical Results</vt:lpstr>
      <vt:lpstr>Equations for GDP Growth  Various Samples</vt:lpstr>
      <vt:lpstr>Slide 29</vt:lpstr>
      <vt:lpstr>Slide 30</vt:lpstr>
      <vt:lpstr>Slide 31</vt:lpstr>
      <vt:lpstr>Slide 32</vt:lpstr>
      <vt:lpstr>Slide 33</vt:lpstr>
      <vt:lpstr>Implications from Theory, Defense versus Non-Defense G </vt:lpstr>
      <vt:lpstr>Non-Defense Government Purchases and Transfers</vt:lpstr>
      <vt:lpstr>Slide 36</vt:lpstr>
      <vt:lpstr>Effects on Components of GDP</vt:lpstr>
      <vt:lpstr>Effects on Components of GDP</vt:lpstr>
      <vt:lpstr>More Results on Taxes, 1950-2006</vt:lpstr>
      <vt:lpstr>Tax Rates and Tax Revenue</vt:lpstr>
      <vt:lpstr>Extensions</vt:lpstr>
      <vt:lpstr>Canada:  Change in Defense Purchases (relative to GDP)</vt:lpstr>
      <vt:lpstr>Australia:  Change in Defense Purchases (relative to GDP)</vt:lpstr>
      <vt:lpstr>Slide 44</vt:lpstr>
      <vt:lpstr>Slide 45</vt:lpstr>
      <vt:lpstr>Slide 46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rbarro</dc:creator>
  <cp:lastModifiedBy>Robert</cp:lastModifiedBy>
  <cp:revision>247</cp:revision>
  <dcterms:created xsi:type="dcterms:W3CDTF">2009-10-18T18:43:00Z</dcterms:created>
  <dcterms:modified xsi:type="dcterms:W3CDTF">2011-05-13T10:23:12Z</dcterms:modified>
</cp:coreProperties>
</file>