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8" r:id="rId1"/>
    <p:sldMasterId id="2147484848" r:id="rId2"/>
  </p:sldMasterIdLst>
  <p:notesMasterIdLst>
    <p:notesMasterId r:id="rId76"/>
  </p:notesMasterIdLst>
  <p:handoutMasterIdLst>
    <p:handoutMasterId r:id="rId77"/>
  </p:handoutMasterIdLst>
  <p:sldIdLst>
    <p:sldId id="285" r:id="rId3"/>
    <p:sldId id="471" r:id="rId4"/>
    <p:sldId id="591" r:id="rId5"/>
    <p:sldId id="592" r:id="rId6"/>
    <p:sldId id="593" r:id="rId7"/>
    <p:sldId id="590" r:id="rId8"/>
    <p:sldId id="585" r:id="rId9"/>
    <p:sldId id="561" r:id="rId10"/>
    <p:sldId id="586" r:id="rId11"/>
    <p:sldId id="601" r:id="rId12"/>
    <p:sldId id="563" r:id="rId13"/>
    <p:sldId id="564" r:id="rId14"/>
    <p:sldId id="565" r:id="rId15"/>
    <p:sldId id="566" r:id="rId16"/>
    <p:sldId id="567" r:id="rId17"/>
    <p:sldId id="568" r:id="rId18"/>
    <p:sldId id="569" r:id="rId19"/>
    <p:sldId id="570" r:id="rId20"/>
    <p:sldId id="571" r:id="rId21"/>
    <p:sldId id="572" r:id="rId22"/>
    <p:sldId id="573" r:id="rId23"/>
    <p:sldId id="574" r:id="rId24"/>
    <p:sldId id="575" r:id="rId25"/>
    <p:sldId id="589" r:id="rId26"/>
    <p:sldId id="507" r:id="rId27"/>
    <p:sldId id="447" r:id="rId28"/>
    <p:sldId id="527" r:id="rId29"/>
    <p:sldId id="528" r:id="rId30"/>
    <p:sldId id="529" r:id="rId31"/>
    <p:sldId id="603" r:id="rId32"/>
    <p:sldId id="530" r:id="rId33"/>
    <p:sldId id="531" r:id="rId34"/>
    <p:sldId id="532" r:id="rId35"/>
    <p:sldId id="533" r:id="rId36"/>
    <p:sldId id="534" r:id="rId37"/>
    <p:sldId id="535" r:id="rId38"/>
    <p:sldId id="536" r:id="rId39"/>
    <p:sldId id="537" r:id="rId40"/>
    <p:sldId id="540" r:id="rId41"/>
    <p:sldId id="539" r:id="rId42"/>
    <p:sldId id="514" r:id="rId43"/>
    <p:sldId id="546" r:id="rId44"/>
    <p:sldId id="542" r:id="rId45"/>
    <p:sldId id="543" r:id="rId46"/>
    <p:sldId id="544" r:id="rId47"/>
    <p:sldId id="545" r:id="rId48"/>
    <p:sldId id="449" r:id="rId49"/>
    <p:sldId id="391" r:id="rId50"/>
    <p:sldId id="465" r:id="rId51"/>
    <p:sldId id="605" r:id="rId52"/>
    <p:sldId id="550" r:id="rId53"/>
    <p:sldId id="551" r:id="rId54"/>
    <p:sldId id="450" r:id="rId55"/>
    <p:sldId id="390" r:id="rId56"/>
    <p:sldId id="594" r:id="rId57"/>
    <p:sldId id="599" r:id="rId58"/>
    <p:sldId id="598" r:id="rId59"/>
    <p:sldId id="602" r:id="rId60"/>
    <p:sldId id="364" r:id="rId61"/>
    <p:sldId id="475" r:id="rId62"/>
    <p:sldId id="476" r:id="rId63"/>
    <p:sldId id="373" r:id="rId64"/>
    <p:sldId id="606" r:id="rId65"/>
    <p:sldId id="595" r:id="rId66"/>
    <p:sldId id="596" r:id="rId67"/>
    <p:sldId id="557" r:id="rId68"/>
    <p:sldId id="600" r:id="rId69"/>
    <p:sldId id="552" r:id="rId70"/>
    <p:sldId id="555" r:id="rId71"/>
    <p:sldId id="553" r:id="rId72"/>
    <p:sldId id="554" r:id="rId73"/>
    <p:sldId id="556" r:id="rId74"/>
    <p:sldId id="558" r:id="rId7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2929"/>
    <a:srgbClr val="FBFBFB"/>
    <a:srgbClr val="F7F7F7"/>
    <a:srgbClr val="EAEAEA"/>
    <a:srgbClr val="1C1C1C"/>
    <a:srgbClr val="080808"/>
    <a:srgbClr val="800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683" autoAdjust="0"/>
    <p:restoredTop sz="86917" autoAdjust="0"/>
  </p:normalViewPr>
  <p:slideViewPr>
    <p:cSldViewPr snapToGrid="0">
      <p:cViewPr>
        <p:scale>
          <a:sx n="60" d="100"/>
          <a:sy n="60" d="100"/>
        </p:scale>
        <p:origin x="-970" y="-211"/>
      </p:cViewPr>
      <p:guideLst>
        <p:guide orient="horz" pos="3561"/>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65539" name="Rectangle 3"/>
          <p:cNvSpPr>
            <a:spLocks noGrp="1" noChangeArrowheads="1"/>
          </p:cNvSpPr>
          <p:nvPr>
            <p:ph type="dt" sz="quarter"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65540" name="Rectangle 4"/>
          <p:cNvSpPr>
            <a:spLocks noGrp="1" noChangeArrowheads="1"/>
          </p:cNvSpPr>
          <p:nvPr>
            <p:ph type="ftr" sz="quarter" idx="2"/>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65541" name="Rectangle 5"/>
          <p:cNvSpPr>
            <a:spLocks noGrp="1" noChangeArrowheads="1"/>
          </p:cNvSpPr>
          <p:nvPr>
            <p:ph type="sldNum" sz="quarter" idx="3"/>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DC9CE971-1A78-4E74-A0AB-B3E3DED374DD}" type="slidenum">
              <a:rPr lang="en-US"/>
              <a:pPr>
                <a:defRPr/>
              </a:pPr>
              <a:t>‹#›</a:t>
            </a:fld>
            <a:endParaRPr lang="en-US"/>
          </a:p>
        </p:txBody>
      </p:sp>
    </p:spTree>
    <p:extLst>
      <p:ext uri="{BB962C8B-B14F-4D97-AF65-F5344CB8AC3E}">
        <p14:creationId xmlns:p14="http://schemas.microsoft.com/office/powerpoint/2010/main" val="23425005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defTabSz="931863">
              <a:defRPr sz="1200">
                <a:latin typeface="Arial" charset="0"/>
              </a:defRPr>
            </a:lvl1pPr>
          </a:lstStyle>
          <a:p>
            <a:pPr>
              <a:defRPr/>
            </a:pPr>
            <a:endParaRPr lang="en-US"/>
          </a:p>
        </p:txBody>
      </p:sp>
      <p:sp>
        <p:nvSpPr>
          <p:cNvPr id="19459" name="Rectangle 3"/>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defTabSz="931863">
              <a:defRPr sz="1200">
                <a:latin typeface="Arial" charset="0"/>
              </a:defRPr>
            </a:lvl1pPr>
          </a:lstStyle>
          <a:p>
            <a:pPr>
              <a:defRPr/>
            </a:pPr>
            <a:endParaRPr lang="en-US"/>
          </a:p>
        </p:txBody>
      </p:sp>
      <p:sp>
        <p:nvSpPr>
          <p:cNvPr id="8909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9461" name="Rectangle 5"/>
          <p:cNvSpPr>
            <a:spLocks noGrp="1" noChangeArrowheads="1"/>
          </p:cNvSpPr>
          <p:nvPr>
            <p:ph type="body" sz="quarter" idx="3"/>
          </p:nvPr>
        </p:nvSpPr>
        <p:spPr bwMode="auto">
          <a:xfrm>
            <a:off x="701675" y="4416425"/>
            <a:ext cx="560705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9462" name="Rectangle 6"/>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defTabSz="931863">
              <a:defRPr sz="1200">
                <a:latin typeface="Arial" charset="0"/>
              </a:defRPr>
            </a:lvl1pPr>
          </a:lstStyle>
          <a:p>
            <a:pPr>
              <a:defRPr/>
            </a:pPr>
            <a:endParaRPr lang="en-US"/>
          </a:p>
        </p:txBody>
      </p:sp>
      <p:sp>
        <p:nvSpPr>
          <p:cNvPr id="19463" name="Rectangle 7"/>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defTabSz="931863">
              <a:defRPr sz="1200">
                <a:latin typeface="Arial" charset="0"/>
              </a:defRPr>
            </a:lvl1pPr>
          </a:lstStyle>
          <a:p>
            <a:pPr>
              <a:defRPr/>
            </a:pPr>
            <a:fld id="{A420DD6E-6291-46C2-B25E-ECA2B6E91489}" type="slidenum">
              <a:rPr lang="en-US"/>
              <a:pPr>
                <a:defRPr/>
              </a:pPr>
              <a:t>‹#›</a:t>
            </a:fld>
            <a:endParaRPr lang="en-US"/>
          </a:p>
        </p:txBody>
      </p:sp>
    </p:spTree>
    <p:extLst>
      <p:ext uri="{BB962C8B-B14F-4D97-AF65-F5344CB8AC3E}">
        <p14:creationId xmlns:p14="http://schemas.microsoft.com/office/powerpoint/2010/main" val="10035555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420DD6E-6291-46C2-B25E-ECA2B6E91489}" type="slidenum">
              <a:rPr lang="en-US" smtClean="0"/>
              <a:pPr>
                <a:defRPr/>
              </a:pPr>
              <a:t>9</a:t>
            </a:fld>
            <a:endParaRPr lang="en-US"/>
          </a:p>
        </p:txBody>
      </p:sp>
    </p:spTree>
    <p:extLst>
      <p:ext uri="{BB962C8B-B14F-4D97-AF65-F5344CB8AC3E}">
        <p14:creationId xmlns:p14="http://schemas.microsoft.com/office/powerpoint/2010/main" val="7412175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xfrm>
            <a:off x="1182688" y="696913"/>
            <a:ext cx="4649787" cy="3487737"/>
          </a:xfrm>
          <a:ln/>
        </p:spPr>
      </p:sp>
      <p:sp>
        <p:nvSpPr>
          <p:cNvPr id="9830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79475" eaLnBrk="1" hangingPunct="1"/>
            <a:r>
              <a:rPr lang="en-US" smtClean="0"/>
              <a:t>I would make a big play of we saw 2008 and 2009 data as a test of this, and it appears to perform very well because of the huge surge. You could claim appears to be highest level yet in the data but checking into this….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420DD6E-6291-46C2-B25E-ECA2B6E91489}" type="slidenum">
              <a:rPr lang="en-US" smtClean="0"/>
              <a:pPr>
                <a:defRPr/>
              </a:pPr>
              <a:t>46</a:t>
            </a:fld>
            <a:endParaRPr lang="en-US"/>
          </a:p>
        </p:txBody>
      </p:sp>
    </p:spTree>
    <p:extLst>
      <p:ext uri="{BB962C8B-B14F-4D97-AF65-F5344CB8AC3E}">
        <p14:creationId xmlns:p14="http://schemas.microsoft.com/office/powerpoint/2010/main" val="21796707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420DD6E-6291-46C2-B25E-ECA2B6E91489}" type="slidenum">
              <a:rPr lang="en-US" smtClean="0"/>
              <a:pPr>
                <a:defRPr/>
              </a:pPr>
              <a:t>64</a:t>
            </a:fld>
            <a:endParaRPr lang="en-US"/>
          </a:p>
        </p:txBody>
      </p:sp>
    </p:spTree>
    <p:extLst>
      <p:ext uri="{BB962C8B-B14F-4D97-AF65-F5344CB8AC3E}">
        <p14:creationId xmlns:p14="http://schemas.microsoft.com/office/powerpoint/2010/main" val="2331363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420DD6E-6291-46C2-B25E-ECA2B6E91489}" type="slidenum">
              <a:rPr lang="en-US" smtClean="0"/>
              <a:pPr>
                <a:defRPr/>
              </a:pPr>
              <a:t>10</a:t>
            </a:fld>
            <a:endParaRPr lang="en-US"/>
          </a:p>
        </p:txBody>
      </p:sp>
    </p:spTree>
    <p:extLst>
      <p:ext uri="{BB962C8B-B14F-4D97-AF65-F5344CB8AC3E}">
        <p14:creationId xmlns:p14="http://schemas.microsoft.com/office/powerpoint/2010/main" val="741217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fld id="{34555E01-C929-47E3-B067-5B683BDD8EB4}" type="slidenum">
              <a:rPr lang="en-US" smtClean="0"/>
              <a:pPr eaLnBrk="1" hangingPunct="1"/>
              <a:t>21</a:t>
            </a:fld>
            <a:endParaRPr lang="en-US" smtClean="0"/>
          </a:p>
        </p:txBody>
      </p:sp>
      <p:sp>
        <p:nvSpPr>
          <p:cNvPr id="100355" name="Rectangle 2"/>
          <p:cNvSpPr>
            <a:spLocks noGrp="1" noRot="1" noChangeAspect="1" noChangeArrowheads="1" noTextEdit="1"/>
          </p:cNvSpPr>
          <p:nvPr>
            <p:ph type="sldImg"/>
          </p:nvPr>
        </p:nvSpPr>
        <p:spPr>
          <a:xfrm>
            <a:off x="1182688" y="696913"/>
            <a:ext cx="4649787" cy="3487737"/>
          </a:xfrm>
          <a:ln/>
        </p:spPr>
      </p:sp>
      <p:sp>
        <p:nvSpPr>
          <p:cNvPr id="10035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420DD6E-6291-46C2-B25E-ECA2B6E91489}" type="slidenum">
              <a:rPr lang="en-US" smtClean="0"/>
              <a:pPr>
                <a:defRPr/>
              </a:pPr>
              <a:t>22</a:t>
            </a:fld>
            <a:endParaRPr lang="en-US"/>
          </a:p>
        </p:txBody>
      </p:sp>
    </p:spTree>
    <p:extLst>
      <p:ext uri="{BB962C8B-B14F-4D97-AF65-F5344CB8AC3E}">
        <p14:creationId xmlns:p14="http://schemas.microsoft.com/office/powerpoint/2010/main" val="4106923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Political fighting:</a:t>
            </a:r>
          </a:p>
          <a:p>
            <a:r>
              <a:rPr lang="en-US" dirty="0" smtClean="0"/>
              <a:t>Taft v Roosevelt over Conservatives vs Progressives</a:t>
            </a:r>
            <a:r>
              <a:rPr lang="en-US" baseline="0" dirty="0" smtClean="0"/>
              <a:t> in Republican Party (1910-1913)</a:t>
            </a:r>
            <a:endParaRPr lang="en-US" dirty="0" smtClean="0"/>
          </a:p>
          <a:p>
            <a:r>
              <a:rPr lang="en-US" dirty="0" smtClean="0"/>
              <a:t>The November 1912 spike is the election of Woodrow Wilson over Roosevelt</a:t>
            </a:r>
            <a:r>
              <a:rPr lang="en-US" baseline="0" dirty="0" smtClean="0"/>
              <a:t> (second) and Taft </a:t>
            </a:r>
            <a:r>
              <a:rPr lang="en-US" baseline="0" smtClean="0"/>
              <a:t>(third)</a:t>
            </a:r>
            <a:endParaRPr lang="en-US" smtClean="0"/>
          </a:p>
          <a:p>
            <a:endParaRPr lang="en-US" dirty="0" smtClean="0"/>
          </a:p>
          <a:p>
            <a:r>
              <a:rPr lang="en-US" dirty="0" smtClean="0"/>
              <a:t>Close</a:t>
            </a:r>
            <a:r>
              <a:rPr lang="en-US" baseline="0" dirty="0" smtClean="0"/>
              <a:t> elections:</a:t>
            </a:r>
          </a:p>
          <a:p>
            <a:r>
              <a:rPr lang="en-US" baseline="0" dirty="0" smtClean="0"/>
              <a:t>Wilson v Hughes in 1916</a:t>
            </a:r>
          </a:p>
          <a:p>
            <a:r>
              <a:rPr lang="en-US" dirty="0" smtClean="0"/>
              <a:t>Truman vs Dewey in 1948</a:t>
            </a:r>
          </a:p>
          <a:p>
            <a:r>
              <a:rPr lang="en-US" dirty="0" smtClean="0"/>
              <a:t>JFK-Nixon</a:t>
            </a:r>
            <a:r>
              <a:rPr lang="en-US" baseline="0" dirty="0" smtClean="0"/>
              <a:t> 1960</a:t>
            </a:r>
            <a:endParaRPr lang="en-US" dirty="0" smtClean="0"/>
          </a:p>
          <a:p>
            <a:endParaRPr lang="en-US" dirty="0" smtClean="0"/>
          </a:p>
          <a:p>
            <a:r>
              <a:rPr lang="en-US" dirty="0" smtClean="0"/>
              <a:t>Major economics policies:</a:t>
            </a:r>
          </a:p>
          <a:p>
            <a:r>
              <a:rPr lang="en-US" dirty="0" smtClean="0"/>
              <a:t>Woodrow Wilson’s New Freedom progressive agenda (1913-1921)</a:t>
            </a:r>
          </a:p>
          <a:p>
            <a:r>
              <a:rPr lang="en-US" dirty="0" smtClean="0"/>
              <a:t>Calvin Coolidge  (1923-29)</a:t>
            </a:r>
            <a:r>
              <a:rPr lang="en-US" baseline="0" dirty="0" smtClean="0"/>
              <a:t> – very laissez-faire and inactive (“no new experiments”), reduced size of government and debt, and “scientific taxation” (minimize tax changes – see http://en.wikipedia.org/wiki/Calvin_Coolidge)</a:t>
            </a:r>
            <a:endParaRPr lang="en-US" dirty="0" smtClean="0"/>
          </a:p>
          <a:p>
            <a:r>
              <a:rPr lang="en-US" dirty="0" smtClean="0"/>
              <a:t>New Deal 1932 plus last year under Hoover</a:t>
            </a:r>
          </a:p>
          <a:p>
            <a:r>
              <a:rPr lang="en-US" dirty="0" smtClean="0"/>
              <a:t>JFK – New Frontier starts in 1960</a:t>
            </a:r>
          </a:p>
          <a:p>
            <a:r>
              <a:rPr lang="en-US" dirty="0" smtClean="0"/>
              <a:t>LBJ – Great Society from 1964 (like New Frontier uses task forces of outsiders, including lots of economists…)</a:t>
            </a:r>
          </a:p>
          <a:p>
            <a:endParaRPr lang="en-US" dirty="0"/>
          </a:p>
        </p:txBody>
      </p:sp>
      <p:sp>
        <p:nvSpPr>
          <p:cNvPr id="4" name="Slide Number Placeholder 3"/>
          <p:cNvSpPr>
            <a:spLocks noGrp="1"/>
          </p:cNvSpPr>
          <p:nvPr>
            <p:ph type="sldNum" sz="quarter" idx="10"/>
          </p:nvPr>
        </p:nvSpPr>
        <p:spPr/>
        <p:txBody>
          <a:bodyPr/>
          <a:lstStyle/>
          <a:p>
            <a:fld id="{858E4891-C06B-4684-A73C-A6F8C5869622}"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333880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fld id="{7978BC97-2098-45BC-B313-75F0E9D3DE50}" type="slidenum">
              <a:rPr lang="en-US" smtClean="0">
                <a:solidFill>
                  <a:srgbClr val="000000"/>
                </a:solidFill>
              </a:rPr>
              <a:pPr eaLnBrk="1" hangingPunct="1"/>
              <a:t>39</a:t>
            </a:fld>
            <a:endParaRPr lang="en-US" smtClean="0">
              <a:solidFill>
                <a:srgbClr val="000000"/>
              </a:solidFill>
            </a:endParaRPr>
          </a:p>
        </p:txBody>
      </p:sp>
      <p:sp>
        <p:nvSpPr>
          <p:cNvPr id="92163" name="Rectangle 2"/>
          <p:cNvSpPr>
            <a:spLocks noGrp="1" noRot="1" noChangeAspect="1" noChangeArrowheads="1" noTextEdit="1"/>
          </p:cNvSpPr>
          <p:nvPr>
            <p:ph type="sldImg"/>
          </p:nvPr>
        </p:nvSpPr>
        <p:spPr>
          <a:xfrm>
            <a:off x="1182688" y="696913"/>
            <a:ext cx="4649787" cy="3487737"/>
          </a:xfrm>
          <a:ln/>
        </p:spPr>
      </p:sp>
      <p:sp>
        <p:nvSpPr>
          <p:cNvPr id="92164"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fld id="{2E4AD3F4-690E-4937-92F3-1F1B79CBA0F9}" type="slidenum">
              <a:rPr lang="en-US" smtClean="0">
                <a:solidFill>
                  <a:srgbClr val="000000"/>
                </a:solidFill>
              </a:rPr>
              <a:pPr eaLnBrk="1" hangingPunct="1"/>
              <a:t>42</a:t>
            </a:fld>
            <a:endParaRPr lang="en-US" smtClean="0">
              <a:solidFill>
                <a:srgbClr val="000000"/>
              </a:solidFill>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fld id="{21623FD6-89C3-49A2-8B4F-F6D4A3BFB595}" type="slidenum">
              <a:rPr lang="en-US" smtClean="0">
                <a:solidFill>
                  <a:srgbClr val="000000"/>
                </a:solidFill>
              </a:rPr>
              <a:pPr eaLnBrk="1" hangingPunct="1"/>
              <a:t>43</a:t>
            </a:fld>
            <a:endParaRPr lang="en-US" smtClean="0">
              <a:solidFill>
                <a:srgbClr val="000000"/>
              </a:solidFill>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fld id="{A5305392-4545-49BD-BAD0-495FD73CFDCB}" type="slidenum">
              <a:rPr lang="en-US" smtClean="0">
                <a:solidFill>
                  <a:srgbClr val="000000"/>
                </a:solidFill>
              </a:rPr>
              <a:pPr eaLnBrk="1" hangingPunct="1"/>
              <a:t>44</a:t>
            </a:fld>
            <a:endParaRPr lang="en-US" smtClean="0">
              <a:solidFill>
                <a:srgbClr val="000000"/>
              </a:solidFill>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219200"/>
            <a:ext cx="8382000" cy="4906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solidFill>
                  <a:srgbClr val="000000"/>
                </a:solidFill>
                <a:latin typeface="Arial" pitchFamily="34" charset="0"/>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solidFill>
                  <a:srgbClr val="000000"/>
                </a:solidFill>
                <a:latin typeface="Arial" pitchFamily="34" charset="0"/>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a:solidFill>
                  <a:srgbClr val="000000"/>
                </a:solidFill>
                <a:latin typeface="Arial" pitchFamily="34" charset="0"/>
              </a:defRPr>
            </a:lvl1pPr>
          </a:lstStyle>
          <a:p>
            <a:pPr>
              <a:defRPr/>
            </a:pPr>
            <a:fld id="{3E7E61D8-927A-4706-930E-99C7A1D18D1A}" type="slidenum">
              <a:rPr lang="en-US"/>
              <a:pPr>
                <a:defRPr/>
              </a:pPr>
              <a:t>‹#›</a:t>
            </a:fld>
            <a:endParaRPr lang="en-US"/>
          </a:p>
        </p:txBody>
      </p:sp>
    </p:spTree>
    <p:extLst>
      <p:ext uri="{BB962C8B-B14F-4D97-AF65-F5344CB8AC3E}">
        <p14:creationId xmlns:p14="http://schemas.microsoft.com/office/powerpoint/2010/main" val="773261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3_Blank">
    <p:spTree>
      <p:nvGrpSpPr>
        <p:cNvPr id="1" name=""/>
        <p:cNvGrpSpPr/>
        <p:nvPr/>
      </p:nvGrpSpPr>
      <p:grpSpPr>
        <a:xfrm>
          <a:off x="0" y="0"/>
          <a:ext cx="0" cy="0"/>
          <a:chOff x="0" y="0"/>
          <a:chExt cx="0" cy="0"/>
        </a:xfrm>
      </p:grpSpPr>
      <p:sp>
        <p:nvSpPr>
          <p:cNvPr id="8" name="Text Placeholder 2"/>
          <p:cNvSpPr>
            <a:spLocks noGrp="1"/>
          </p:cNvSpPr>
          <p:nvPr>
            <p:ph idx="1"/>
          </p:nvPr>
        </p:nvSpPr>
        <p:spPr>
          <a:xfrm>
            <a:off x="457200" y="1371600"/>
            <a:ext cx="8229600" cy="4800600"/>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1"/>
          <p:cNvSpPr>
            <a:spLocks noGrp="1"/>
          </p:cNvSpPr>
          <p:nvPr>
            <p:ph type="title"/>
          </p:nvPr>
        </p:nvSpPr>
        <p:spPr>
          <a:xfrm>
            <a:off x="457200" y="274638"/>
            <a:ext cx="8229600" cy="715962"/>
          </a:xfrm>
          <a:prstGeom prst="rect">
            <a:avLst/>
          </a:prstGeom>
        </p:spPr>
        <p:txBody>
          <a:bodyPr vert="horz" lIns="91440" tIns="45720" rIns="91440" bIns="45720" rtlCol="0" anchor="t" anchorCtr="0">
            <a:noAutofit/>
          </a:bodyPr>
          <a:lstStyle/>
          <a:p>
            <a:r>
              <a:rPr lang="en-US" smtClean="0"/>
              <a:t>Click to edit Master title style</a:t>
            </a:r>
            <a:endParaRPr lang="en-US" dirty="0"/>
          </a:p>
        </p:txBody>
      </p:sp>
    </p:spTree>
    <p:extLst>
      <p:ext uri="{BB962C8B-B14F-4D97-AF65-F5344CB8AC3E}">
        <p14:creationId xmlns:p14="http://schemas.microsoft.com/office/powerpoint/2010/main" val="1375292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4_Blank">
    <p:spTree>
      <p:nvGrpSpPr>
        <p:cNvPr id="1" name=""/>
        <p:cNvGrpSpPr/>
        <p:nvPr/>
      </p:nvGrpSpPr>
      <p:grpSpPr>
        <a:xfrm>
          <a:off x="0" y="0"/>
          <a:ext cx="0" cy="0"/>
          <a:chOff x="0" y="0"/>
          <a:chExt cx="0" cy="0"/>
        </a:xfrm>
      </p:grpSpPr>
      <p:sp>
        <p:nvSpPr>
          <p:cNvPr id="8" name="Text Placeholder 2"/>
          <p:cNvSpPr>
            <a:spLocks noGrp="1"/>
          </p:cNvSpPr>
          <p:nvPr>
            <p:ph idx="1"/>
          </p:nvPr>
        </p:nvSpPr>
        <p:spPr>
          <a:xfrm>
            <a:off x="457200" y="1371600"/>
            <a:ext cx="8229600" cy="4800600"/>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1"/>
          <p:cNvSpPr>
            <a:spLocks noGrp="1"/>
          </p:cNvSpPr>
          <p:nvPr>
            <p:ph type="title"/>
          </p:nvPr>
        </p:nvSpPr>
        <p:spPr>
          <a:xfrm>
            <a:off x="457200" y="274638"/>
            <a:ext cx="8229600" cy="715962"/>
          </a:xfrm>
          <a:prstGeom prst="rect">
            <a:avLst/>
          </a:prstGeom>
        </p:spPr>
        <p:txBody>
          <a:bodyPr vert="horz" lIns="91440" tIns="45720" rIns="91440" bIns="45720" rtlCol="0" anchor="t" anchorCtr="0">
            <a:noAutofit/>
          </a:bodyPr>
          <a:lstStyle/>
          <a:p>
            <a:r>
              <a:rPr lang="en-US" smtClean="0"/>
              <a:t>Click to edit Master title style</a:t>
            </a:r>
            <a:endParaRPr lang="en-US" dirty="0"/>
          </a:p>
        </p:txBody>
      </p:sp>
    </p:spTree>
    <p:extLst>
      <p:ext uri="{BB962C8B-B14F-4D97-AF65-F5344CB8AC3E}">
        <p14:creationId xmlns:p14="http://schemas.microsoft.com/office/powerpoint/2010/main" val="119098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6_Blank">
    <p:spTree>
      <p:nvGrpSpPr>
        <p:cNvPr id="1" name=""/>
        <p:cNvGrpSpPr/>
        <p:nvPr/>
      </p:nvGrpSpPr>
      <p:grpSpPr>
        <a:xfrm>
          <a:off x="0" y="0"/>
          <a:ext cx="0" cy="0"/>
          <a:chOff x="0" y="0"/>
          <a:chExt cx="0" cy="0"/>
        </a:xfrm>
      </p:grpSpPr>
      <p:sp>
        <p:nvSpPr>
          <p:cNvPr id="8" name="Text Placeholder 2"/>
          <p:cNvSpPr>
            <a:spLocks noGrp="1"/>
          </p:cNvSpPr>
          <p:nvPr>
            <p:ph idx="1"/>
          </p:nvPr>
        </p:nvSpPr>
        <p:spPr>
          <a:xfrm>
            <a:off x="457200" y="1371600"/>
            <a:ext cx="8229600" cy="4800600"/>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1"/>
          <p:cNvSpPr>
            <a:spLocks noGrp="1"/>
          </p:cNvSpPr>
          <p:nvPr>
            <p:ph type="title"/>
          </p:nvPr>
        </p:nvSpPr>
        <p:spPr>
          <a:xfrm>
            <a:off x="457200" y="274638"/>
            <a:ext cx="8229600" cy="715962"/>
          </a:xfrm>
          <a:prstGeom prst="rect">
            <a:avLst/>
          </a:prstGeom>
        </p:spPr>
        <p:txBody>
          <a:bodyPr vert="horz" lIns="91440" tIns="45720" rIns="91440" bIns="45720" rtlCol="0" anchor="t" anchorCtr="0">
            <a:noAutofit/>
          </a:bodyPr>
          <a:lstStyle/>
          <a:p>
            <a:r>
              <a:rPr lang="en-US" smtClean="0"/>
              <a:t>Click to edit Master title style</a:t>
            </a:r>
            <a:endParaRPr lang="en-US" dirty="0"/>
          </a:p>
        </p:txBody>
      </p:sp>
    </p:spTree>
    <p:extLst>
      <p:ext uri="{BB962C8B-B14F-4D97-AF65-F5344CB8AC3E}">
        <p14:creationId xmlns:p14="http://schemas.microsoft.com/office/powerpoint/2010/main" val="10484055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7_Blank">
    <p:spTree>
      <p:nvGrpSpPr>
        <p:cNvPr id="1" name=""/>
        <p:cNvGrpSpPr/>
        <p:nvPr/>
      </p:nvGrpSpPr>
      <p:grpSpPr>
        <a:xfrm>
          <a:off x="0" y="0"/>
          <a:ext cx="0" cy="0"/>
          <a:chOff x="0" y="0"/>
          <a:chExt cx="0" cy="0"/>
        </a:xfrm>
      </p:grpSpPr>
      <p:sp>
        <p:nvSpPr>
          <p:cNvPr id="8" name="Text Placeholder 2"/>
          <p:cNvSpPr>
            <a:spLocks noGrp="1"/>
          </p:cNvSpPr>
          <p:nvPr>
            <p:ph idx="1"/>
          </p:nvPr>
        </p:nvSpPr>
        <p:spPr>
          <a:xfrm>
            <a:off x="457200" y="1371600"/>
            <a:ext cx="8229600" cy="4800600"/>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1"/>
          <p:cNvSpPr>
            <a:spLocks noGrp="1"/>
          </p:cNvSpPr>
          <p:nvPr>
            <p:ph type="title"/>
          </p:nvPr>
        </p:nvSpPr>
        <p:spPr>
          <a:xfrm>
            <a:off x="457200" y="274638"/>
            <a:ext cx="8229600" cy="715962"/>
          </a:xfrm>
          <a:prstGeom prst="rect">
            <a:avLst/>
          </a:prstGeom>
        </p:spPr>
        <p:txBody>
          <a:bodyPr vert="horz" lIns="91440" tIns="45720" rIns="91440" bIns="45720" rtlCol="0" anchor="t" anchorCtr="0">
            <a:noAutofit/>
          </a:bodyPr>
          <a:lstStyle/>
          <a:p>
            <a:r>
              <a:rPr lang="en-US" smtClean="0"/>
              <a:t>Click to edit Master title style</a:t>
            </a:r>
            <a:endParaRPr lang="en-US" dirty="0"/>
          </a:p>
        </p:txBody>
      </p:sp>
    </p:spTree>
    <p:extLst>
      <p:ext uri="{BB962C8B-B14F-4D97-AF65-F5344CB8AC3E}">
        <p14:creationId xmlns:p14="http://schemas.microsoft.com/office/powerpoint/2010/main" val="27061085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7" name="Title 1"/>
          <p:cNvSpPr>
            <a:spLocks noGrp="1"/>
          </p:cNvSpPr>
          <p:nvPr>
            <p:ph type="ctrTitle"/>
          </p:nvPr>
        </p:nvSpPr>
        <p:spPr>
          <a:xfrm>
            <a:off x="152400" y="111125"/>
            <a:ext cx="8788400" cy="892175"/>
          </a:xfrm>
          <a:prstGeom prst="rect">
            <a:avLst/>
          </a:prstGeom>
        </p:spPr>
        <p:txBody>
          <a:bodyPr lIns="0"/>
          <a:lstStyle>
            <a:lvl1pPr marL="0" indent="0" algn="l">
              <a:defRPr sz="2800" b="1">
                <a:latin typeface="Arial" pitchFamily="34" charset="0"/>
                <a:cs typeface="Arial" pitchFamily="34" charset="0"/>
              </a:defRPr>
            </a:lvl1pPr>
          </a:lstStyle>
          <a:p>
            <a:r>
              <a:rPr lang="en-US" dirty="0" smtClean="0"/>
              <a:t>Click to edit Master title style</a:t>
            </a:r>
            <a:endParaRPr lang="en-US" dirty="0"/>
          </a:p>
        </p:txBody>
      </p:sp>
      <p:sp>
        <p:nvSpPr>
          <p:cNvPr id="8" name="Subtitle 2"/>
          <p:cNvSpPr>
            <a:spLocks noGrp="1"/>
          </p:cNvSpPr>
          <p:nvPr>
            <p:ph type="subTitle" idx="1"/>
          </p:nvPr>
        </p:nvSpPr>
        <p:spPr>
          <a:xfrm>
            <a:off x="152400" y="1333500"/>
            <a:ext cx="8839200" cy="5245100"/>
          </a:xfrm>
          <a:prstGeom prst="rect">
            <a:avLst/>
          </a:prstGeom>
        </p:spPr>
        <p:txBody>
          <a:bodyPr lIns="0"/>
          <a:lstStyle>
            <a:lvl1pPr marL="0" indent="0" algn="l">
              <a:buNone/>
              <a:defRPr sz="2400" b="0">
                <a:latin typeface="Arial" pitchFamily="34" charset="0"/>
                <a:cs typeface="Arial"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94641666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274638"/>
            <a:ext cx="8229600" cy="715962"/>
          </a:xfrm>
          <a:prstGeom prst="rect">
            <a:avLst/>
          </a:prstGeom>
        </p:spPr>
        <p:txBody>
          <a:bodyPr vert="horz" lIns="91440" tIns="45720" rIns="91440" bIns="45720" rtlCol="0" anchor="t" anchorCtr="0">
            <a:noAutofit/>
          </a:bodyPr>
          <a:lstStyle/>
          <a:p>
            <a:r>
              <a:rPr lang="en-US" dirty="0" smtClean="0"/>
              <a:t>Click to edit Master title style</a:t>
            </a:r>
            <a:endParaRPr lang="en-US" dirty="0"/>
          </a:p>
        </p:txBody>
      </p:sp>
      <p:sp>
        <p:nvSpPr>
          <p:cNvPr id="8" name="Text Placeholder 2"/>
          <p:cNvSpPr>
            <a:spLocks noGrp="1"/>
          </p:cNvSpPr>
          <p:nvPr>
            <p:ph idx="1"/>
          </p:nvPr>
        </p:nvSpPr>
        <p:spPr>
          <a:xfrm>
            <a:off x="457200" y="1371600"/>
            <a:ext cx="8229600" cy="4800600"/>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0D8B45-C992-414B-91A5-4AB17000DE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107037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7" name="Title 1"/>
          <p:cNvSpPr>
            <a:spLocks noGrp="1"/>
          </p:cNvSpPr>
          <p:nvPr>
            <p:ph type="ctrTitle"/>
          </p:nvPr>
        </p:nvSpPr>
        <p:spPr>
          <a:xfrm>
            <a:off x="152400" y="111125"/>
            <a:ext cx="8788400" cy="892175"/>
          </a:xfrm>
          <a:prstGeom prst="rect">
            <a:avLst/>
          </a:prstGeom>
        </p:spPr>
        <p:txBody>
          <a:bodyPr lIns="0"/>
          <a:lstStyle>
            <a:lvl1pPr marL="0" indent="0" algn="l">
              <a:defRPr sz="2800" b="1">
                <a:latin typeface="+mj-lt"/>
              </a:defRPr>
            </a:lvl1pPr>
          </a:lstStyle>
          <a:p>
            <a:r>
              <a:rPr lang="en-US" dirty="0" smtClean="0"/>
              <a:t>Click to edit Master title style</a:t>
            </a:r>
            <a:endParaRPr lang="en-US" dirty="0"/>
          </a:p>
        </p:txBody>
      </p:sp>
      <p:sp>
        <p:nvSpPr>
          <p:cNvPr id="8" name="Subtitle 2"/>
          <p:cNvSpPr>
            <a:spLocks noGrp="1"/>
          </p:cNvSpPr>
          <p:nvPr>
            <p:ph type="subTitle" idx="1"/>
          </p:nvPr>
        </p:nvSpPr>
        <p:spPr>
          <a:xfrm>
            <a:off x="152400" y="1333500"/>
            <a:ext cx="8839200" cy="5245100"/>
          </a:xfrm>
          <a:prstGeom prst="rect">
            <a:avLst/>
          </a:prstGeom>
        </p:spPr>
        <p:txBody>
          <a:bodyPr lIns="0"/>
          <a:lstStyle>
            <a:lvl1pPr marL="0" indent="0" algn="l">
              <a:buNone/>
              <a:defRPr sz="2400" b="0">
                <a:latin typeface="+mj-lt"/>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42111924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Blank">
    <p:spTree>
      <p:nvGrpSpPr>
        <p:cNvPr id="1" name=""/>
        <p:cNvGrpSpPr/>
        <p:nvPr/>
      </p:nvGrpSpPr>
      <p:grpSpPr>
        <a:xfrm>
          <a:off x="0" y="0"/>
          <a:ext cx="0" cy="0"/>
          <a:chOff x="0" y="0"/>
          <a:chExt cx="0" cy="0"/>
        </a:xfrm>
      </p:grpSpPr>
      <p:sp>
        <p:nvSpPr>
          <p:cNvPr id="8" name="Text Placeholder 2"/>
          <p:cNvSpPr>
            <a:spLocks noGrp="1"/>
          </p:cNvSpPr>
          <p:nvPr>
            <p:ph idx="1"/>
          </p:nvPr>
        </p:nvSpPr>
        <p:spPr>
          <a:xfrm>
            <a:off x="457200" y="1371600"/>
            <a:ext cx="8229600" cy="4800600"/>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1"/>
          <p:cNvSpPr>
            <a:spLocks noGrp="1"/>
          </p:cNvSpPr>
          <p:nvPr>
            <p:ph type="title"/>
          </p:nvPr>
        </p:nvSpPr>
        <p:spPr>
          <a:xfrm>
            <a:off x="457200" y="274638"/>
            <a:ext cx="8229600" cy="715962"/>
          </a:xfrm>
          <a:prstGeom prst="rect">
            <a:avLst/>
          </a:prstGeom>
        </p:spPr>
        <p:txBody>
          <a:bodyPr vert="horz" lIns="91440" tIns="45720" rIns="91440" bIns="45720" rtlCol="0" anchor="t" anchorCtr="0">
            <a:noAutofit/>
          </a:bodyPr>
          <a:lstStyle/>
          <a:p>
            <a:r>
              <a:rPr lang="en-US" smtClean="0"/>
              <a:t>Click to edit Master title style</a:t>
            </a:r>
            <a:endParaRPr lang="en-US" dirty="0"/>
          </a:p>
        </p:txBody>
      </p:sp>
    </p:spTree>
    <p:extLst>
      <p:ext uri="{BB962C8B-B14F-4D97-AF65-F5344CB8AC3E}">
        <p14:creationId xmlns:p14="http://schemas.microsoft.com/office/powerpoint/2010/main" val="40604872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219200"/>
            <a:ext cx="8382000" cy="4906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solidFill>
                  <a:srgbClr val="000000"/>
                </a:solidFill>
                <a:latin typeface="Arial" pitchFamily="34" charset="0"/>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solidFill>
                  <a:srgbClr val="000000"/>
                </a:solidFill>
                <a:latin typeface="Arial" pitchFamily="34" charset="0"/>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a:solidFill>
                  <a:srgbClr val="000000"/>
                </a:solidFill>
                <a:latin typeface="Arial" pitchFamily="34" charset="0"/>
              </a:defRPr>
            </a:lvl1pPr>
          </a:lstStyle>
          <a:p>
            <a:pPr>
              <a:defRPr/>
            </a:pPr>
            <a:fld id="{3E7E61D8-927A-4706-930E-99C7A1D18D1A}" type="slidenum">
              <a:rPr lang="en-US"/>
              <a:pPr>
                <a:defRPr/>
              </a:pPr>
              <a:t>‹#›</a:t>
            </a:fld>
            <a:endParaRPr lang="en-US"/>
          </a:p>
        </p:txBody>
      </p:sp>
    </p:spTree>
    <p:extLst>
      <p:ext uri="{BB962C8B-B14F-4D97-AF65-F5344CB8AC3E}">
        <p14:creationId xmlns:p14="http://schemas.microsoft.com/office/powerpoint/2010/main" val="8817467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p:spPr>
        <p:txBody>
          <a:bodyPr/>
          <a:lstStyle>
            <a:lvl1pPr>
              <a:defRPr>
                <a:solidFill>
                  <a:srgbClr val="000000"/>
                </a:solidFill>
                <a:latin typeface="Arial" charset="0"/>
              </a:defRPr>
            </a:lvl1pPr>
          </a:lstStyle>
          <a:p>
            <a:pPr>
              <a:defRPr/>
            </a:pPr>
            <a:endParaRPr lang="en-US"/>
          </a:p>
        </p:txBody>
      </p:sp>
      <p:sp>
        <p:nvSpPr>
          <p:cNvPr id="3" name="Rectangle 5"/>
          <p:cNvSpPr>
            <a:spLocks noGrp="1" noChangeArrowheads="1"/>
          </p:cNvSpPr>
          <p:nvPr>
            <p:ph type="ftr" sz="quarter" idx="11"/>
          </p:nvPr>
        </p:nvSpPr>
        <p:spPr>
          <a:xfrm>
            <a:off x="3124200" y="6245225"/>
            <a:ext cx="2895600" cy="476250"/>
          </a:xfrm>
          <a:prstGeom prst="rect">
            <a:avLst/>
          </a:prstGeom>
        </p:spPr>
        <p:txBody>
          <a:bodyPr/>
          <a:lstStyle>
            <a:lvl1pPr>
              <a:defRPr>
                <a:solidFill>
                  <a:srgbClr val="000000"/>
                </a:solidFill>
                <a:latin typeface="Arial" charset="0"/>
              </a:defRPr>
            </a:lvl1pPr>
          </a:lstStyle>
          <a:p>
            <a:pPr>
              <a:defRPr/>
            </a:pPr>
            <a:endParaRPr lang="en-US"/>
          </a:p>
        </p:txBody>
      </p:sp>
      <p:sp>
        <p:nvSpPr>
          <p:cNvPr id="4" name="Rectangle 6"/>
          <p:cNvSpPr>
            <a:spLocks noGrp="1" noChangeArrowheads="1"/>
          </p:cNvSpPr>
          <p:nvPr>
            <p:ph type="sldNum" sz="quarter" idx="12"/>
          </p:nvPr>
        </p:nvSpPr>
        <p:spPr>
          <a:xfrm>
            <a:off x="6553200" y="6245225"/>
            <a:ext cx="2133600" cy="476250"/>
          </a:xfrm>
          <a:prstGeom prst="rect">
            <a:avLst/>
          </a:prstGeom>
        </p:spPr>
        <p:txBody>
          <a:bodyPr/>
          <a:lstStyle>
            <a:lvl1pPr>
              <a:defRPr>
                <a:solidFill>
                  <a:srgbClr val="000000"/>
                </a:solidFill>
                <a:latin typeface="Arial" charset="0"/>
              </a:defRPr>
            </a:lvl1pPr>
          </a:lstStyle>
          <a:p>
            <a:pPr>
              <a:defRPr/>
            </a:pPr>
            <a:fld id="{7765ABBB-D0DA-45A6-9678-C5E2BF976663}" type="slidenum">
              <a:rPr lang="en-US"/>
              <a:pPr>
                <a:defRPr/>
              </a:pPr>
              <a:t>‹#›</a:t>
            </a:fld>
            <a:endParaRPr lang="en-US"/>
          </a:p>
        </p:txBody>
      </p:sp>
    </p:spTree>
    <p:extLst>
      <p:ext uri="{BB962C8B-B14F-4D97-AF65-F5344CB8AC3E}">
        <p14:creationId xmlns:p14="http://schemas.microsoft.com/office/powerpoint/2010/main" val="3040343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p:spPr>
        <p:txBody>
          <a:bodyPr/>
          <a:lstStyle>
            <a:lvl1pPr>
              <a:defRPr>
                <a:solidFill>
                  <a:srgbClr val="000000"/>
                </a:solidFill>
                <a:latin typeface="Arial" charset="0"/>
              </a:defRPr>
            </a:lvl1pPr>
          </a:lstStyle>
          <a:p>
            <a:pPr>
              <a:defRPr/>
            </a:pPr>
            <a:endParaRPr lang="en-US"/>
          </a:p>
        </p:txBody>
      </p:sp>
      <p:sp>
        <p:nvSpPr>
          <p:cNvPr id="3" name="Rectangle 5"/>
          <p:cNvSpPr>
            <a:spLocks noGrp="1" noChangeArrowheads="1"/>
          </p:cNvSpPr>
          <p:nvPr>
            <p:ph type="ftr" sz="quarter" idx="11"/>
          </p:nvPr>
        </p:nvSpPr>
        <p:spPr>
          <a:xfrm>
            <a:off x="3124200" y="6245225"/>
            <a:ext cx="2895600" cy="476250"/>
          </a:xfrm>
          <a:prstGeom prst="rect">
            <a:avLst/>
          </a:prstGeom>
        </p:spPr>
        <p:txBody>
          <a:bodyPr/>
          <a:lstStyle>
            <a:lvl1pPr>
              <a:defRPr>
                <a:solidFill>
                  <a:srgbClr val="000000"/>
                </a:solidFill>
                <a:latin typeface="Arial" charset="0"/>
              </a:defRPr>
            </a:lvl1pPr>
          </a:lstStyle>
          <a:p>
            <a:pPr>
              <a:defRPr/>
            </a:pPr>
            <a:endParaRPr lang="en-US"/>
          </a:p>
        </p:txBody>
      </p:sp>
      <p:sp>
        <p:nvSpPr>
          <p:cNvPr id="4" name="Rectangle 6"/>
          <p:cNvSpPr>
            <a:spLocks noGrp="1" noChangeArrowheads="1"/>
          </p:cNvSpPr>
          <p:nvPr>
            <p:ph type="sldNum" sz="quarter" idx="12"/>
          </p:nvPr>
        </p:nvSpPr>
        <p:spPr>
          <a:xfrm>
            <a:off x="6553200" y="6245225"/>
            <a:ext cx="2133600" cy="476250"/>
          </a:xfrm>
          <a:prstGeom prst="rect">
            <a:avLst/>
          </a:prstGeom>
        </p:spPr>
        <p:txBody>
          <a:bodyPr/>
          <a:lstStyle>
            <a:lvl1pPr>
              <a:defRPr>
                <a:solidFill>
                  <a:srgbClr val="000000"/>
                </a:solidFill>
                <a:latin typeface="Arial" charset="0"/>
              </a:defRPr>
            </a:lvl1pPr>
          </a:lstStyle>
          <a:p>
            <a:pPr>
              <a:defRPr/>
            </a:pPr>
            <a:fld id="{7765ABBB-D0DA-45A6-9678-C5E2BF976663}" type="slidenum">
              <a:rPr lang="en-US"/>
              <a:pPr>
                <a:defRPr/>
              </a:pPr>
              <a:t>‹#›</a:t>
            </a:fld>
            <a:endParaRPr lang="en-US"/>
          </a:p>
        </p:txBody>
      </p:sp>
    </p:spTree>
    <p:extLst>
      <p:ext uri="{BB962C8B-B14F-4D97-AF65-F5344CB8AC3E}">
        <p14:creationId xmlns:p14="http://schemas.microsoft.com/office/powerpoint/2010/main" val="522412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8" name="Text Placeholder 2"/>
          <p:cNvSpPr>
            <a:spLocks noGrp="1"/>
          </p:cNvSpPr>
          <p:nvPr>
            <p:ph idx="1"/>
          </p:nvPr>
        </p:nvSpPr>
        <p:spPr>
          <a:xfrm>
            <a:off x="457200" y="1371600"/>
            <a:ext cx="8229600" cy="4800600"/>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1"/>
          <p:cNvSpPr>
            <a:spLocks noGrp="1"/>
          </p:cNvSpPr>
          <p:nvPr>
            <p:ph type="title"/>
          </p:nvPr>
        </p:nvSpPr>
        <p:spPr>
          <a:xfrm>
            <a:off x="457200" y="274638"/>
            <a:ext cx="8229600" cy="715962"/>
          </a:xfrm>
          <a:prstGeom prst="rect">
            <a:avLst/>
          </a:prstGeom>
        </p:spPr>
        <p:txBody>
          <a:bodyPr vert="horz" lIns="91440" tIns="45720" rIns="91440" bIns="45720" rtlCol="0" anchor="t" anchorCtr="0">
            <a:noAutofit/>
          </a:bodyPr>
          <a:lstStyle/>
          <a:p>
            <a:r>
              <a:rPr lang="en-US" smtClean="0"/>
              <a:t>Click to edit Master title style</a:t>
            </a:r>
            <a:endParaRPr lang="en-US" dirty="0"/>
          </a:p>
        </p:txBody>
      </p:sp>
    </p:spTree>
    <p:extLst>
      <p:ext uri="{BB962C8B-B14F-4D97-AF65-F5344CB8AC3E}">
        <p14:creationId xmlns:p14="http://schemas.microsoft.com/office/powerpoint/2010/main" val="4010377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7_Blank">
    <p:spTree>
      <p:nvGrpSpPr>
        <p:cNvPr id="1" name=""/>
        <p:cNvGrpSpPr/>
        <p:nvPr/>
      </p:nvGrpSpPr>
      <p:grpSpPr>
        <a:xfrm>
          <a:off x="0" y="0"/>
          <a:ext cx="0" cy="0"/>
          <a:chOff x="0" y="0"/>
          <a:chExt cx="0" cy="0"/>
        </a:xfrm>
      </p:grpSpPr>
      <p:sp>
        <p:nvSpPr>
          <p:cNvPr id="8" name="Text Placeholder 2"/>
          <p:cNvSpPr>
            <a:spLocks noGrp="1"/>
          </p:cNvSpPr>
          <p:nvPr>
            <p:ph idx="1"/>
          </p:nvPr>
        </p:nvSpPr>
        <p:spPr>
          <a:xfrm>
            <a:off x="457200" y="1371600"/>
            <a:ext cx="8229600" cy="4800600"/>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1"/>
          <p:cNvSpPr>
            <a:spLocks noGrp="1"/>
          </p:cNvSpPr>
          <p:nvPr>
            <p:ph type="title"/>
          </p:nvPr>
        </p:nvSpPr>
        <p:spPr>
          <a:xfrm>
            <a:off x="457200" y="274638"/>
            <a:ext cx="8229600" cy="715962"/>
          </a:xfrm>
          <a:prstGeom prst="rect">
            <a:avLst/>
          </a:prstGeom>
        </p:spPr>
        <p:txBody>
          <a:bodyPr vert="horz" lIns="91440" tIns="45720" rIns="91440" bIns="45720" rtlCol="0" anchor="t" anchorCtr="0">
            <a:noAutofit/>
          </a:bodyPr>
          <a:lstStyle/>
          <a:p>
            <a:r>
              <a:rPr lang="en-US" smtClean="0"/>
              <a:t>Click to edit Master title style</a:t>
            </a:r>
            <a:endParaRPr lang="en-US" dirty="0"/>
          </a:p>
        </p:txBody>
      </p:sp>
    </p:spTree>
    <p:extLst>
      <p:ext uri="{BB962C8B-B14F-4D97-AF65-F5344CB8AC3E}">
        <p14:creationId xmlns:p14="http://schemas.microsoft.com/office/powerpoint/2010/main" val="821625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8_Blank">
    <p:spTree>
      <p:nvGrpSpPr>
        <p:cNvPr id="1" name=""/>
        <p:cNvGrpSpPr/>
        <p:nvPr/>
      </p:nvGrpSpPr>
      <p:grpSpPr>
        <a:xfrm>
          <a:off x="0" y="0"/>
          <a:ext cx="0" cy="0"/>
          <a:chOff x="0" y="0"/>
          <a:chExt cx="0" cy="0"/>
        </a:xfrm>
      </p:grpSpPr>
      <p:sp>
        <p:nvSpPr>
          <p:cNvPr id="8" name="Text Placeholder 2"/>
          <p:cNvSpPr>
            <a:spLocks noGrp="1"/>
          </p:cNvSpPr>
          <p:nvPr>
            <p:ph idx="1"/>
          </p:nvPr>
        </p:nvSpPr>
        <p:spPr>
          <a:xfrm>
            <a:off x="457200" y="1371600"/>
            <a:ext cx="8229600" cy="4800600"/>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1"/>
          <p:cNvSpPr>
            <a:spLocks noGrp="1"/>
          </p:cNvSpPr>
          <p:nvPr>
            <p:ph type="title"/>
          </p:nvPr>
        </p:nvSpPr>
        <p:spPr>
          <a:xfrm>
            <a:off x="457200" y="274638"/>
            <a:ext cx="8229600" cy="715962"/>
          </a:xfrm>
          <a:prstGeom prst="rect">
            <a:avLst/>
          </a:prstGeom>
        </p:spPr>
        <p:txBody>
          <a:bodyPr vert="horz" lIns="91440" tIns="45720" rIns="91440" bIns="45720" rtlCol="0" anchor="t" anchorCtr="0">
            <a:noAutofit/>
          </a:bodyPr>
          <a:lstStyle/>
          <a:p>
            <a:r>
              <a:rPr lang="en-US" smtClean="0"/>
              <a:t>Click to edit Master title style</a:t>
            </a:r>
            <a:endParaRPr lang="en-US" dirty="0"/>
          </a:p>
        </p:txBody>
      </p:sp>
    </p:spTree>
    <p:extLst>
      <p:ext uri="{BB962C8B-B14F-4D97-AF65-F5344CB8AC3E}">
        <p14:creationId xmlns:p14="http://schemas.microsoft.com/office/powerpoint/2010/main" val="380956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9_Blank">
    <p:spTree>
      <p:nvGrpSpPr>
        <p:cNvPr id="1" name=""/>
        <p:cNvGrpSpPr/>
        <p:nvPr/>
      </p:nvGrpSpPr>
      <p:grpSpPr>
        <a:xfrm>
          <a:off x="0" y="0"/>
          <a:ext cx="0" cy="0"/>
          <a:chOff x="0" y="0"/>
          <a:chExt cx="0" cy="0"/>
        </a:xfrm>
      </p:grpSpPr>
      <p:sp>
        <p:nvSpPr>
          <p:cNvPr id="8" name="Text Placeholder 2"/>
          <p:cNvSpPr>
            <a:spLocks noGrp="1"/>
          </p:cNvSpPr>
          <p:nvPr>
            <p:ph idx="1"/>
          </p:nvPr>
        </p:nvSpPr>
        <p:spPr>
          <a:xfrm>
            <a:off x="457200" y="1371600"/>
            <a:ext cx="8229600" cy="4800600"/>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1"/>
          <p:cNvSpPr>
            <a:spLocks noGrp="1"/>
          </p:cNvSpPr>
          <p:nvPr>
            <p:ph type="title"/>
          </p:nvPr>
        </p:nvSpPr>
        <p:spPr>
          <a:xfrm>
            <a:off x="457200" y="274638"/>
            <a:ext cx="8229600" cy="715962"/>
          </a:xfrm>
          <a:prstGeom prst="rect">
            <a:avLst/>
          </a:prstGeom>
        </p:spPr>
        <p:txBody>
          <a:bodyPr vert="horz" lIns="91440" tIns="45720" rIns="91440" bIns="45720" rtlCol="0" anchor="t" anchorCtr="0">
            <a:noAutofit/>
          </a:bodyPr>
          <a:lstStyle/>
          <a:p>
            <a:r>
              <a:rPr lang="en-US" smtClean="0"/>
              <a:t>Click to edit Master title style</a:t>
            </a:r>
            <a:endParaRPr lang="en-US" dirty="0"/>
          </a:p>
        </p:txBody>
      </p:sp>
    </p:spTree>
    <p:extLst>
      <p:ext uri="{BB962C8B-B14F-4D97-AF65-F5344CB8AC3E}">
        <p14:creationId xmlns:p14="http://schemas.microsoft.com/office/powerpoint/2010/main" val="835728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8" name="Text Placeholder 2"/>
          <p:cNvSpPr>
            <a:spLocks noGrp="1"/>
          </p:cNvSpPr>
          <p:nvPr>
            <p:ph idx="1"/>
          </p:nvPr>
        </p:nvSpPr>
        <p:spPr>
          <a:xfrm>
            <a:off x="457200" y="1371600"/>
            <a:ext cx="8229600" cy="4800600"/>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1"/>
          <p:cNvSpPr>
            <a:spLocks noGrp="1"/>
          </p:cNvSpPr>
          <p:nvPr>
            <p:ph type="title"/>
          </p:nvPr>
        </p:nvSpPr>
        <p:spPr>
          <a:xfrm>
            <a:off x="457200" y="274638"/>
            <a:ext cx="8229600" cy="715962"/>
          </a:xfrm>
          <a:prstGeom prst="rect">
            <a:avLst/>
          </a:prstGeom>
        </p:spPr>
        <p:txBody>
          <a:bodyPr vert="horz" lIns="91440" tIns="45720" rIns="91440" bIns="45720" rtlCol="0" anchor="t" anchorCtr="0">
            <a:noAutofit/>
          </a:bodyPr>
          <a:lstStyle/>
          <a:p>
            <a:r>
              <a:rPr lang="en-US" smtClean="0"/>
              <a:t>Click to edit Master title style</a:t>
            </a:r>
            <a:endParaRPr lang="en-US" dirty="0"/>
          </a:p>
        </p:txBody>
      </p:sp>
    </p:spTree>
    <p:extLst>
      <p:ext uri="{BB962C8B-B14F-4D97-AF65-F5344CB8AC3E}">
        <p14:creationId xmlns:p14="http://schemas.microsoft.com/office/powerpoint/2010/main" val="233125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274638"/>
            <a:ext cx="8229600" cy="715962"/>
          </a:xfrm>
          <a:prstGeom prst="rect">
            <a:avLst/>
          </a:prstGeom>
        </p:spPr>
        <p:txBody>
          <a:bodyPr vert="horz" lIns="91440" tIns="45720" rIns="91440" bIns="45720" rtlCol="0" anchor="t" anchorCtr="0">
            <a:noAutofit/>
          </a:bodyPr>
          <a:lstStyle/>
          <a:p>
            <a:r>
              <a:rPr lang="en-US" dirty="0" smtClean="0"/>
              <a:t>Click to edit Master title style</a:t>
            </a:r>
            <a:endParaRPr lang="en-US" dirty="0"/>
          </a:p>
        </p:txBody>
      </p:sp>
      <p:sp>
        <p:nvSpPr>
          <p:cNvPr id="8" name="Text Placeholder 2"/>
          <p:cNvSpPr>
            <a:spLocks noGrp="1"/>
          </p:cNvSpPr>
          <p:nvPr>
            <p:ph idx="1"/>
          </p:nvPr>
        </p:nvSpPr>
        <p:spPr>
          <a:xfrm>
            <a:off x="457200" y="1371600"/>
            <a:ext cx="8229600" cy="4800600"/>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0D8B45-C992-414B-91A5-4AB17000DE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295707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2_Blank">
    <p:spTree>
      <p:nvGrpSpPr>
        <p:cNvPr id="1" name=""/>
        <p:cNvGrpSpPr/>
        <p:nvPr/>
      </p:nvGrpSpPr>
      <p:grpSpPr>
        <a:xfrm>
          <a:off x="0" y="0"/>
          <a:ext cx="0" cy="0"/>
          <a:chOff x="0" y="0"/>
          <a:chExt cx="0" cy="0"/>
        </a:xfrm>
      </p:grpSpPr>
      <p:sp>
        <p:nvSpPr>
          <p:cNvPr id="8" name="Text Placeholder 2"/>
          <p:cNvSpPr>
            <a:spLocks noGrp="1"/>
          </p:cNvSpPr>
          <p:nvPr>
            <p:ph idx="1"/>
          </p:nvPr>
        </p:nvSpPr>
        <p:spPr>
          <a:xfrm>
            <a:off x="457200" y="1371600"/>
            <a:ext cx="8229600" cy="4800600"/>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1"/>
          <p:cNvSpPr>
            <a:spLocks noGrp="1"/>
          </p:cNvSpPr>
          <p:nvPr>
            <p:ph type="title"/>
          </p:nvPr>
        </p:nvSpPr>
        <p:spPr>
          <a:xfrm>
            <a:off x="457200" y="274638"/>
            <a:ext cx="8229600" cy="715962"/>
          </a:xfrm>
          <a:prstGeom prst="rect">
            <a:avLst/>
          </a:prstGeom>
        </p:spPr>
        <p:txBody>
          <a:bodyPr vert="horz" lIns="91440" tIns="45720" rIns="91440" bIns="45720" rtlCol="0" anchor="t" anchorCtr="0">
            <a:noAutofit/>
          </a:bodyPr>
          <a:lstStyle/>
          <a:p>
            <a:r>
              <a:rPr lang="en-US" smtClean="0"/>
              <a:t>Click to edit Master title style</a:t>
            </a:r>
            <a:endParaRPr lang="en-US" dirty="0"/>
          </a:p>
        </p:txBody>
      </p:sp>
    </p:spTree>
    <p:extLst>
      <p:ext uri="{BB962C8B-B14F-4D97-AF65-F5344CB8AC3E}">
        <p14:creationId xmlns:p14="http://schemas.microsoft.com/office/powerpoint/2010/main" val="2528248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2.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845" r:id="rId1"/>
    <p:sldLayoutId id="2147484846" r:id="rId2"/>
    <p:sldLayoutId id="2147484812" r:id="rId3"/>
    <p:sldLayoutId id="2147484817" r:id="rId4"/>
    <p:sldLayoutId id="2147484818" r:id="rId5"/>
    <p:sldLayoutId id="2147484819" r:id="rId6"/>
    <p:sldLayoutId id="2147484860" r:id="rId7"/>
    <p:sldLayoutId id="2147484865" r:id="rId8"/>
    <p:sldLayoutId id="2147484868" r:id="rId9"/>
    <p:sldLayoutId id="2147484869" r:id="rId10"/>
    <p:sldLayoutId id="2147484870" r:id="rId11"/>
    <p:sldLayoutId id="2147484871" r:id="rId12"/>
    <p:sldLayoutId id="2147484872" r:id="rId13"/>
    <p:sldLayoutId id="2147484873" r:id="rId14"/>
  </p:sldLayoutIdLst>
  <p:timing>
    <p:tnLst>
      <p:par>
        <p:cTn id="1" dur="indefinite" restart="never" nodeType="tmRoot"/>
      </p:par>
    </p:tnLst>
  </p:timing>
  <p:hf sldNum="0" hdr="0" ftr="0"/>
  <p:txStyles>
    <p:title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Arial" charset="0"/>
        </a:defRPr>
      </a:lvl2pPr>
      <a:lvl3pPr algn="l" rtl="0" eaLnBrk="0" fontAlgn="base" hangingPunct="0">
        <a:spcBef>
          <a:spcPct val="0"/>
        </a:spcBef>
        <a:spcAft>
          <a:spcPct val="0"/>
        </a:spcAft>
        <a:defRPr sz="2800" b="1">
          <a:solidFill>
            <a:schemeClr val="tx2"/>
          </a:solidFill>
          <a:latin typeface="Arial" charset="0"/>
        </a:defRPr>
      </a:lvl3pPr>
      <a:lvl4pPr algn="l" rtl="0" eaLnBrk="0" fontAlgn="base" hangingPunct="0">
        <a:spcBef>
          <a:spcPct val="0"/>
        </a:spcBef>
        <a:spcAft>
          <a:spcPct val="0"/>
        </a:spcAft>
        <a:defRPr sz="2800" b="1">
          <a:solidFill>
            <a:schemeClr val="tx2"/>
          </a:solidFill>
          <a:latin typeface="Arial" charset="0"/>
        </a:defRPr>
      </a:lvl4pPr>
      <a:lvl5pPr algn="l" rtl="0" eaLnBrk="0" fontAlgn="base" hangingPunct="0">
        <a:spcBef>
          <a:spcPct val="0"/>
        </a:spcBef>
        <a:spcAft>
          <a:spcPct val="0"/>
        </a:spcAft>
        <a:defRPr sz="2800" b="1">
          <a:solidFill>
            <a:schemeClr val="tx2"/>
          </a:solidFill>
          <a:latin typeface="Arial" charset="0"/>
        </a:defRPr>
      </a:lvl5pPr>
      <a:lvl6pPr marL="457200" algn="l" rtl="0" fontAlgn="base">
        <a:spcBef>
          <a:spcPct val="0"/>
        </a:spcBef>
        <a:spcAft>
          <a:spcPct val="0"/>
        </a:spcAft>
        <a:defRPr sz="2800" b="1">
          <a:solidFill>
            <a:schemeClr val="tx2"/>
          </a:solidFill>
          <a:latin typeface="Arial" charset="0"/>
        </a:defRPr>
      </a:lvl6pPr>
      <a:lvl7pPr marL="914400" algn="l" rtl="0" fontAlgn="base">
        <a:spcBef>
          <a:spcPct val="0"/>
        </a:spcBef>
        <a:spcAft>
          <a:spcPct val="0"/>
        </a:spcAft>
        <a:defRPr sz="2800" b="1">
          <a:solidFill>
            <a:schemeClr val="tx2"/>
          </a:solidFill>
          <a:latin typeface="Arial" charset="0"/>
        </a:defRPr>
      </a:lvl7pPr>
      <a:lvl8pPr marL="1371600" algn="l" rtl="0" fontAlgn="base">
        <a:spcBef>
          <a:spcPct val="0"/>
        </a:spcBef>
        <a:spcAft>
          <a:spcPct val="0"/>
        </a:spcAft>
        <a:defRPr sz="2800" b="1">
          <a:solidFill>
            <a:schemeClr val="tx2"/>
          </a:solidFill>
          <a:latin typeface="Arial" charset="0"/>
        </a:defRPr>
      </a:lvl8pPr>
      <a:lvl9pPr marL="1828800" algn="l" rtl="0" fontAlgn="base">
        <a:spcBef>
          <a:spcPct val="0"/>
        </a:spcBef>
        <a:spcAft>
          <a:spcPct val="0"/>
        </a:spcAft>
        <a:defRPr sz="28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15962"/>
          </a:xfrm>
          <a:prstGeom prst="rect">
            <a:avLst/>
          </a:prstGeom>
        </p:spPr>
        <p:txBody>
          <a:bodyPr vert="horz" lIns="91440" tIns="45720" rIns="91440" bIns="4572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371600"/>
            <a:ext cx="8229600" cy="4800600"/>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EA0D8B45-C992-414B-91A5-4AB17000DE9D}"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59133414"/>
      </p:ext>
    </p:extLst>
  </p:cSld>
  <p:clrMap bg1="lt1" tx1="dk1" bg2="lt2" tx2="dk2" accent1="accent1" accent2="accent2" accent3="accent3" accent4="accent4" accent5="accent5" accent6="accent6" hlink="hlink" folHlink="folHlink"/>
  <p:sldLayoutIdLst>
    <p:sldLayoutId id="2147484849" r:id="rId1"/>
    <p:sldLayoutId id="2147484852" r:id="rId2"/>
    <p:sldLayoutId id="2147484863" r:id="rId3"/>
    <p:sldLayoutId id="2147484866" r:id="rId4"/>
    <p:sldLayoutId id="2147484867" r:id="rId5"/>
  </p:sldLayoutIdLst>
  <p:timing>
    <p:tnLst>
      <p:par>
        <p:cTn id="1" dur="indefinite" restart="never" nodeType="tmRoot"/>
      </p:par>
    </p:tnLst>
  </p:timing>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emf"/><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hyperlink" Target="http://www.policyuncertainty.com/" TargetMode="Externa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hyperlink" Target="http://www.policyuncertainty.com/" TargetMode="Externa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hyperlink" Target="http://www.policyuncertainty.com/" TargetMode="Externa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hyperlink" Target="http://www.policyuncertainty.com/" TargetMode="Externa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hyperlink" Target="http://www.policyuncertainty.com/" TargetMode="Externa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www.policyuncertainty.com/" TargetMode="External"/><Relationship Id="rId1" Type="http://schemas.openxmlformats.org/officeDocument/2006/relationships/slideLayout" Target="../slideLayouts/slideLayout8.xml"/><Relationship Id="rId4" Type="http://schemas.openxmlformats.org/officeDocument/2006/relationships/image" Target="../media/image32.jpeg"/></Relationships>
</file>

<file path=ppt/slides/_rels/slide39.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14.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3.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7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p:cNvSpPr>
            <a:spLocks noChangeArrowheads="1"/>
          </p:cNvSpPr>
          <p:nvPr/>
        </p:nvSpPr>
        <p:spPr bwMode="auto">
          <a:xfrm>
            <a:off x="346074" y="377825"/>
            <a:ext cx="8493125"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3600" b="1" dirty="0" smtClean="0"/>
              <a:t>Time-varying uncertainty in macro</a:t>
            </a:r>
            <a:r>
              <a:rPr lang="en-US" sz="3600" b="1" dirty="0"/>
              <a:t/>
            </a:r>
            <a:br>
              <a:rPr lang="en-US" sz="3600" b="1" dirty="0"/>
            </a:br>
            <a:r>
              <a:rPr lang="en-US" sz="2400" b="1" dirty="0"/>
              <a:t/>
            </a:r>
            <a:br>
              <a:rPr lang="en-US" sz="2400" b="1" dirty="0"/>
            </a:br>
            <a:r>
              <a:rPr lang="en-US" sz="2400" b="1" dirty="0"/>
              <a:t>Nick Bloom (Stanford &amp; NBER)</a:t>
            </a:r>
          </a:p>
          <a:p>
            <a:endParaRPr lang="en-US" sz="2400" b="1" dirty="0"/>
          </a:p>
          <a:p>
            <a:r>
              <a:rPr lang="en-US" sz="2400" b="1" dirty="0" smtClean="0"/>
              <a:t>SED, June 26</a:t>
            </a:r>
            <a:r>
              <a:rPr lang="en-US" sz="2400" b="1" baseline="30000" dirty="0" smtClean="0"/>
              <a:t>th</a:t>
            </a:r>
            <a:r>
              <a:rPr lang="en-US" sz="2400" b="1" dirty="0" smtClean="0"/>
              <a:t> 2014</a:t>
            </a:r>
            <a:endParaRPr lang="en-US" sz="2400" b="1" dirty="0"/>
          </a:p>
        </p:txBody>
      </p:sp>
      <p:pic>
        <p:nvPicPr>
          <p:cNvPr id="3075" name="Picture 10" descr="stanford-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0100" y="48133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descr="http://i.telegraph.co.uk/multimedia/archive/02914/gerrard_291459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074" y="2970212"/>
            <a:ext cx="5905500" cy="36861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ext Box 3"/>
          <p:cNvSpPr txBox="1">
            <a:spLocks noChangeArrowheads="1"/>
          </p:cNvSpPr>
          <p:nvPr/>
        </p:nvSpPr>
        <p:spPr bwMode="auto">
          <a:xfrm>
            <a:off x="484188" y="1308100"/>
            <a:ext cx="8156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2400" b="1" dirty="0"/>
          </a:p>
          <a:p>
            <a:pPr eaLnBrk="1" hangingPunct="1"/>
            <a:r>
              <a:rPr lang="en-US" sz="2400" u="sng" dirty="0" smtClean="0"/>
              <a:t>Negative Uncertainty Effects</a:t>
            </a:r>
            <a:endParaRPr lang="en-US" sz="2400" u="sng" dirty="0"/>
          </a:p>
          <a:p>
            <a:pPr eaLnBrk="1" hangingPunct="1"/>
            <a:r>
              <a:rPr lang="en-US" sz="2400" b="1" dirty="0"/>
              <a:t>	- Adjustment costs (real options) </a:t>
            </a:r>
          </a:p>
          <a:p>
            <a:pPr eaLnBrk="1" hangingPunct="1"/>
            <a:r>
              <a:rPr lang="en-US" sz="2400" dirty="0"/>
              <a:t>	- Utility functions (risk-aversion)</a:t>
            </a:r>
          </a:p>
          <a:p>
            <a:pPr eaLnBrk="1" hangingPunct="1"/>
            <a:r>
              <a:rPr lang="en-US" sz="2400" dirty="0"/>
              <a:t>	- Financial </a:t>
            </a:r>
            <a:r>
              <a:rPr lang="en-US" sz="2400" dirty="0" smtClean="0"/>
              <a:t>frictions (lump-sum costs)</a:t>
            </a:r>
            <a:endParaRPr lang="en-US" sz="2400" dirty="0"/>
          </a:p>
          <a:p>
            <a:pPr eaLnBrk="1" hangingPunct="1"/>
            <a:r>
              <a:rPr lang="en-US" sz="2400" dirty="0"/>
              <a:t>	</a:t>
            </a:r>
            <a:r>
              <a:rPr lang="en-US" sz="2400" dirty="0" smtClean="0"/>
              <a:t>- Ambiguity (pessimism)</a:t>
            </a:r>
            <a:endParaRPr lang="en-US" sz="2400" dirty="0"/>
          </a:p>
          <a:p>
            <a:pPr eaLnBrk="1" hangingPunct="1"/>
            <a:endParaRPr lang="en-US" sz="2400" dirty="0"/>
          </a:p>
          <a:p>
            <a:pPr eaLnBrk="1" hangingPunct="1"/>
            <a:r>
              <a:rPr lang="en-US" sz="2400" b="1" dirty="0"/>
              <a:t> </a:t>
            </a:r>
          </a:p>
          <a:p>
            <a:pPr eaLnBrk="1" hangingPunct="1"/>
            <a:r>
              <a:rPr lang="en-US" sz="2400" u="sng" dirty="0" smtClean="0"/>
              <a:t>Positive Uncertainty Effects</a:t>
            </a:r>
          </a:p>
          <a:p>
            <a:pPr eaLnBrk="1" hangingPunct="1"/>
            <a:r>
              <a:rPr lang="en-US" sz="2400" dirty="0" smtClean="0"/>
              <a:t>	- Production functions (Oi-Hartman-Abel effects)</a:t>
            </a:r>
          </a:p>
          <a:p>
            <a:pPr eaLnBrk="1" hangingPunct="1"/>
            <a:r>
              <a:rPr lang="en-US" sz="2400" dirty="0"/>
              <a:t>	</a:t>
            </a:r>
            <a:r>
              <a:rPr lang="en-US" sz="2400" dirty="0" smtClean="0"/>
              <a:t>- Bankruptcy (Growth options)</a:t>
            </a:r>
            <a:endParaRPr lang="en-US" sz="2400" dirty="0"/>
          </a:p>
        </p:txBody>
      </p:sp>
      <p:sp>
        <p:nvSpPr>
          <p:cNvPr id="7" name="Title 2"/>
          <p:cNvSpPr>
            <a:spLocks noGrp="1"/>
          </p:cNvSpPr>
          <p:nvPr>
            <p:ph type="title"/>
          </p:nvPr>
        </p:nvSpPr>
        <p:spPr bwMode="auto">
          <a:xfrm>
            <a:off x="457200" y="233363"/>
            <a:ext cx="8686800" cy="71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p>
            <a:r>
              <a:rPr lang="en-US" dirty="0" smtClean="0"/>
              <a:t>Wide range of potential sources of curvature, which </a:t>
            </a:r>
            <a:r>
              <a:rPr lang="en-US" dirty="0" smtClean="0"/>
              <a:t>are als</a:t>
            </a:r>
            <a:r>
              <a:rPr lang="en-US" dirty="0" smtClean="0"/>
              <a:t>o theoretically ambiguous in sign</a:t>
            </a:r>
            <a:endParaRPr lang="en-US" dirty="0" smtClean="0"/>
          </a:p>
        </p:txBody>
      </p:sp>
    </p:spTree>
    <p:extLst>
      <p:ext uri="{BB962C8B-B14F-4D97-AF65-F5344CB8AC3E}">
        <p14:creationId xmlns:p14="http://schemas.microsoft.com/office/powerpoint/2010/main" val="22737841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1"/>
          <p:cNvSpPr>
            <a:spLocks noGrp="1"/>
          </p:cNvSpPr>
          <p:nvPr>
            <p:ph idx="1"/>
          </p:nvPr>
        </p:nvSpPr>
        <p:spPr bwMode="auto">
          <a:xfrm>
            <a:off x="457200" y="1371600"/>
            <a:ext cx="85852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Key early papers Bernanke (1983), McDonald &amp; Siegel (1986), Bertola &amp; </a:t>
            </a:r>
            <a:r>
              <a:rPr lang="en-US" dirty="0" err="1" smtClean="0"/>
              <a:t>Bentolila</a:t>
            </a:r>
            <a:r>
              <a:rPr lang="en-US" dirty="0" smtClean="0"/>
              <a:t> (1990), Dixit &amp; Pindyck (1994)</a:t>
            </a:r>
          </a:p>
          <a:p>
            <a:endParaRPr lang="en-US" dirty="0"/>
          </a:p>
          <a:p>
            <a:r>
              <a:rPr lang="en-US" dirty="0" smtClean="0"/>
              <a:t>Also idea behind my paper Bloom (2009) “Impact of uncertainty shocks” doing micro-macro in partial-equilibrium</a:t>
            </a:r>
          </a:p>
        </p:txBody>
      </p:sp>
      <p:sp>
        <p:nvSpPr>
          <p:cNvPr id="48131" name="Title 2"/>
          <p:cNvSpPr>
            <a:spLocks noGrp="1"/>
          </p:cNvSpPr>
          <p:nvPr>
            <p:ph type="title"/>
          </p:nvPr>
        </p:nvSpPr>
        <p:spPr bwMode="auto">
          <a:xfrm>
            <a:off x="457200" y="274638"/>
            <a:ext cx="8423275" cy="71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p>
            <a:r>
              <a:rPr lang="en-US" dirty="0" smtClean="0"/>
              <a:t>Real options literature emphasizes that many investment and hiring decisions are irreversible</a:t>
            </a:r>
          </a:p>
        </p:txBody>
      </p:sp>
    </p:spTree>
    <p:extLst>
      <p:ext uri="{BB962C8B-B14F-4D97-AF65-F5344CB8AC3E}">
        <p14:creationId xmlns:p14="http://schemas.microsoft.com/office/powerpoint/2010/main" val="24773729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2"/>
          <p:cNvSpPr>
            <a:spLocks noGrp="1"/>
          </p:cNvSpPr>
          <p:nvPr>
            <p:ph type="title"/>
          </p:nvPr>
        </p:nvSpPr>
        <p:spPr bwMode="auto">
          <a:xfrm>
            <a:off x="457200" y="41275"/>
            <a:ext cx="8597900" cy="71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600" dirty="0" smtClean="0"/>
              <a:t>Summarize “Really uncertain business cycles” (Bloom, Floetotto, Jaimovich, Saporta &amp; Terry, 2014)</a:t>
            </a:r>
          </a:p>
        </p:txBody>
      </p:sp>
      <p:sp>
        <p:nvSpPr>
          <p:cNvPr id="49155" name="Rectangle 3"/>
          <p:cNvSpPr>
            <a:spLocks noGrp="1" noChangeArrowheads="1"/>
          </p:cNvSpPr>
          <p:nvPr>
            <p:ph idx="1"/>
          </p:nvPr>
        </p:nvSpPr>
        <p:spPr bwMode="auto">
          <a:xfrm>
            <a:off x="457200" y="1470025"/>
            <a:ext cx="8382000" cy="4906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t>Large number of heterogeneous firms</a:t>
            </a:r>
          </a:p>
          <a:p>
            <a:pPr eaLnBrk="1" hangingPunct="1"/>
            <a:endParaRPr lang="en-US" dirty="0" smtClean="0"/>
          </a:p>
          <a:p>
            <a:pPr eaLnBrk="1" hangingPunct="1"/>
            <a:endParaRPr lang="en-US" dirty="0" smtClean="0"/>
          </a:p>
          <a:p>
            <a:pPr eaLnBrk="1" hangingPunct="1">
              <a:buFontTx/>
              <a:buNone/>
            </a:pPr>
            <a:endParaRPr lang="en-US" dirty="0" smtClean="0"/>
          </a:p>
          <a:p>
            <a:pPr eaLnBrk="1" hangingPunct="1"/>
            <a:r>
              <a:rPr lang="en-US" dirty="0" smtClean="0"/>
              <a:t>Macro productivity and micro productivity follow an AR process with time variation in the variance of innovations</a:t>
            </a:r>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r>
              <a:rPr lang="en-US" dirty="0" smtClean="0">
                <a:cs typeface="Arial" charset="0"/>
              </a:rPr>
              <a:t>Uncertainty (</a:t>
            </a:r>
            <a:r>
              <a:rPr lang="el-GR" dirty="0" smtClean="0">
                <a:cs typeface="Arial" charset="0"/>
              </a:rPr>
              <a:t>σ</a:t>
            </a:r>
            <a:r>
              <a:rPr lang="en-US" baseline="30000" dirty="0" smtClean="0">
                <a:cs typeface="Arial" charset="0"/>
              </a:rPr>
              <a:t>A</a:t>
            </a:r>
            <a:r>
              <a:rPr lang="en-US" dirty="0" smtClean="0">
                <a:cs typeface="Arial" charset="0"/>
              </a:rPr>
              <a:t> and </a:t>
            </a:r>
            <a:r>
              <a:rPr lang="el-GR" dirty="0" smtClean="0">
                <a:cs typeface="Arial" charset="0"/>
              </a:rPr>
              <a:t>σ</a:t>
            </a:r>
            <a:r>
              <a:rPr lang="en-US" baseline="30000" dirty="0" smtClean="0">
                <a:cs typeface="Arial" charset="0"/>
              </a:rPr>
              <a:t>Z</a:t>
            </a:r>
            <a:r>
              <a:rPr lang="en-US" dirty="0" smtClean="0">
                <a:cs typeface="Arial" charset="0"/>
              </a:rPr>
              <a:t>) persistent: 2-point </a:t>
            </a:r>
            <a:r>
              <a:rPr lang="en-US" dirty="0" err="1" smtClean="0"/>
              <a:t>markov</a:t>
            </a:r>
            <a:r>
              <a:rPr lang="en-US" dirty="0" smtClean="0"/>
              <a:t> chain</a:t>
            </a:r>
          </a:p>
        </p:txBody>
      </p:sp>
      <p:pic>
        <p:nvPicPr>
          <p:cNvPr id="49156" name="Picture 27"/>
          <p:cNvPicPr>
            <a:picLocks noChangeAspect="1" noChangeArrowheads="1"/>
          </p:cNvPicPr>
          <p:nvPr/>
        </p:nvPicPr>
        <p:blipFill>
          <a:blip r:embed="rId2">
            <a:extLst>
              <a:ext uri="{28A0092B-C50C-407E-A947-70E740481C1C}">
                <a14:useLocalDpi xmlns:a14="http://schemas.microsoft.com/office/drawing/2010/main" val="0"/>
              </a:ext>
            </a:extLst>
          </a:blip>
          <a:srcRect l="35677" t="25500" r="27396" b="64812"/>
          <a:stretch>
            <a:fillRect/>
          </a:stretch>
        </p:blipFill>
        <p:spPr bwMode="auto">
          <a:xfrm>
            <a:off x="2365375" y="2122488"/>
            <a:ext cx="4502150"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57" name="Picture 28"/>
          <p:cNvPicPr>
            <a:picLocks noChangeAspect="1" noChangeArrowheads="1"/>
          </p:cNvPicPr>
          <p:nvPr/>
        </p:nvPicPr>
        <p:blipFill>
          <a:blip r:embed="rId2">
            <a:extLst>
              <a:ext uri="{28A0092B-C50C-407E-A947-70E740481C1C}">
                <a14:useLocalDpi xmlns:a14="http://schemas.microsoft.com/office/drawing/2010/main" val="0"/>
              </a:ext>
            </a:extLst>
          </a:blip>
          <a:srcRect l="31902" t="66437" r="25026" b="15521"/>
          <a:stretch>
            <a:fillRect/>
          </a:stretch>
        </p:blipFill>
        <p:spPr bwMode="auto">
          <a:xfrm>
            <a:off x="2365375" y="4308475"/>
            <a:ext cx="5251450" cy="137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223000" y="4308475"/>
            <a:ext cx="787400" cy="124142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3544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19"/>
          <p:cNvPicPr>
            <a:picLocks noChangeAspect="1" noChangeArrowheads="1"/>
          </p:cNvPicPr>
          <p:nvPr/>
        </p:nvPicPr>
        <p:blipFill>
          <a:blip r:embed="rId2">
            <a:extLst>
              <a:ext uri="{28A0092B-C50C-407E-A947-70E740481C1C}">
                <a14:useLocalDpi xmlns:a14="http://schemas.microsoft.com/office/drawing/2010/main" val="0"/>
              </a:ext>
            </a:extLst>
          </a:blip>
          <a:srcRect l="28268" t="23000" r="27162" b="55959"/>
          <a:stretch>
            <a:fillRect/>
          </a:stretch>
        </p:blipFill>
        <p:spPr bwMode="auto">
          <a:xfrm>
            <a:off x="1550988" y="1255713"/>
            <a:ext cx="5434012"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179" name="Rectangle 7"/>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mtClean="0"/>
              <a:t>Capital and labor adjustment costs</a:t>
            </a:r>
          </a:p>
        </p:txBody>
      </p:sp>
      <p:sp>
        <p:nvSpPr>
          <p:cNvPr id="46098" name="Rectangle 18"/>
          <p:cNvSpPr>
            <a:spLocks noChangeArrowheads="1"/>
          </p:cNvSpPr>
          <p:nvPr/>
        </p:nvSpPr>
        <p:spPr bwMode="auto">
          <a:xfrm>
            <a:off x="457200" y="874713"/>
            <a:ext cx="8382000" cy="490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lstStyle/>
          <a:p>
            <a:pPr marL="342900" indent="-342900">
              <a:lnSpc>
                <a:spcPct val="110000"/>
              </a:lnSpc>
              <a:spcBef>
                <a:spcPct val="20000"/>
              </a:spcBef>
              <a:buClr>
                <a:schemeClr val="accent2"/>
              </a:buClr>
              <a:buFont typeface="Arial" charset="0"/>
              <a:buChar char="●"/>
            </a:pPr>
            <a:r>
              <a:rPr lang="en-US" sz="2200"/>
              <a:t>Capital and labor follow the laws of motion:</a:t>
            </a:r>
          </a:p>
          <a:p>
            <a:pPr marL="342900" indent="-342900">
              <a:lnSpc>
                <a:spcPct val="110000"/>
              </a:lnSpc>
              <a:spcBef>
                <a:spcPct val="20000"/>
              </a:spcBef>
              <a:buClr>
                <a:schemeClr val="accent2"/>
              </a:buClr>
              <a:buFont typeface="Arial" charset="0"/>
              <a:buChar char="●"/>
            </a:pPr>
            <a:endParaRPr lang="en-US" sz="2200"/>
          </a:p>
          <a:p>
            <a:pPr marL="342900" indent="-342900">
              <a:lnSpc>
                <a:spcPct val="110000"/>
              </a:lnSpc>
              <a:spcBef>
                <a:spcPct val="20000"/>
              </a:spcBef>
              <a:buClr>
                <a:schemeClr val="accent2"/>
              </a:buClr>
              <a:buFont typeface="Arial" charset="0"/>
              <a:buChar char="●"/>
            </a:pPr>
            <a:endParaRPr lang="en-US" sz="2200"/>
          </a:p>
          <a:p>
            <a:pPr marL="342900" indent="-342900">
              <a:lnSpc>
                <a:spcPct val="110000"/>
              </a:lnSpc>
              <a:spcBef>
                <a:spcPct val="20000"/>
              </a:spcBef>
              <a:buClr>
                <a:schemeClr val="accent2"/>
              </a:buClr>
              <a:buFont typeface="Arial" charset="0"/>
              <a:buNone/>
            </a:pPr>
            <a:endParaRPr lang="en-US" sz="2200"/>
          </a:p>
          <a:p>
            <a:pPr marL="342900" indent="-342900">
              <a:lnSpc>
                <a:spcPct val="110000"/>
              </a:lnSpc>
              <a:spcBef>
                <a:spcPct val="20000"/>
              </a:spcBef>
              <a:buClr>
                <a:schemeClr val="accent2"/>
              </a:buClr>
              <a:buFont typeface="Arial" charset="0"/>
              <a:buNone/>
            </a:pPr>
            <a:r>
              <a:rPr lang="en-US" sz="2200"/>
              <a:t>	where 	i: investment		</a:t>
            </a:r>
            <a:r>
              <a:rPr lang="el-GR" sz="2200">
                <a:cs typeface="Arial" charset="0"/>
              </a:rPr>
              <a:t>δ</a:t>
            </a:r>
            <a:r>
              <a:rPr lang="en-US" sz="2200" baseline="-25000">
                <a:cs typeface="Arial" charset="0"/>
              </a:rPr>
              <a:t>k</a:t>
            </a:r>
            <a:r>
              <a:rPr lang="en-US" sz="2200">
                <a:cs typeface="Arial" charset="0"/>
              </a:rPr>
              <a:t>:</a:t>
            </a:r>
            <a:r>
              <a:rPr lang="en-US" sz="2200" baseline="-25000">
                <a:cs typeface="Arial" charset="0"/>
              </a:rPr>
              <a:t> </a:t>
            </a:r>
            <a:r>
              <a:rPr lang="en-US" sz="2200">
                <a:cs typeface="Arial" charset="0"/>
              </a:rPr>
              <a:t>depreciation</a:t>
            </a:r>
          </a:p>
          <a:p>
            <a:pPr marL="342900" indent="-342900">
              <a:lnSpc>
                <a:spcPct val="110000"/>
              </a:lnSpc>
              <a:spcBef>
                <a:spcPct val="20000"/>
              </a:spcBef>
              <a:buClr>
                <a:schemeClr val="accent2"/>
              </a:buClr>
              <a:buFont typeface="Arial" charset="0"/>
              <a:buNone/>
            </a:pPr>
            <a:r>
              <a:rPr lang="en-US" sz="2200">
                <a:cs typeface="Arial" charset="0"/>
              </a:rPr>
              <a:t>			</a:t>
            </a:r>
            <a:r>
              <a:rPr lang="en-US" sz="2200"/>
              <a:t>s: hiring		</a:t>
            </a:r>
            <a:r>
              <a:rPr lang="el-GR" sz="2200">
                <a:cs typeface="Arial" charset="0"/>
              </a:rPr>
              <a:t>δ</a:t>
            </a:r>
            <a:r>
              <a:rPr lang="en-US" sz="2200" baseline="-25000">
                <a:cs typeface="Arial" charset="0"/>
              </a:rPr>
              <a:t>n</a:t>
            </a:r>
            <a:r>
              <a:rPr lang="en-US" sz="2200">
                <a:cs typeface="Arial" charset="0"/>
              </a:rPr>
              <a:t>:</a:t>
            </a:r>
            <a:r>
              <a:rPr lang="en-US" sz="2200" baseline="-25000">
                <a:cs typeface="Arial" charset="0"/>
              </a:rPr>
              <a:t> </a:t>
            </a:r>
            <a:r>
              <a:rPr lang="en-US" sz="2200">
                <a:cs typeface="Arial" charset="0"/>
              </a:rPr>
              <a:t>attrition</a:t>
            </a:r>
          </a:p>
          <a:p>
            <a:pPr marL="342900" indent="-342900">
              <a:lnSpc>
                <a:spcPct val="110000"/>
              </a:lnSpc>
              <a:spcBef>
                <a:spcPct val="20000"/>
              </a:spcBef>
              <a:buClr>
                <a:schemeClr val="accent2"/>
              </a:buClr>
              <a:buFont typeface="Arial" charset="0"/>
              <a:buNone/>
            </a:pPr>
            <a:endParaRPr lang="el-GR" sz="2200" baseline="-25000">
              <a:cs typeface="Arial" charset="0"/>
            </a:endParaRPr>
          </a:p>
          <a:p>
            <a:pPr marL="342900" indent="-342900">
              <a:lnSpc>
                <a:spcPct val="110000"/>
              </a:lnSpc>
              <a:spcBef>
                <a:spcPct val="20000"/>
              </a:spcBef>
              <a:buClr>
                <a:schemeClr val="accent2"/>
              </a:buClr>
              <a:buFont typeface="Arial" charset="0"/>
              <a:buChar char="●"/>
            </a:pPr>
            <a:r>
              <a:rPr lang="en-US" sz="2200"/>
              <a:t>Allow for the full range of adjustment costs found in micro data</a:t>
            </a:r>
          </a:p>
          <a:p>
            <a:pPr marL="742950" lvl="1" indent="-285750">
              <a:lnSpc>
                <a:spcPct val="110000"/>
              </a:lnSpc>
              <a:spcBef>
                <a:spcPct val="20000"/>
              </a:spcBef>
              <a:buClr>
                <a:schemeClr val="accent2"/>
              </a:buClr>
              <a:buFont typeface="Arial" charset="0"/>
              <a:buChar char="●"/>
            </a:pPr>
            <a:r>
              <a:rPr lang="en-US" sz="2200"/>
              <a:t>Fixed – lump sum cost for investment and/or hiring</a:t>
            </a:r>
          </a:p>
          <a:p>
            <a:pPr marL="742950" lvl="1" indent="-285750">
              <a:lnSpc>
                <a:spcPct val="110000"/>
              </a:lnSpc>
              <a:spcBef>
                <a:spcPct val="20000"/>
              </a:spcBef>
              <a:buClr>
                <a:schemeClr val="accent2"/>
              </a:buClr>
              <a:buFont typeface="Arial" charset="0"/>
              <a:buChar char="●"/>
            </a:pPr>
            <a:r>
              <a:rPr lang="en-US" sz="2200"/>
              <a:t>Partial – per $ disinvestment and/or per worker hired/fired</a:t>
            </a:r>
          </a:p>
        </p:txBody>
      </p:sp>
    </p:spTree>
    <p:extLst>
      <p:ext uri="{BB962C8B-B14F-4D97-AF65-F5344CB8AC3E}">
        <p14:creationId xmlns:p14="http://schemas.microsoft.com/office/powerpoint/2010/main" val="636944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6098">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098">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609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2"/>
          <p:cNvSpPr>
            <a:spLocks noGrp="1"/>
          </p:cNvSpPr>
          <p:nvPr>
            <p:ph type="title"/>
          </p:nvPr>
        </p:nvSpPr>
        <p:spPr bwMode="auto">
          <a:xfrm>
            <a:off x="274638" y="61913"/>
            <a:ext cx="8640762" cy="71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p>
            <a:r>
              <a:rPr lang="en-US" dirty="0" smtClean="0"/>
              <a:t>For both investment and hiring this leads to Ss models with investment/disinvestment thresholds</a:t>
            </a:r>
          </a:p>
        </p:txBody>
      </p:sp>
      <p:grpSp>
        <p:nvGrpSpPr>
          <p:cNvPr id="51203" name="Group 16"/>
          <p:cNvGrpSpPr>
            <a:grpSpLocks/>
          </p:cNvGrpSpPr>
          <p:nvPr/>
        </p:nvGrpSpPr>
        <p:grpSpPr bwMode="auto">
          <a:xfrm>
            <a:off x="935038" y="2076450"/>
            <a:ext cx="6989762" cy="4049713"/>
            <a:chOff x="589" y="744"/>
            <a:chExt cx="4403" cy="2551"/>
          </a:xfrm>
        </p:grpSpPr>
        <p:sp>
          <p:nvSpPr>
            <p:cNvPr id="51204" name="Line 17"/>
            <p:cNvSpPr>
              <a:spLocks noChangeShapeType="1"/>
            </p:cNvSpPr>
            <p:nvPr/>
          </p:nvSpPr>
          <p:spPr bwMode="auto">
            <a:xfrm flipH="1">
              <a:off x="1192" y="2720"/>
              <a:ext cx="432" cy="248"/>
            </a:xfrm>
            <a:prstGeom prst="line">
              <a:avLst/>
            </a:prstGeom>
            <a:noFill/>
            <a:ln w="25400">
              <a:solidFill>
                <a:srgbClr val="3366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05" name="Line 18"/>
            <p:cNvSpPr>
              <a:spLocks noChangeShapeType="1"/>
            </p:cNvSpPr>
            <p:nvPr/>
          </p:nvSpPr>
          <p:spPr bwMode="auto">
            <a:xfrm flipH="1" flipV="1">
              <a:off x="4160" y="1680"/>
              <a:ext cx="496" cy="1304"/>
            </a:xfrm>
            <a:prstGeom prst="line">
              <a:avLst/>
            </a:prstGeom>
            <a:noFill/>
            <a:ln w="25400">
              <a:solidFill>
                <a:srgbClr val="3366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06" name="Text Box 19"/>
            <p:cNvSpPr txBox="1">
              <a:spLocks noChangeArrowheads="1"/>
            </p:cNvSpPr>
            <p:nvPr/>
          </p:nvSpPr>
          <p:spPr bwMode="auto">
            <a:xfrm>
              <a:off x="1264" y="1112"/>
              <a:ext cx="14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Disinvest (s)</a:t>
              </a:r>
            </a:p>
          </p:txBody>
        </p:sp>
        <p:sp>
          <p:nvSpPr>
            <p:cNvPr id="51207" name="Text Box 20"/>
            <p:cNvSpPr txBox="1">
              <a:spLocks noChangeArrowheads="1"/>
            </p:cNvSpPr>
            <p:nvPr/>
          </p:nvSpPr>
          <p:spPr bwMode="auto">
            <a:xfrm>
              <a:off x="3904" y="1112"/>
              <a:ext cx="87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Invest (S)</a:t>
              </a:r>
            </a:p>
          </p:txBody>
        </p:sp>
        <p:sp>
          <p:nvSpPr>
            <p:cNvPr id="51208" name="Text Box 21"/>
            <p:cNvSpPr txBox="1">
              <a:spLocks noChangeArrowheads="1"/>
            </p:cNvSpPr>
            <p:nvPr/>
          </p:nvSpPr>
          <p:spPr bwMode="auto">
            <a:xfrm>
              <a:off x="2128" y="3064"/>
              <a:ext cx="15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Productivity / Capital</a:t>
              </a:r>
            </a:p>
          </p:txBody>
        </p:sp>
        <p:sp>
          <p:nvSpPr>
            <p:cNvPr id="51209" name="Line 22"/>
            <p:cNvSpPr>
              <a:spLocks noChangeShapeType="1"/>
            </p:cNvSpPr>
            <p:nvPr/>
          </p:nvSpPr>
          <p:spPr bwMode="auto">
            <a:xfrm flipH="1" flipV="1">
              <a:off x="888" y="744"/>
              <a:ext cx="0" cy="2248"/>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10" name="Text Box 23"/>
            <p:cNvSpPr txBox="1">
              <a:spLocks noChangeArrowheads="1"/>
            </p:cNvSpPr>
            <p:nvPr/>
          </p:nvSpPr>
          <p:spPr bwMode="auto">
            <a:xfrm rot="-5400000">
              <a:off x="81" y="1852"/>
              <a:ext cx="124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Density of units</a:t>
              </a:r>
            </a:p>
          </p:txBody>
        </p:sp>
        <p:sp>
          <p:nvSpPr>
            <p:cNvPr id="51211" name="Freeform 24"/>
            <p:cNvSpPr>
              <a:spLocks/>
            </p:cNvSpPr>
            <p:nvPr/>
          </p:nvSpPr>
          <p:spPr bwMode="auto">
            <a:xfrm>
              <a:off x="1632" y="1408"/>
              <a:ext cx="2536" cy="1304"/>
            </a:xfrm>
            <a:custGeom>
              <a:avLst/>
              <a:gdLst>
                <a:gd name="T0" fmla="*/ 0 w 2536"/>
                <a:gd name="T1" fmla="*/ 1304 h 1304"/>
                <a:gd name="T2" fmla="*/ 1976 w 2536"/>
                <a:gd name="T3" fmla="*/ 168 h 1304"/>
                <a:gd name="T4" fmla="*/ 2536 w 2536"/>
                <a:gd name="T5" fmla="*/ 296 h 1304"/>
                <a:gd name="T6" fmla="*/ 0 60000 65536"/>
                <a:gd name="T7" fmla="*/ 0 60000 65536"/>
                <a:gd name="T8" fmla="*/ 0 60000 65536"/>
              </a:gdLst>
              <a:ahLst/>
              <a:cxnLst>
                <a:cxn ang="T6">
                  <a:pos x="T0" y="T1"/>
                </a:cxn>
                <a:cxn ang="T7">
                  <a:pos x="T2" y="T3"/>
                </a:cxn>
                <a:cxn ang="T8">
                  <a:pos x="T4" y="T5"/>
                </a:cxn>
              </a:cxnLst>
              <a:rect l="0" t="0" r="r" b="b"/>
              <a:pathLst>
                <a:path w="2536" h="1304">
                  <a:moveTo>
                    <a:pt x="0" y="1304"/>
                  </a:moveTo>
                  <a:cubicBezTo>
                    <a:pt x="776" y="820"/>
                    <a:pt x="1553" y="336"/>
                    <a:pt x="1976" y="168"/>
                  </a:cubicBezTo>
                  <a:cubicBezTo>
                    <a:pt x="2399" y="0"/>
                    <a:pt x="2467" y="148"/>
                    <a:pt x="2536" y="296"/>
                  </a:cubicBezTo>
                </a:path>
              </a:pathLst>
            </a:custGeom>
            <a:noFill/>
            <a:ln w="25400">
              <a:solidFill>
                <a:srgbClr val="33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12" name="Line 25"/>
            <p:cNvSpPr>
              <a:spLocks noChangeShapeType="1"/>
            </p:cNvSpPr>
            <p:nvPr/>
          </p:nvSpPr>
          <p:spPr bwMode="auto">
            <a:xfrm flipV="1">
              <a:off x="1632" y="1424"/>
              <a:ext cx="0" cy="1568"/>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13" name="Line 26"/>
            <p:cNvSpPr>
              <a:spLocks noChangeShapeType="1"/>
            </p:cNvSpPr>
            <p:nvPr/>
          </p:nvSpPr>
          <p:spPr bwMode="auto">
            <a:xfrm flipV="1">
              <a:off x="4168" y="1416"/>
              <a:ext cx="0" cy="1568"/>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14" name="Line 27"/>
            <p:cNvSpPr>
              <a:spLocks noChangeShapeType="1"/>
            </p:cNvSpPr>
            <p:nvPr/>
          </p:nvSpPr>
          <p:spPr bwMode="auto">
            <a:xfrm>
              <a:off x="792" y="2992"/>
              <a:ext cx="4200"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cxnSp>
        <p:nvCxnSpPr>
          <p:cNvPr id="15" name="Straight Arrow Connector 14"/>
          <p:cNvCxnSpPr/>
          <p:nvPr/>
        </p:nvCxnSpPr>
        <p:spPr>
          <a:xfrm flipV="1">
            <a:off x="2006600" y="5470527"/>
            <a:ext cx="342900" cy="666748"/>
          </a:xfrm>
          <a:prstGeom prst="straightConnector1">
            <a:avLst/>
          </a:prstGeom>
          <a:ln w="28575">
            <a:solidFill>
              <a:srgbClr val="292929"/>
            </a:solidFill>
            <a:tailEnd type="arrow"/>
          </a:ln>
        </p:spPr>
        <p:style>
          <a:lnRef idx="1">
            <a:schemeClr val="accent1"/>
          </a:lnRef>
          <a:fillRef idx="0">
            <a:schemeClr val="accent1"/>
          </a:fillRef>
          <a:effectRef idx="0">
            <a:schemeClr val="accent1"/>
          </a:effectRef>
          <a:fontRef idx="minor">
            <a:schemeClr val="tx1"/>
          </a:fontRef>
        </p:style>
      </p:cxnSp>
      <p:sp>
        <p:nvSpPr>
          <p:cNvPr id="16" name="Text Box 34"/>
          <p:cNvSpPr txBox="1">
            <a:spLocks noChangeArrowheads="1"/>
          </p:cNvSpPr>
          <p:nvPr/>
        </p:nvSpPr>
        <p:spPr bwMode="auto">
          <a:xfrm>
            <a:off x="1302544" y="6164263"/>
            <a:ext cx="25844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dirty="0" smtClean="0">
                <a:solidFill>
                  <a:srgbClr val="C00000"/>
                </a:solidFill>
              </a:rPr>
              <a:t>Disinvestment</a:t>
            </a:r>
            <a:endParaRPr lang="en-US" dirty="0">
              <a:solidFill>
                <a:srgbClr val="C00000"/>
              </a:solidFill>
            </a:endParaRPr>
          </a:p>
        </p:txBody>
      </p:sp>
      <p:cxnSp>
        <p:nvCxnSpPr>
          <p:cNvPr id="17" name="Straight Arrow Connector 16"/>
          <p:cNvCxnSpPr/>
          <p:nvPr/>
        </p:nvCxnSpPr>
        <p:spPr>
          <a:xfrm flipH="1" flipV="1">
            <a:off x="6851651" y="5118100"/>
            <a:ext cx="374650" cy="993775"/>
          </a:xfrm>
          <a:prstGeom prst="straightConnector1">
            <a:avLst/>
          </a:prstGeom>
          <a:ln w="28575">
            <a:solidFill>
              <a:srgbClr val="292929"/>
            </a:solidFill>
            <a:tailEnd type="arrow"/>
          </a:ln>
        </p:spPr>
        <p:style>
          <a:lnRef idx="1">
            <a:schemeClr val="accent1"/>
          </a:lnRef>
          <a:fillRef idx="0">
            <a:schemeClr val="accent1"/>
          </a:fillRef>
          <a:effectRef idx="0">
            <a:schemeClr val="accent1"/>
          </a:effectRef>
          <a:fontRef idx="minor">
            <a:schemeClr val="tx1"/>
          </a:fontRef>
        </p:style>
      </p:cxnSp>
      <p:sp>
        <p:nvSpPr>
          <p:cNvPr id="18" name="Text Box 34"/>
          <p:cNvSpPr txBox="1">
            <a:spLocks noChangeArrowheads="1"/>
          </p:cNvSpPr>
          <p:nvPr/>
        </p:nvSpPr>
        <p:spPr bwMode="auto">
          <a:xfrm>
            <a:off x="6648450" y="6164263"/>
            <a:ext cx="25844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dirty="0" smtClean="0">
                <a:solidFill>
                  <a:srgbClr val="C00000"/>
                </a:solidFill>
              </a:rPr>
              <a:t>Investment</a:t>
            </a:r>
            <a:endParaRPr lang="en-US" dirty="0">
              <a:solidFill>
                <a:srgbClr val="C00000"/>
              </a:solidFill>
            </a:endParaRPr>
          </a:p>
        </p:txBody>
      </p:sp>
      <p:sp>
        <p:nvSpPr>
          <p:cNvPr id="19" name="Text Box 34"/>
          <p:cNvSpPr txBox="1">
            <a:spLocks noChangeArrowheads="1"/>
          </p:cNvSpPr>
          <p:nvPr/>
        </p:nvSpPr>
        <p:spPr bwMode="auto">
          <a:xfrm>
            <a:off x="4064000" y="4831318"/>
            <a:ext cx="25844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dirty="0" err="1" smtClean="0">
                <a:solidFill>
                  <a:srgbClr val="C00000"/>
                </a:solidFill>
              </a:rPr>
              <a:t>Innaction</a:t>
            </a:r>
            <a:endParaRPr lang="en-US" dirty="0">
              <a:solidFill>
                <a:srgbClr val="C00000"/>
              </a:solidFill>
            </a:endParaRPr>
          </a:p>
        </p:txBody>
      </p:sp>
    </p:spTree>
    <p:extLst>
      <p:ext uri="{BB962C8B-B14F-4D97-AF65-F5344CB8AC3E}">
        <p14:creationId xmlns:p14="http://schemas.microsoft.com/office/powerpoint/2010/main" val="3441759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Line 32"/>
          <p:cNvSpPr>
            <a:spLocks noChangeShapeType="1"/>
          </p:cNvSpPr>
          <p:nvPr/>
        </p:nvSpPr>
        <p:spPr bwMode="auto">
          <a:xfrm flipH="1">
            <a:off x="1892300" y="5224463"/>
            <a:ext cx="685800" cy="393700"/>
          </a:xfrm>
          <a:prstGeom prst="line">
            <a:avLst/>
          </a:prstGeom>
          <a:noFill/>
          <a:ln w="25400">
            <a:solidFill>
              <a:srgbClr val="3366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27" name="Line 33"/>
          <p:cNvSpPr>
            <a:spLocks noChangeShapeType="1"/>
          </p:cNvSpPr>
          <p:nvPr/>
        </p:nvSpPr>
        <p:spPr bwMode="auto">
          <a:xfrm flipH="1" flipV="1">
            <a:off x="6604000" y="3573463"/>
            <a:ext cx="787400" cy="2070100"/>
          </a:xfrm>
          <a:prstGeom prst="line">
            <a:avLst/>
          </a:prstGeom>
          <a:noFill/>
          <a:ln w="25400">
            <a:solidFill>
              <a:srgbClr val="3366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28" name="Text Box 34"/>
          <p:cNvSpPr txBox="1">
            <a:spLocks noChangeArrowheads="1"/>
          </p:cNvSpPr>
          <p:nvPr/>
        </p:nvSpPr>
        <p:spPr bwMode="auto">
          <a:xfrm>
            <a:off x="2006600" y="2671763"/>
            <a:ext cx="2286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Disinvest (s)</a:t>
            </a:r>
          </a:p>
        </p:txBody>
      </p:sp>
      <p:sp>
        <p:nvSpPr>
          <p:cNvPr id="52229" name="Text Box 35"/>
          <p:cNvSpPr txBox="1">
            <a:spLocks noChangeArrowheads="1"/>
          </p:cNvSpPr>
          <p:nvPr/>
        </p:nvSpPr>
        <p:spPr bwMode="auto">
          <a:xfrm>
            <a:off x="6197600" y="2671763"/>
            <a:ext cx="11938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Invest (S)</a:t>
            </a:r>
          </a:p>
        </p:txBody>
      </p:sp>
      <p:sp>
        <p:nvSpPr>
          <p:cNvPr id="52230" name="Text Box 36"/>
          <p:cNvSpPr txBox="1">
            <a:spLocks noChangeArrowheads="1"/>
          </p:cNvSpPr>
          <p:nvPr/>
        </p:nvSpPr>
        <p:spPr bwMode="auto">
          <a:xfrm>
            <a:off x="3378200" y="5770563"/>
            <a:ext cx="25019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Productivity / Capital</a:t>
            </a:r>
          </a:p>
        </p:txBody>
      </p:sp>
      <p:sp>
        <p:nvSpPr>
          <p:cNvPr id="52231" name="Line 37"/>
          <p:cNvSpPr>
            <a:spLocks noChangeShapeType="1"/>
          </p:cNvSpPr>
          <p:nvPr/>
        </p:nvSpPr>
        <p:spPr bwMode="auto">
          <a:xfrm flipV="1">
            <a:off x="7454900" y="3154363"/>
            <a:ext cx="0" cy="2489200"/>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32" name="Line 38"/>
          <p:cNvSpPr>
            <a:spLocks noChangeShapeType="1"/>
          </p:cNvSpPr>
          <p:nvPr/>
        </p:nvSpPr>
        <p:spPr bwMode="auto">
          <a:xfrm flipV="1">
            <a:off x="1752600" y="3167063"/>
            <a:ext cx="0" cy="2489200"/>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33" name="Line 39"/>
          <p:cNvSpPr>
            <a:spLocks noChangeShapeType="1"/>
          </p:cNvSpPr>
          <p:nvPr/>
        </p:nvSpPr>
        <p:spPr bwMode="auto">
          <a:xfrm>
            <a:off x="6807200" y="3446463"/>
            <a:ext cx="444500" cy="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34" name="Line 40"/>
          <p:cNvSpPr>
            <a:spLocks noChangeShapeType="1"/>
          </p:cNvSpPr>
          <p:nvPr/>
        </p:nvSpPr>
        <p:spPr bwMode="auto">
          <a:xfrm>
            <a:off x="1943100" y="3446463"/>
            <a:ext cx="444500" cy="0"/>
          </a:xfrm>
          <a:prstGeom prst="line">
            <a:avLst/>
          </a:prstGeom>
          <a:noFill/>
          <a:ln w="508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35" name="Line 41"/>
          <p:cNvSpPr>
            <a:spLocks noChangeShapeType="1"/>
          </p:cNvSpPr>
          <p:nvPr/>
        </p:nvSpPr>
        <p:spPr bwMode="auto">
          <a:xfrm flipH="1" flipV="1">
            <a:off x="1409700" y="2087563"/>
            <a:ext cx="0" cy="35687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36" name="Text Box 42"/>
          <p:cNvSpPr txBox="1">
            <a:spLocks noChangeArrowheads="1"/>
          </p:cNvSpPr>
          <p:nvPr/>
        </p:nvSpPr>
        <p:spPr bwMode="auto">
          <a:xfrm rot="-5400000">
            <a:off x="129382" y="3839368"/>
            <a:ext cx="1981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Density of units</a:t>
            </a:r>
          </a:p>
        </p:txBody>
      </p:sp>
      <p:sp>
        <p:nvSpPr>
          <p:cNvPr id="52237" name="Freeform 43"/>
          <p:cNvSpPr>
            <a:spLocks/>
          </p:cNvSpPr>
          <p:nvPr/>
        </p:nvSpPr>
        <p:spPr bwMode="auto">
          <a:xfrm>
            <a:off x="2590800" y="3141663"/>
            <a:ext cx="4025900" cy="2070100"/>
          </a:xfrm>
          <a:custGeom>
            <a:avLst/>
            <a:gdLst>
              <a:gd name="T0" fmla="*/ 0 w 2536"/>
              <a:gd name="T1" fmla="*/ 2147483647 h 1304"/>
              <a:gd name="T2" fmla="*/ 2147483647 w 2536"/>
              <a:gd name="T3" fmla="*/ 2147483647 h 1304"/>
              <a:gd name="T4" fmla="*/ 2147483647 w 2536"/>
              <a:gd name="T5" fmla="*/ 2147483647 h 1304"/>
              <a:gd name="T6" fmla="*/ 0 60000 65536"/>
              <a:gd name="T7" fmla="*/ 0 60000 65536"/>
              <a:gd name="T8" fmla="*/ 0 60000 65536"/>
            </a:gdLst>
            <a:ahLst/>
            <a:cxnLst>
              <a:cxn ang="T6">
                <a:pos x="T0" y="T1"/>
              </a:cxn>
              <a:cxn ang="T7">
                <a:pos x="T2" y="T3"/>
              </a:cxn>
              <a:cxn ang="T8">
                <a:pos x="T4" y="T5"/>
              </a:cxn>
            </a:cxnLst>
            <a:rect l="0" t="0" r="r" b="b"/>
            <a:pathLst>
              <a:path w="2536" h="1304">
                <a:moveTo>
                  <a:pt x="0" y="1304"/>
                </a:moveTo>
                <a:cubicBezTo>
                  <a:pt x="776" y="820"/>
                  <a:pt x="1553" y="336"/>
                  <a:pt x="1976" y="168"/>
                </a:cubicBezTo>
                <a:cubicBezTo>
                  <a:pt x="2399" y="0"/>
                  <a:pt x="2467" y="148"/>
                  <a:pt x="2536" y="296"/>
                </a:cubicBezTo>
              </a:path>
            </a:pathLst>
          </a:custGeom>
          <a:noFill/>
          <a:ln w="25400">
            <a:solidFill>
              <a:srgbClr val="33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38" name="Line 44"/>
          <p:cNvSpPr>
            <a:spLocks noChangeShapeType="1"/>
          </p:cNvSpPr>
          <p:nvPr/>
        </p:nvSpPr>
        <p:spPr bwMode="auto">
          <a:xfrm flipV="1">
            <a:off x="2590800" y="3167063"/>
            <a:ext cx="0" cy="2489200"/>
          </a:xfrm>
          <a:prstGeom prst="line">
            <a:avLst/>
          </a:prstGeom>
          <a:noFill/>
          <a:ln w="508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39" name="Line 45"/>
          <p:cNvSpPr>
            <a:spLocks noChangeShapeType="1"/>
          </p:cNvSpPr>
          <p:nvPr/>
        </p:nvSpPr>
        <p:spPr bwMode="auto">
          <a:xfrm flipV="1">
            <a:off x="6616700" y="3154363"/>
            <a:ext cx="0" cy="2489200"/>
          </a:xfrm>
          <a:prstGeom prst="line">
            <a:avLst/>
          </a:prstGeom>
          <a:noFill/>
          <a:ln w="508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40" name="Line 46"/>
          <p:cNvSpPr>
            <a:spLocks noChangeShapeType="1"/>
          </p:cNvSpPr>
          <p:nvPr/>
        </p:nvSpPr>
        <p:spPr bwMode="auto">
          <a:xfrm>
            <a:off x="1257300" y="5656263"/>
            <a:ext cx="6667500"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41" name="Title 2"/>
          <p:cNvSpPr>
            <a:spLocks noGrp="1"/>
          </p:cNvSpPr>
          <p:nvPr>
            <p:ph type="title"/>
          </p:nvPr>
        </p:nvSpPr>
        <p:spPr bwMode="auto">
          <a:xfrm>
            <a:off x="274638" y="61913"/>
            <a:ext cx="9144000" cy="71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smtClean="0"/>
              <a:t>Increased uncertainty makes the SS thresholds move outwards</a:t>
            </a:r>
          </a:p>
        </p:txBody>
      </p:sp>
      <p:sp>
        <p:nvSpPr>
          <p:cNvPr id="18" name="Text Box 34"/>
          <p:cNvSpPr txBox="1">
            <a:spLocks noChangeArrowheads="1"/>
          </p:cNvSpPr>
          <p:nvPr/>
        </p:nvSpPr>
        <p:spPr bwMode="auto">
          <a:xfrm>
            <a:off x="4064000" y="4831318"/>
            <a:ext cx="25844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dirty="0" err="1" smtClean="0">
                <a:solidFill>
                  <a:srgbClr val="C00000"/>
                </a:solidFill>
              </a:rPr>
              <a:t>Innaction</a:t>
            </a:r>
            <a:endParaRPr lang="en-US" dirty="0">
              <a:solidFill>
                <a:srgbClr val="C00000"/>
              </a:solidFill>
            </a:endParaRPr>
          </a:p>
        </p:txBody>
      </p:sp>
    </p:spTree>
    <p:extLst>
      <p:ext uri="{BB962C8B-B14F-4D97-AF65-F5344CB8AC3E}">
        <p14:creationId xmlns:p14="http://schemas.microsoft.com/office/powerpoint/2010/main" val="30866208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Line 32"/>
          <p:cNvSpPr>
            <a:spLocks noChangeShapeType="1"/>
          </p:cNvSpPr>
          <p:nvPr/>
        </p:nvSpPr>
        <p:spPr bwMode="auto">
          <a:xfrm flipH="1">
            <a:off x="1892300" y="5224463"/>
            <a:ext cx="685800" cy="393700"/>
          </a:xfrm>
          <a:prstGeom prst="line">
            <a:avLst/>
          </a:prstGeom>
          <a:noFill/>
          <a:ln w="25400">
            <a:solidFill>
              <a:srgbClr val="3366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27" name="Line 33"/>
          <p:cNvSpPr>
            <a:spLocks noChangeShapeType="1"/>
          </p:cNvSpPr>
          <p:nvPr/>
        </p:nvSpPr>
        <p:spPr bwMode="auto">
          <a:xfrm flipH="1" flipV="1">
            <a:off x="6604000" y="3573463"/>
            <a:ext cx="787400" cy="2070100"/>
          </a:xfrm>
          <a:prstGeom prst="line">
            <a:avLst/>
          </a:prstGeom>
          <a:noFill/>
          <a:ln w="25400">
            <a:solidFill>
              <a:srgbClr val="3366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28" name="Text Box 34"/>
          <p:cNvSpPr txBox="1">
            <a:spLocks noChangeArrowheads="1"/>
          </p:cNvSpPr>
          <p:nvPr/>
        </p:nvSpPr>
        <p:spPr bwMode="auto">
          <a:xfrm>
            <a:off x="2006600" y="2671763"/>
            <a:ext cx="2286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dirty="0"/>
              <a:t>Disinvest (s)</a:t>
            </a:r>
          </a:p>
        </p:txBody>
      </p:sp>
      <p:sp>
        <p:nvSpPr>
          <p:cNvPr id="52229" name="Text Box 35"/>
          <p:cNvSpPr txBox="1">
            <a:spLocks noChangeArrowheads="1"/>
          </p:cNvSpPr>
          <p:nvPr/>
        </p:nvSpPr>
        <p:spPr bwMode="auto">
          <a:xfrm>
            <a:off x="6197600" y="2671763"/>
            <a:ext cx="11938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Invest (S)</a:t>
            </a:r>
          </a:p>
        </p:txBody>
      </p:sp>
      <p:sp>
        <p:nvSpPr>
          <p:cNvPr id="52230" name="Text Box 36"/>
          <p:cNvSpPr txBox="1">
            <a:spLocks noChangeArrowheads="1"/>
          </p:cNvSpPr>
          <p:nvPr/>
        </p:nvSpPr>
        <p:spPr bwMode="auto">
          <a:xfrm>
            <a:off x="3378200" y="5770563"/>
            <a:ext cx="25019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Productivity / Capital</a:t>
            </a:r>
          </a:p>
        </p:txBody>
      </p:sp>
      <p:sp>
        <p:nvSpPr>
          <p:cNvPr id="52231" name="Line 37"/>
          <p:cNvSpPr>
            <a:spLocks noChangeShapeType="1"/>
          </p:cNvSpPr>
          <p:nvPr/>
        </p:nvSpPr>
        <p:spPr bwMode="auto">
          <a:xfrm flipV="1">
            <a:off x="7454900" y="3154363"/>
            <a:ext cx="0" cy="2489200"/>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32" name="Line 38"/>
          <p:cNvSpPr>
            <a:spLocks noChangeShapeType="1"/>
          </p:cNvSpPr>
          <p:nvPr/>
        </p:nvSpPr>
        <p:spPr bwMode="auto">
          <a:xfrm flipV="1">
            <a:off x="1752600" y="3167063"/>
            <a:ext cx="0" cy="2489200"/>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33" name="Line 39"/>
          <p:cNvSpPr>
            <a:spLocks noChangeShapeType="1"/>
          </p:cNvSpPr>
          <p:nvPr/>
        </p:nvSpPr>
        <p:spPr bwMode="auto">
          <a:xfrm>
            <a:off x="6807200" y="3446463"/>
            <a:ext cx="444500" cy="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34" name="Line 40"/>
          <p:cNvSpPr>
            <a:spLocks noChangeShapeType="1"/>
          </p:cNvSpPr>
          <p:nvPr/>
        </p:nvSpPr>
        <p:spPr bwMode="auto">
          <a:xfrm>
            <a:off x="1943100" y="3446463"/>
            <a:ext cx="444500" cy="0"/>
          </a:xfrm>
          <a:prstGeom prst="line">
            <a:avLst/>
          </a:prstGeom>
          <a:noFill/>
          <a:ln w="508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35" name="Line 41"/>
          <p:cNvSpPr>
            <a:spLocks noChangeShapeType="1"/>
          </p:cNvSpPr>
          <p:nvPr/>
        </p:nvSpPr>
        <p:spPr bwMode="auto">
          <a:xfrm flipH="1" flipV="1">
            <a:off x="1409700" y="2087563"/>
            <a:ext cx="0" cy="35687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36" name="Text Box 42"/>
          <p:cNvSpPr txBox="1">
            <a:spLocks noChangeArrowheads="1"/>
          </p:cNvSpPr>
          <p:nvPr/>
        </p:nvSpPr>
        <p:spPr bwMode="auto">
          <a:xfrm rot="-5400000">
            <a:off x="129382" y="3839368"/>
            <a:ext cx="1981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Density of units</a:t>
            </a:r>
          </a:p>
        </p:txBody>
      </p:sp>
      <p:sp>
        <p:nvSpPr>
          <p:cNvPr id="52237" name="Freeform 43"/>
          <p:cNvSpPr>
            <a:spLocks/>
          </p:cNvSpPr>
          <p:nvPr/>
        </p:nvSpPr>
        <p:spPr bwMode="auto">
          <a:xfrm>
            <a:off x="2590800" y="3141663"/>
            <a:ext cx="4025900" cy="2070100"/>
          </a:xfrm>
          <a:custGeom>
            <a:avLst/>
            <a:gdLst>
              <a:gd name="T0" fmla="*/ 0 w 2536"/>
              <a:gd name="T1" fmla="*/ 2147483647 h 1304"/>
              <a:gd name="T2" fmla="*/ 2147483647 w 2536"/>
              <a:gd name="T3" fmla="*/ 2147483647 h 1304"/>
              <a:gd name="T4" fmla="*/ 2147483647 w 2536"/>
              <a:gd name="T5" fmla="*/ 2147483647 h 1304"/>
              <a:gd name="T6" fmla="*/ 0 60000 65536"/>
              <a:gd name="T7" fmla="*/ 0 60000 65536"/>
              <a:gd name="T8" fmla="*/ 0 60000 65536"/>
            </a:gdLst>
            <a:ahLst/>
            <a:cxnLst>
              <a:cxn ang="T6">
                <a:pos x="T0" y="T1"/>
              </a:cxn>
              <a:cxn ang="T7">
                <a:pos x="T2" y="T3"/>
              </a:cxn>
              <a:cxn ang="T8">
                <a:pos x="T4" y="T5"/>
              </a:cxn>
            </a:cxnLst>
            <a:rect l="0" t="0" r="r" b="b"/>
            <a:pathLst>
              <a:path w="2536" h="1304">
                <a:moveTo>
                  <a:pt x="0" y="1304"/>
                </a:moveTo>
                <a:cubicBezTo>
                  <a:pt x="776" y="820"/>
                  <a:pt x="1553" y="336"/>
                  <a:pt x="1976" y="168"/>
                </a:cubicBezTo>
                <a:cubicBezTo>
                  <a:pt x="2399" y="0"/>
                  <a:pt x="2467" y="148"/>
                  <a:pt x="2536" y="296"/>
                </a:cubicBezTo>
              </a:path>
            </a:pathLst>
          </a:custGeom>
          <a:noFill/>
          <a:ln w="25400">
            <a:solidFill>
              <a:srgbClr val="33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38" name="Line 44"/>
          <p:cNvSpPr>
            <a:spLocks noChangeShapeType="1"/>
          </p:cNvSpPr>
          <p:nvPr/>
        </p:nvSpPr>
        <p:spPr bwMode="auto">
          <a:xfrm flipV="1">
            <a:off x="2590800" y="3167063"/>
            <a:ext cx="0" cy="2489200"/>
          </a:xfrm>
          <a:prstGeom prst="line">
            <a:avLst/>
          </a:prstGeom>
          <a:noFill/>
          <a:ln w="508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39" name="Line 45"/>
          <p:cNvSpPr>
            <a:spLocks noChangeShapeType="1"/>
          </p:cNvSpPr>
          <p:nvPr/>
        </p:nvSpPr>
        <p:spPr bwMode="auto">
          <a:xfrm flipV="1">
            <a:off x="6616700" y="3154363"/>
            <a:ext cx="0" cy="2489200"/>
          </a:xfrm>
          <a:prstGeom prst="line">
            <a:avLst/>
          </a:prstGeom>
          <a:noFill/>
          <a:ln w="508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40" name="Line 46"/>
          <p:cNvSpPr>
            <a:spLocks noChangeShapeType="1"/>
          </p:cNvSpPr>
          <p:nvPr/>
        </p:nvSpPr>
        <p:spPr bwMode="auto">
          <a:xfrm>
            <a:off x="1257300" y="5656263"/>
            <a:ext cx="6667500"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41" name="Title 2"/>
          <p:cNvSpPr>
            <a:spLocks noGrp="1"/>
          </p:cNvSpPr>
          <p:nvPr>
            <p:ph type="title"/>
          </p:nvPr>
        </p:nvSpPr>
        <p:spPr bwMode="auto">
          <a:xfrm>
            <a:off x="274638" y="61913"/>
            <a:ext cx="9144000" cy="71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smtClean="0"/>
              <a:t>This leads net investment to fall, because investment drops more than disinvestment</a:t>
            </a:r>
          </a:p>
        </p:txBody>
      </p:sp>
      <p:cxnSp>
        <p:nvCxnSpPr>
          <p:cNvPr id="3" name="Straight Arrow Connector 2"/>
          <p:cNvCxnSpPr/>
          <p:nvPr/>
        </p:nvCxnSpPr>
        <p:spPr>
          <a:xfrm flipV="1">
            <a:off x="2006600" y="5470527"/>
            <a:ext cx="342900" cy="666748"/>
          </a:xfrm>
          <a:prstGeom prst="straightConnector1">
            <a:avLst/>
          </a:prstGeom>
          <a:ln w="28575">
            <a:solidFill>
              <a:srgbClr val="292929"/>
            </a:solidFill>
            <a:tailEnd type="arrow"/>
          </a:ln>
        </p:spPr>
        <p:style>
          <a:lnRef idx="1">
            <a:schemeClr val="accent1"/>
          </a:lnRef>
          <a:fillRef idx="0">
            <a:schemeClr val="accent1"/>
          </a:fillRef>
          <a:effectRef idx="0">
            <a:schemeClr val="accent1"/>
          </a:effectRef>
          <a:fontRef idx="minor">
            <a:schemeClr val="tx1"/>
          </a:fontRef>
        </p:style>
      </p:cxnSp>
      <p:sp>
        <p:nvSpPr>
          <p:cNvPr id="22" name="Text Box 34"/>
          <p:cNvSpPr txBox="1">
            <a:spLocks noChangeArrowheads="1"/>
          </p:cNvSpPr>
          <p:nvPr/>
        </p:nvSpPr>
        <p:spPr bwMode="auto">
          <a:xfrm>
            <a:off x="793750" y="6164263"/>
            <a:ext cx="25844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dirty="0" smtClean="0">
                <a:solidFill>
                  <a:srgbClr val="C00000"/>
                </a:solidFill>
              </a:rPr>
              <a:t>Drop in disinvestment</a:t>
            </a:r>
            <a:endParaRPr lang="en-US" dirty="0">
              <a:solidFill>
                <a:srgbClr val="C00000"/>
              </a:solidFill>
            </a:endParaRPr>
          </a:p>
        </p:txBody>
      </p:sp>
      <p:cxnSp>
        <p:nvCxnSpPr>
          <p:cNvPr id="23" name="Straight Arrow Connector 22"/>
          <p:cNvCxnSpPr/>
          <p:nvPr/>
        </p:nvCxnSpPr>
        <p:spPr>
          <a:xfrm flipH="1" flipV="1">
            <a:off x="6851651" y="5118100"/>
            <a:ext cx="374650" cy="993775"/>
          </a:xfrm>
          <a:prstGeom prst="straightConnector1">
            <a:avLst/>
          </a:prstGeom>
          <a:ln w="28575">
            <a:solidFill>
              <a:srgbClr val="292929"/>
            </a:solidFill>
            <a:tailEnd type="arrow"/>
          </a:ln>
        </p:spPr>
        <p:style>
          <a:lnRef idx="1">
            <a:schemeClr val="accent1"/>
          </a:lnRef>
          <a:fillRef idx="0">
            <a:schemeClr val="accent1"/>
          </a:fillRef>
          <a:effectRef idx="0">
            <a:schemeClr val="accent1"/>
          </a:effectRef>
          <a:fontRef idx="minor">
            <a:schemeClr val="tx1"/>
          </a:fontRef>
        </p:style>
      </p:cxnSp>
      <p:sp>
        <p:nvSpPr>
          <p:cNvPr id="24" name="Text Box 34"/>
          <p:cNvSpPr txBox="1">
            <a:spLocks noChangeArrowheads="1"/>
          </p:cNvSpPr>
          <p:nvPr/>
        </p:nvSpPr>
        <p:spPr bwMode="auto">
          <a:xfrm>
            <a:off x="6102350" y="6164263"/>
            <a:ext cx="25844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dirty="0" smtClean="0">
                <a:solidFill>
                  <a:srgbClr val="C00000"/>
                </a:solidFill>
              </a:rPr>
              <a:t>Drop in investment</a:t>
            </a:r>
            <a:endParaRPr lang="en-US" dirty="0">
              <a:solidFill>
                <a:srgbClr val="C00000"/>
              </a:solidFill>
            </a:endParaRPr>
          </a:p>
        </p:txBody>
      </p:sp>
    </p:spTree>
    <p:extLst>
      <p:ext uri="{BB962C8B-B14F-4D97-AF65-F5344CB8AC3E}">
        <p14:creationId xmlns:p14="http://schemas.microsoft.com/office/powerpoint/2010/main" val="16017442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bwMode="auto">
          <a:xfrm>
            <a:off x="198438" y="152400"/>
            <a:ext cx="9402762"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smtClean="0"/>
              <a:t>This leads to the:</a:t>
            </a:r>
          </a:p>
        </p:txBody>
      </p:sp>
      <p:sp>
        <p:nvSpPr>
          <p:cNvPr id="3" name="Content Placeholder 2"/>
          <p:cNvSpPr>
            <a:spLocks noGrp="1"/>
          </p:cNvSpPr>
          <p:nvPr>
            <p:ph idx="1"/>
          </p:nvPr>
        </p:nvSpPr>
        <p:spPr>
          <a:xfrm>
            <a:off x="274638" y="1148080"/>
            <a:ext cx="8382000" cy="4906963"/>
          </a:xfrm>
        </p:spPr>
        <p:txBody>
          <a:bodyPr/>
          <a:lstStyle/>
          <a:p>
            <a:pPr marL="0" indent="0">
              <a:buFontTx/>
              <a:buNone/>
              <a:defRPr/>
            </a:pPr>
            <a:r>
              <a:rPr lang="en-US" dirty="0" smtClean="0"/>
              <a:t>“</a:t>
            </a:r>
            <a:r>
              <a:rPr lang="en-US" b="1" i="1" dirty="0" smtClean="0"/>
              <a:t>Delay effect</a:t>
            </a:r>
            <a:r>
              <a:rPr lang="en-US" dirty="0" smtClean="0"/>
              <a:t>”: higher uncertainty leads firms to postpone decisions. So net investment (and hiring) falls</a:t>
            </a:r>
            <a:endParaRPr lang="en-US" dirty="0"/>
          </a:p>
          <a:p>
            <a:pPr marL="0" indent="0">
              <a:buFontTx/>
              <a:buNone/>
              <a:defRPr/>
            </a:pPr>
            <a:r>
              <a:rPr lang="en-US" b="1" dirty="0" smtClean="0">
                <a:cs typeface="Arial"/>
              </a:rPr>
              <a:t>∂I/∂</a:t>
            </a:r>
            <a:r>
              <a:rPr lang="el-GR" b="1" dirty="0" smtClean="0">
                <a:cs typeface="Arial"/>
              </a:rPr>
              <a:t>σ</a:t>
            </a:r>
            <a:r>
              <a:rPr lang="en-US" b="1" dirty="0" smtClean="0">
                <a:cs typeface="Arial"/>
              </a:rPr>
              <a:t>&lt;0	</a:t>
            </a:r>
            <a:r>
              <a:rPr lang="en-US" dirty="0" smtClean="0">
                <a:cs typeface="Arial"/>
              </a:rPr>
              <a:t>where I=investment or hiring, </a:t>
            </a:r>
            <a:r>
              <a:rPr lang="el-GR" dirty="0" smtClean="0">
                <a:cs typeface="Arial"/>
              </a:rPr>
              <a:t>σ</a:t>
            </a:r>
            <a:r>
              <a:rPr lang="en-US" dirty="0" smtClean="0">
                <a:cs typeface="Arial"/>
              </a:rPr>
              <a:t>=uncertainty</a:t>
            </a:r>
            <a:endParaRPr lang="en-US" dirty="0" smtClean="0"/>
          </a:p>
        </p:txBody>
      </p:sp>
      <p:sp>
        <p:nvSpPr>
          <p:cNvPr id="5" name="Rectangle 5"/>
          <p:cNvSpPr>
            <a:spLocks noChangeArrowheads="1"/>
          </p:cNvSpPr>
          <p:nvPr/>
        </p:nvSpPr>
        <p:spPr bwMode="auto">
          <a:xfrm>
            <a:off x="219074" y="914400"/>
            <a:ext cx="8480425" cy="1874838"/>
          </a:xfrm>
          <a:prstGeom prst="rect">
            <a:avLst/>
          </a:prstGeom>
          <a:noFill/>
          <a:ln w="57150">
            <a:solidFill>
              <a:srgbClr val="C00000"/>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3461745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
          <p:cNvSpPr>
            <a:spLocks noGrp="1"/>
          </p:cNvSpPr>
          <p:nvPr>
            <p:ph type="title"/>
          </p:nvPr>
        </p:nvSpPr>
        <p:spPr bwMode="auto">
          <a:xfrm>
            <a:off x="274638" y="61913"/>
            <a:ext cx="9144000" cy="71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smtClean="0"/>
              <a:t>Higher uncertainty also reduces responsiveness to stimulus (like prices, taxes and interest rates)</a:t>
            </a:r>
          </a:p>
        </p:txBody>
      </p:sp>
      <p:sp>
        <p:nvSpPr>
          <p:cNvPr id="30" name="Line 32"/>
          <p:cNvSpPr>
            <a:spLocks noChangeShapeType="1"/>
          </p:cNvSpPr>
          <p:nvPr/>
        </p:nvSpPr>
        <p:spPr bwMode="auto">
          <a:xfrm flipH="1">
            <a:off x="1535114" y="5224463"/>
            <a:ext cx="685800" cy="393700"/>
          </a:xfrm>
          <a:prstGeom prst="line">
            <a:avLst/>
          </a:prstGeom>
          <a:noFill/>
          <a:ln w="25400">
            <a:solidFill>
              <a:srgbClr val="3366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 name="Line 33"/>
          <p:cNvSpPr>
            <a:spLocks noChangeShapeType="1"/>
          </p:cNvSpPr>
          <p:nvPr/>
        </p:nvSpPr>
        <p:spPr bwMode="auto">
          <a:xfrm flipH="1" flipV="1">
            <a:off x="6246814" y="3573463"/>
            <a:ext cx="787400" cy="2070100"/>
          </a:xfrm>
          <a:prstGeom prst="line">
            <a:avLst/>
          </a:prstGeom>
          <a:noFill/>
          <a:ln w="25400">
            <a:solidFill>
              <a:srgbClr val="3366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Text Box 34"/>
          <p:cNvSpPr txBox="1">
            <a:spLocks noChangeArrowheads="1"/>
          </p:cNvSpPr>
          <p:nvPr/>
        </p:nvSpPr>
        <p:spPr bwMode="auto">
          <a:xfrm>
            <a:off x="1649414" y="2671763"/>
            <a:ext cx="2286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Disinvest (s)</a:t>
            </a:r>
          </a:p>
        </p:txBody>
      </p:sp>
      <p:sp>
        <p:nvSpPr>
          <p:cNvPr id="33" name="Text Box 35"/>
          <p:cNvSpPr txBox="1">
            <a:spLocks noChangeArrowheads="1"/>
          </p:cNvSpPr>
          <p:nvPr/>
        </p:nvSpPr>
        <p:spPr bwMode="auto">
          <a:xfrm>
            <a:off x="5840414" y="2671763"/>
            <a:ext cx="11938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Invest (S)</a:t>
            </a:r>
          </a:p>
        </p:txBody>
      </p:sp>
      <p:sp>
        <p:nvSpPr>
          <p:cNvPr id="34" name="Text Box 36"/>
          <p:cNvSpPr txBox="1">
            <a:spLocks noChangeArrowheads="1"/>
          </p:cNvSpPr>
          <p:nvPr/>
        </p:nvSpPr>
        <p:spPr bwMode="auto">
          <a:xfrm>
            <a:off x="3021014" y="5770563"/>
            <a:ext cx="25019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Productivity / Capital</a:t>
            </a:r>
          </a:p>
        </p:txBody>
      </p:sp>
      <p:sp>
        <p:nvSpPr>
          <p:cNvPr id="35" name="Line 37"/>
          <p:cNvSpPr>
            <a:spLocks noChangeShapeType="1"/>
          </p:cNvSpPr>
          <p:nvPr/>
        </p:nvSpPr>
        <p:spPr bwMode="auto">
          <a:xfrm flipV="1">
            <a:off x="7021514" y="3154363"/>
            <a:ext cx="0" cy="2489200"/>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 name="Line 38"/>
          <p:cNvSpPr>
            <a:spLocks noChangeShapeType="1"/>
          </p:cNvSpPr>
          <p:nvPr/>
        </p:nvSpPr>
        <p:spPr bwMode="auto">
          <a:xfrm flipV="1">
            <a:off x="1395414" y="3167063"/>
            <a:ext cx="0" cy="2489200"/>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 name="Line 39"/>
          <p:cNvSpPr>
            <a:spLocks noChangeShapeType="1"/>
          </p:cNvSpPr>
          <p:nvPr/>
        </p:nvSpPr>
        <p:spPr bwMode="auto">
          <a:xfrm>
            <a:off x="6450014" y="3446463"/>
            <a:ext cx="444500" cy="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 name="Line 40"/>
          <p:cNvSpPr>
            <a:spLocks noChangeShapeType="1"/>
          </p:cNvSpPr>
          <p:nvPr/>
        </p:nvSpPr>
        <p:spPr bwMode="auto">
          <a:xfrm>
            <a:off x="1585914" y="3446463"/>
            <a:ext cx="444500" cy="0"/>
          </a:xfrm>
          <a:prstGeom prst="line">
            <a:avLst/>
          </a:prstGeom>
          <a:noFill/>
          <a:ln w="508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 name="Line 41"/>
          <p:cNvSpPr>
            <a:spLocks noChangeShapeType="1"/>
          </p:cNvSpPr>
          <p:nvPr/>
        </p:nvSpPr>
        <p:spPr bwMode="auto">
          <a:xfrm flipH="1" flipV="1">
            <a:off x="1052514" y="2087563"/>
            <a:ext cx="0" cy="35687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 name="Text Box 42"/>
          <p:cNvSpPr txBox="1">
            <a:spLocks noChangeArrowheads="1"/>
          </p:cNvSpPr>
          <p:nvPr/>
        </p:nvSpPr>
        <p:spPr bwMode="auto">
          <a:xfrm rot="-5400000">
            <a:off x="-227804" y="3839368"/>
            <a:ext cx="1981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Density of units</a:t>
            </a:r>
          </a:p>
        </p:txBody>
      </p:sp>
      <p:sp>
        <p:nvSpPr>
          <p:cNvPr id="41" name="Freeform 43"/>
          <p:cNvSpPr>
            <a:spLocks/>
          </p:cNvSpPr>
          <p:nvPr/>
        </p:nvSpPr>
        <p:spPr bwMode="auto">
          <a:xfrm>
            <a:off x="2233614" y="3141663"/>
            <a:ext cx="4025900" cy="2070100"/>
          </a:xfrm>
          <a:custGeom>
            <a:avLst/>
            <a:gdLst>
              <a:gd name="T0" fmla="*/ 0 w 2536"/>
              <a:gd name="T1" fmla="*/ 2147483647 h 1304"/>
              <a:gd name="T2" fmla="*/ 2147483647 w 2536"/>
              <a:gd name="T3" fmla="*/ 2147483647 h 1304"/>
              <a:gd name="T4" fmla="*/ 2147483647 w 2536"/>
              <a:gd name="T5" fmla="*/ 2147483647 h 1304"/>
              <a:gd name="T6" fmla="*/ 0 60000 65536"/>
              <a:gd name="T7" fmla="*/ 0 60000 65536"/>
              <a:gd name="T8" fmla="*/ 0 60000 65536"/>
            </a:gdLst>
            <a:ahLst/>
            <a:cxnLst>
              <a:cxn ang="T6">
                <a:pos x="T0" y="T1"/>
              </a:cxn>
              <a:cxn ang="T7">
                <a:pos x="T2" y="T3"/>
              </a:cxn>
              <a:cxn ang="T8">
                <a:pos x="T4" y="T5"/>
              </a:cxn>
            </a:cxnLst>
            <a:rect l="0" t="0" r="r" b="b"/>
            <a:pathLst>
              <a:path w="2536" h="1304">
                <a:moveTo>
                  <a:pt x="0" y="1304"/>
                </a:moveTo>
                <a:cubicBezTo>
                  <a:pt x="776" y="820"/>
                  <a:pt x="1553" y="336"/>
                  <a:pt x="1976" y="168"/>
                </a:cubicBezTo>
                <a:cubicBezTo>
                  <a:pt x="2399" y="0"/>
                  <a:pt x="2467" y="148"/>
                  <a:pt x="2536" y="296"/>
                </a:cubicBezTo>
              </a:path>
            </a:pathLst>
          </a:custGeom>
          <a:noFill/>
          <a:ln w="25400">
            <a:solidFill>
              <a:srgbClr val="33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 name="Line 44"/>
          <p:cNvSpPr>
            <a:spLocks noChangeShapeType="1"/>
          </p:cNvSpPr>
          <p:nvPr/>
        </p:nvSpPr>
        <p:spPr bwMode="auto">
          <a:xfrm flipV="1">
            <a:off x="2233614" y="3167063"/>
            <a:ext cx="0" cy="2489200"/>
          </a:xfrm>
          <a:prstGeom prst="line">
            <a:avLst/>
          </a:prstGeom>
          <a:noFill/>
          <a:ln w="508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 name="Line 45"/>
          <p:cNvSpPr>
            <a:spLocks noChangeShapeType="1"/>
          </p:cNvSpPr>
          <p:nvPr/>
        </p:nvSpPr>
        <p:spPr bwMode="auto">
          <a:xfrm flipV="1">
            <a:off x="6259514" y="3154363"/>
            <a:ext cx="0" cy="2489200"/>
          </a:xfrm>
          <a:prstGeom prst="line">
            <a:avLst/>
          </a:prstGeom>
          <a:noFill/>
          <a:ln w="508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 name="Line 46"/>
          <p:cNvSpPr>
            <a:spLocks noChangeShapeType="1"/>
          </p:cNvSpPr>
          <p:nvPr/>
        </p:nvSpPr>
        <p:spPr bwMode="auto">
          <a:xfrm>
            <a:off x="900114" y="5656263"/>
            <a:ext cx="6667500"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 name="TextBox 45"/>
          <p:cNvSpPr txBox="1"/>
          <p:nvPr/>
        </p:nvSpPr>
        <p:spPr>
          <a:xfrm>
            <a:off x="7377114" y="4123333"/>
            <a:ext cx="1868486" cy="1477328"/>
          </a:xfrm>
          <a:prstGeom prst="rect">
            <a:avLst/>
          </a:prstGeom>
          <a:noFill/>
        </p:spPr>
        <p:txBody>
          <a:bodyPr wrap="square" rtlCol="0">
            <a:spAutoFit/>
          </a:bodyPr>
          <a:lstStyle/>
          <a:p>
            <a:r>
              <a:rPr lang="en-US" b="0" dirty="0" smtClean="0"/>
              <a:t>Marginal investing density at high uncertainty threshold</a:t>
            </a:r>
            <a:endParaRPr lang="en-US" b="0" dirty="0"/>
          </a:p>
        </p:txBody>
      </p:sp>
      <p:cxnSp>
        <p:nvCxnSpPr>
          <p:cNvPr id="47" name="Straight Arrow Connector 46"/>
          <p:cNvCxnSpPr>
            <a:stCxn id="46" idx="1"/>
          </p:cNvCxnSpPr>
          <p:nvPr/>
        </p:nvCxnSpPr>
        <p:spPr bwMode="auto">
          <a:xfrm flipH="1">
            <a:off x="7083834" y="4861997"/>
            <a:ext cx="293280" cy="738703"/>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Straight Arrow Connector 47"/>
          <p:cNvCxnSpPr/>
          <p:nvPr/>
        </p:nvCxnSpPr>
        <p:spPr bwMode="auto">
          <a:xfrm>
            <a:off x="6165431" y="3624263"/>
            <a:ext cx="0" cy="1963737"/>
          </a:xfrm>
          <a:prstGeom prst="straightConnector1">
            <a:avLst/>
          </a:prstGeom>
          <a:solidFill>
            <a:schemeClr val="accent1"/>
          </a:solidFill>
          <a:ln w="9525"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 name="TextBox 48"/>
          <p:cNvSpPr txBox="1"/>
          <p:nvPr/>
        </p:nvSpPr>
        <p:spPr>
          <a:xfrm>
            <a:off x="3986038" y="4123333"/>
            <a:ext cx="2192093" cy="1200329"/>
          </a:xfrm>
          <a:prstGeom prst="rect">
            <a:avLst/>
          </a:prstGeom>
          <a:noFill/>
        </p:spPr>
        <p:txBody>
          <a:bodyPr wrap="square" rtlCol="0">
            <a:spAutoFit/>
          </a:bodyPr>
          <a:lstStyle/>
          <a:p>
            <a:pPr algn="r"/>
            <a:r>
              <a:rPr lang="en-US" b="0" dirty="0" smtClean="0"/>
              <a:t>Marginal investing density at </a:t>
            </a:r>
            <a:r>
              <a:rPr lang="en-US" dirty="0" smtClean="0"/>
              <a:t>low uncertainty</a:t>
            </a:r>
            <a:r>
              <a:rPr lang="en-US" b="0" dirty="0" smtClean="0"/>
              <a:t> threshold</a:t>
            </a:r>
            <a:endParaRPr lang="en-US" b="0" dirty="0"/>
          </a:p>
        </p:txBody>
      </p:sp>
    </p:spTree>
    <p:extLst>
      <p:ext uri="{BB962C8B-B14F-4D97-AF65-F5344CB8AC3E}">
        <p14:creationId xmlns:p14="http://schemas.microsoft.com/office/powerpoint/2010/main" val="1933631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bwMode="auto">
          <a:xfrm>
            <a:off x="198438" y="152400"/>
            <a:ext cx="9402762"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smtClean="0"/>
              <a:t>This leads to the :</a:t>
            </a:r>
          </a:p>
        </p:txBody>
      </p:sp>
      <p:sp>
        <p:nvSpPr>
          <p:cNvPr id="3" name="Content Placeholder 2"/>
          <p:cNvSpPr>
            <a:spLocks noGrp="1"/>
          </p:cNvSpPr>
          <p:nvPr>
            <p:ph idx="1"/>
          </p:nvPr>
        </p:nvSpPr>
        <p:spPr>
          <a:xfrm>
            <a:off x="274638" y="1148080"/>
            <a:ext cx="8382000" cy="4906963"/>
          </a:xfrm>
        </p:spPr>
        <p:txBody>
          <a:bodyPr/>
          <a:lstStyle/>
          <a:p>
            <a:pPr marL="0" indent="0">
              <a:buFontTx/>
              <a:buNone/>
              <a:defRPr/>
            </a:pPr>
            <a:r>
              <a:rPr lang="en-US" dirty="0" smtClean="0"/>
              <a:t>“</a:t>
            </a:r>
            <a:r>
              <a:rPr lang="en-US" b="1" i="1" dirty="0" smtClean="0"/>
              <a:t>Delay effect</a:t>
            </a:r>
            <a:r>
              <a:rPr lang="en-US" dirty="0" smtClean="0"/>
              <a:t>”: higher uncertainty leads firms to postpone decisions. So net investment and hiring falls</a:t>
            </a:r>
            <a:endParaRPr lang="en-US" dirty="0"/>
          </a:p>
          <a:p>
            <a:pPr marL="0" indent="0">
              <a:buFontTx/>
              <a:buNone/>
              <a:defRPr/>
            </a:pPr>
            <a:r>
              <a:rPr lang="en-US" b="1" dirty="0" smtClean="0">
                <a:cs typeface="Arial"/>
              </a:rPr>
              <a:t>∂I/∂</a:t>
            </a:r>
            <a:r>
              <a:rPr lang="el-GR" b="1" dirty="0" smtClean="0">
                <a:cs typeface="Arial"/>
              </a:rPr>
              <a:t>σ</a:t>
            </a:r>
            <a:r>
              <a:rPr lang="en-US" b="1" dirty="0" smtClean="0">
                <a:cs typeface="Arial"/>
              </a:rPr>
              <a:t>&lt;0	</a:t>
            </a:r>
            <a:r>
              <a:rPr lang="en-US" dirty="0" smtClean="0">
                <a:cs typeface="Arial"/>
              </a:rPr>
              <a:t>where I=investment or hiring, </a:t>
            </a:r>
            <a:r>
              <a:rPr lang="el-GR" dirty="0" smtClean="0">
                <a:cs typeface="Arial"/>
              </a:rPr>
              <a:t>σ</a:t>
            </a:r>
            <a:r>
              <a:rPr lang="en-US" dirty="0" smtClean="0">
                <a:cs typeface="Arial"/>
              </a:rPr>
              <a:t>=uncertainty</a:t>
            </a:r>
          </a:p>
          <a:p>
            <a:pPr marL="0" indent="0">
              <a:buNone/>
              <a:defRPr/>
            </a:pPr>
            <a:endParaRPr lang="en-US" dirty="0" smtClean="0">
              <a:cs typeface="Arial"/>
            </a:endParaRPr>
          </a:p>
          <a:p>
            <a:pPr marL="0" indent="0">
              <a:buNone/>
              <a:defRPr/>
            </a:pPr>
            <a:endParaRPr lang="en-US" dirty="0"/>
          </a:p>
          <a:p>
            <a:pPr marL="0" indent="0">
              <a:buFontTx/>
              <a:buNone/>
              <a:defRPr/>
            </a:pPr>
            <a:r>
              <a:rPr lang="en-US" dirty="0"/>
              <a:t>“</a:t>
            </a:r>
            <a:r>
              <a:rPr lang="en-US" b="1" i="1" dirty="0"/>
              <a:t>Caution effect</a:t>
            </a:r>
            <a:r>
              <a:rPr lang="en-US" dirty="0"/>
              <a:t>”: </a:t>
            </a:r>
            <a:r>
              <a:rPr lang="en-US" dirty="0" smtClean="0"/>
              <a:t>higher </a:t>
            </a:r>
            <a:r>
              <a:rPr lang="en-US" dirty="0"/>
              <a:t>uncertainty </a:t>
            </a:r>
            <a:r>
              <a:rPr lang="en-US" dirty="0" smtClean="0"/>
              <a:t>reduces firms response to </a:t>
            </a:r>
            <a:r>
              <a:rPr lang="en-US" dirty="0"/>
              <a:t>other changes, like </a:t>
            </a:r>
            <a:r>
              <a:rPr lang="en-US" dirty="0" smtClean="0"/>
              <a:t>prices or TFP</a:t>
            </a:r>
            <a:endParaRPr lang="en-US" dirty="0"/>
          </a:p>
          <a:p>
            <a:pPr marL="0" indent="0">
              <a:buFontTx/>
              <a:buNone/>
              <a:defRPr/>
            </a:pPr>
            <a:r>
              <a:rPr lang="en-US" b="1" dirty="0">
                <a:cs typeface="Arial"/>
              </a:rPr>
              <a:t>∂</a:t>
            </a:r>
            <a:r>
              <a:rPr lang="en-US" b="1" baseline="30000" dirty="0">
                <a:cs typeface="Arial"/>
              </a:rPr>
              <a:t>2</a:t>
            </a:r>
            <a:r>
              <a:rPr lang="en-US" b="1" dirty="0">
                <a:cs typeface="Arial"/>
              </a:rPr>
              <a:t>I/∂A∂</a:t>
            </a:r>
            <a:r>
              <a:rPr lang="el-GR" b="1" dirty="0">
                <a:cs typeface="Arial"/>
              </a:rPr>
              <a:t>σ</a:t>
            </a:r>
            <a:r>
              <a:rPr lang="en-US" b="1" dirty="0">
                <a:cs typeface="Arial"/>
              </a:rPr>
              <a:t>&lt;0	</a:t>
            </a:r>
            <a:r>
              <a:rPr lang="en-US" dirty="0">
                <a:cs typeface="Arial"/>
              </a:rPr>
              <a:t>where I and </a:t>
            </a:r>
            <a:r>
              <a:rPr lang="el-GR" dirty="0">
                <a:cs typeface="Arial"/>
              </a:rPr>
              <a:t>σ </a:t>
            </a:r>
            <a:r>
              <a:rPr lang="en-US" dirty="0">
                <a:cs typeface="Arial"/>
              </a:rPr>
              <a:t>as above, </a:t>
            </a:r>
            <a:r>
              <a:rPr lang="en-US" dirty="0" smtClean="0">
                <a:cs typeface="Arial"/>
              </a:rPr>
              <a:t>A=prices or TFP</a:t>
            </a:r>
            <a:endParaRPr lang="en-US" dirty="0"/>
          </a:p>
          <a:p>
            <a:pPr marL="0" indent="0">
              <a:buFontTx/>
              <a:buNone/>
              <a:defRPr/>
            </a:pPr>
            <a:endParaRPr lang="en-US" dirty="0" smtClean="0"/>
          </a:p>
        </p:txBody>
      </p:sp>
      <p:sp>
        <p:nvSpPr>
          <p:cNvPr id="4" name="Rectangle 5"/>
          <p:cNvSpPr>
            <a:spLocks noChangeArrowheads="1"/>
          </p:cNvSpPr>
          <p:nvPr/>
        </p:nvSpPr>
        <p:spPr bwMode="auto">
          <a:xfrm>
            <a:off x="219074" y="3060700"/>
            <a:ext cx="8480425" cy="1874838"/>
          </a:xfrm>
          <a:prstGeom prst="rect">
            <a:avLst/>
          </a:prstGeom>
          <a:noFill/>
          <a:ln w="57150">
            <a:solidFill>
              <a:srgbClr val="C00000"/>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0393531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bwMode="auto">
          <a:xfrm>
            <a:off x="114300" y="134938"/>
            <a:ext cx="8851900" cy="71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smtClean="0"/>
              <a:t>Resurgence of uncertainty research since 2008</a:t>
            </a:r>
          </a:p>
        </p:txBody>
      </p:sp>
      <p:sp>
        <p:nvSpPr>
          <p:cNvPr id="4" name="Rectangle 3"/>
          <p:cNvSpPr txBox="1">
            <a:spLocks noChangeArrowheads="1"/>
          </p:cNvSpPr>
          <p:nvPr/>
        </p:nvSpPr>
        <p:spPr bwMode="auto">
          <a:xfrm>
            <a:off x="114300" y="800100"/>
            <a:ext cx="8991600" cy="490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lvl1pPr marL="342900" indent="-342900" eaLnBrk="0" hangingPunct="0">
              <a:defRPr>
                <a:solidFill>
                  <a:schemeClr val="tx1"/>
                </a:solidFill>
                <a:latin typeface="Arial" charset="0"/>
              </a:defRPr>
            </a:lvl1pPr>
            <a:lvl2pPr marL="347663"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804863" lvl="1" indent="-457200">
              <a:lnSpc>
                <a:spcPts val="2600"/>
              </a:lnSpc>
              <a:spcBef>
                <a:spcPts val="400"/>
              </a:spcBef>
              <a:buFont typeface="+mj-lt"/>
              <a:buAutoNum type="arabicPeriod"/>
            </a:pPr>
            <a:r>
              <a:rPr lang="en-US" sz="2400" u="sng" dirty="0" smtClean="0">
                <a:cs typeface="Arial" charset="0"/>
              </a:rPr>
              <a:t>Great Recession</a:t>
            </a:r>
            <a:r>
              <a:rPr lang="en-US" sz="2400" dirty="0" smtClean="0">
                <a:cs typeface="Arial" charset="0"/>
              </a:rPr>
              <a:t>: </a:t>
            </a:r>
            <a:r>
              <a:rPr lang="en-US" sz="2400" dirty="0" smtClean="0">
                <a:cs typeface="Arial" charset="0"/>
              </a:rPr>
              <a:t>accompanied by a spike </a:t>
            </a:r>
            <a:r>
              <a:rPr lang="en-US" sz="2400" dirty="0" smtClean="0">
                <a:cs typeface="Arial" charset="0"/>
              </a:rPr>
              <a:t>in uncertainty, which many people argue is one factor driving the downturn </a:t>
            </a:r>
            <a:br>
              <a:rPr lang="en-US" sz="2400" dirty="0" smtClean="0">
                <a:cs typeface="Arial" charset="0"/>
              </a:rPr>
            </a:br>
            <a:r>
              <a:rPr lang="en-US" sz="2400" dirty="0" smtClean="0">
                <a:cs typeface="Arial" charset="0"/>
              </a:rPr>
              <a:t/>
            </a:r>
            <a:br>
              <a:rPr lang="en-US" sz="2400" dirty="0" smtClean="0">
                <a:cs typeface="Arial" charset="0"/>
              </a:rPr>
            </a:br>
            <a:r>
              <a:rPr lang="en-GB" sz="2400" i="1" dirty="0" smtClean="0">
                <a:cs typeface="Arial" charset="0"/>
              </a:rPr>
              <a:t>“increased </a:t>
            </a:r>
            <a:r>
              <a:rPr lang="en-GB" sz="2400" i="1" dirty="0">
                <a:cs typeface="Arial" charset="0"/>
              </a:rPr>
              <a:t>uncertainty is depressing investment by fostering an increasingly widespread wait-and-see </a:t>
            </a:r>
            <a:r>
              <a:rPr lang="en-GB" sz="2400" i="1" dirty="0" smtClean="0">
                <a:cs typeface="Arial" charset="0"/>
              </a:rPr>
              <a:t>attitude”</a:t>
            </a:r>
            <a:r>
              <a:rPr lang="en-GB" sz="2400" i="1" dirty="0">
                <a:cs typeface="Arial" charset="0"/>
              </a:rPr>
              <a:t/>
            </a:r>
            <a:br>
              <a:rPr lang="en-GB" sz="2400" i="1" dirty="0">
                <a:cs typeface="Arial" charset="0"/>
              </a:rPr>
            </a:br>
            <a:r>
              <a:rPr lang="en-US" sz="2000" dirty="0">
                <a:cs typeface="Arial" charset="0"/>
              </a:rPr>
              <a:t>FOMC minutes, April 2008</a:t>
            </a:r>
          </a:p>
          <a:p>
            <a:pPr marL="804863" lvl="1" indent="-457200">
              <a:lnSpc>
                <a:spcPts val="2600"/>
              </a:lnSpc>
              <a:spcBef>
                <a:spcPts val="400"/>
              </a:spcBef>
              <a:buFont typeface="+mj-lt"/>
              <a:buAutoNum type="arabicPeriod"/>
            </a:pPr>
            <a:endParaRPr lang="en-US" sz="2400" i="1" dirty="0" smtClean="0">
              <a:cs typeface="Arial" charset="0"/>
            </a:endParaRPr>
          </a:p>
          <a:p>
            <a:pPr marL="804863" lvl="1" indent="-457200">
              <a:lnSpc>
                <a:spcPts val="2600"/>
              </a:lnSpc>
              <a:spcBef>
                <a:spcPts val="400"/>
              </a:spcBef>
              <a:buFont typeface="+mj-lt"/>
              <a:buAutoNum type="arabicPeriod"/>
            </a:pPr>
            <a:r>
              <a:rPr lang="en-US" sz="2400" u="sng" dirty="0" smtClean="0">
                <a:cs typeface="Arial" charset="0"/>
              </a:rPr>
              <a:t>At the same time the Great Moderation (1984-2007)</a:t>
            </a:r>
            <a:r>
              <a:rPr lang="en-US" sz="2400" u="sng" dirty="0">
                <a:cs typeface="Arial" charset="0"/>
              </a:rPr>
              <a:t> </a:t>
            </a:r>
            <a:r>
              <a:rPr lang="en-US" sz="2400" u="sng" dirty="0" smtClean="0">
                <a:cs typeface="Arial" charset="0"/>
              </a:rPr>
              <a:t>‘ended’</a:t>
            </a:r>
            <a:r>
              <a:rPr lang="en-US" sz="2400" dirty="0" smtClean="0">
                <a:cs typeface="Arial" charset="0"/>
              </a:rPr>
              <a:t> which had previously dampened business cycle research </a:t>
            </a:r>
            <a:endParaRPr lang="en-US" sz="2400" u="sng" dirty="0">
              <a:cs typeface="Arial" charset="0"/>
            </a:endParaRPr>
          </a:p>
          <a:p>
            <a:pPr marL="804863" lvl="1" indent="-457200">
              <a:lnSpc>
                <a:spcPts val="2600"/>
              </a:lnSpc>
              <a:spcBef>
                <a:spcPts val="400"/>
              </a:spcBef>
              <a:buFont typeface="+mj-lt"/>
              <a:buAutoNum type="arabicPeriod"/>
            </a:pPr>
            <a:endParaRPr lang="en-US" sz="2400" i="1" dirty="0">
              <a:cs typeface="Arial" charset="0"/>
            </a:endParaRPr>
          </a:p>
          <a:p>
            <a:pPr marL="804863" lvl="1" indent="-457200">
              <a:lnSpc>
                <a:spcPts val="2600"/>
              </a:lnSpc>
              <a:spcBef>
                <a:spcPts val="400"/>
              </a:spcBef>
              <a:buFont typeface="+mj-lt"/>
              <a:buAutoNum type="arabicPeriod"/>
            </a:pPr>
            <a:r>
              <a:rPr lang="en-US" sz="2400" u="sng" dirty="0" smtClean="0">
                <a:cs typeface="Arial" charset="0"/>
              </a:rPr>
              <a:t>Faster computers:</a:t>
            </a:r>
            <a:r>
              <a:rPr lang="en-US" sz="2400" dirty="0" smtClean="0">
                <a:cs typeface="Arial" charset="0"/>
              </a:rPr>
              <a:t> can run models with higher moments</a:t>
            </a:r>
          </a:p>
          <a:p>
            <a:pPr marL="804863" lvl="1" indent="-457200">
              <a:lnSpc>
                <a:spcPts val="2600"/>
              </a:lnSpc>
              <a:spcBef>
                <a:spcPts val="400"/>
              </a:spcBef>
              <a:buFont typeface="+mj-lt"/>
              <a:buAutoNum type="arabicPeriod"/>
            </a:pPr>
            <a:endParaRPr lang="en-US" sz="2400" dirty="0" smtClean="0">
              <a:cs typeface="Arial" charset="0"/>
            </a:endParaRPr>
          </a:p>
          <a:p>
            <a:pPr marL="804863" lvl="1" indent="-457200">
              <a:lnSpc>
                <a:spcPts val="2600"/>
              </a:lnSpc>
              <a:spcBef>
                <a:spcPts val="400"/>
              </a:spcBef>
              <a:buFont typeface="+mj-lt"/>
              <a:buAutoNum type="arabicPeriod"/>
            </a:pPr>
            <a:r>
              <a:rPr lang="en-US" sz="2400" u="sng" dirty="0" smtClean="0">
                <a:cs typeface="Arial" charset="0"/>
              </a:rPr>
              <a:t>More data:</a:t>
            </a:r>
            <a:r>
              <a:rPr lang="en-US" sz="2400" dirty="0" smtClean="0">
                <a:cs typeface="Arial" charset="0"/>
              </a:rPr>
              <a:t> high-frequency trading, surveys, text-search etc</a:t>
            </a:r>
          </a:p>
          <a:p>
            <a:pPr marL="804863" lvl="1" indent="-457200">
              <a:lnSpc>
                <a:spcPts val="2600"/>
              </a:lnSpc>
              <a:spcBef>
                <a:spcPts val="400"/>
              </a:spcBef>
              <a:buFont typeface="+mj-lt"/>
              <a:buAutoNum type="arabicPeriod"/>
            </a:pPr>
            <a:endParaRPr lang="en-US" sz="2400" i="1" dirty="0">
              <a:cs typeface="Arial" charset="0"/>
            </a:endParaRPr>
          </a:p>
          <a:p>
            <a:pPr lvl="1">
              <a:lnSpc>
                <a:spcPts val="2600"/>
              </a:lnSpc>
              <a:spcBef>
                <a:spcPts val="400"/>
              </a:spcBef>
              <a:buFont typeface="Arial" charset="0"/>
              <a:buNone/>
            </a:pPr>
            <a:endParaRPr lang="en-US" sz="2400" dirty="0">
              <a:cs typeface="Arial" charset="0"/>
            </a:endParaRPr>
          </a:p>
          <a:p>
            <a:pPr lvl="1">
              <a:lnSpc>
                <a:spcPts val="2600"/>
              </a:lnSpc>
              <a:spcBef>
                <a:spcPts val="400"/>
              </a:spcBef>
              <a:buFont typeface="Arial" charset="0"/>
              <a:buNone/>
            </a:pPr>
            <a:endParaRPr lang="en-US" sz="2400" dirty="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638" y="860425"/>
            <a:ext cx="7866062" cy="599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251" name="Rectangle 2"/>
          <p:cNvSpPr txBox="1">
            <a:spLocks noChangeArrowheads="1"/>
          </p:cNvSpPr>
          <p:nvPr/>
        </p:nvSpPr>
        <p:spPr bwMode="auto">
          <a:xfrm>
            <a:off x="279400" y="0"/>
            <a:ext cx="8940800" cy="115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800" b="1" dirty="0">
                <a:solidFill>
                  <a:srgbClr val="292929"/>
                </a:solidFill>
              </a:rPr>
              <a:t>Since </a:t>
            </a:r>
            <a:r>
              <a:rPr lang="en-US" sz="2800" b="1" dirty="0" smtClean="0">
                <a:solidFill>
                  <a:srgbClr val="292929"/>
                </a:solidFill>
              </a:rPr>
              <a:t>this </a:t>
            </a:r>
            <a:r>
              <a:rPr lang="en-US" sz="2800" b="1" dirty="0">
                <a:solidFill>
                  <a:srgbClr val="292929"/>
                </a:solidFill>
              </a:rPr>
              <a:t>model has 2-factors with adjustment costs it has a 2-dimensional response box</a:t>
            </a:r>
          </a:p>
        </p:txBody>
      </p:sp>
      <p:sp>
        <p:nvSpPr>
          <p:cNvPr id="53252" name="Text Box 35"/>
          <p:cNvSpPr txBox="1">
            <a:spLocks noChangeArrowheads="1"/>
          </p:cNvSpPr>
          <p:nvPr/>
        </p:nvSpPr>
        <p:spPr bwMode="auto">
          <a:xfrm>
            <a:off x="6769100" y="2471738"/>
            <a:ext cx="2171700"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High uncertainty</a:t>
            </a:r>
          </a:p>
        </p:txBody>
      </p:sp>
      <p:sp>
        <p:nvSpPr>
          <p:cNvPr id="53253" name="Text Box 35"/>
          <p:cNvSpPr txBox="1">
            <a:spLocks noChangeArrowheads="1"/>
          </p:cNvSpPr>
          <p:nvPr/>
        </p:nvSpPr>
        <p:spPr bwMode="auto">
          <a:xfrm>
            <a:off x="4318000" y="2655888"/>
            <a:ext cx="21717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solidFill>
                  <a:srgbClr val="C00000"/>
                </a:solidFill>
              </a:rPr>
              <a:t>Low uncertainty</a:t>
            </a:r>
          </a:p>
        </p:txBody>
      </p:sp>
      <p:sp>
        <p:nvSpPr>
          <p:cNvPr id="2" name="Oval 1"/>
          <p:cNvSpPr/>
          <p:nvPr/>
        </p:nvSpPr>
        <p:spPr>
          <a:xfrm>
            <a:off x="5597525" y="1440657"/>
            <a:ext cx="1784350" cy="1400174"/>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2439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3"/>
          <p:cNvSpPr txBox="1">
            <a:spLocks noChangeArrowheads="1"/>
          </p:cNvSpPr>
          <p:nvPr/>
        </p:nvSpPr>
        <p:spPr bwMode="auto">
          <a:xfrm>
            <a:off x="0" y="-44450"/>
            <a:ext cx="8855075"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smtClean="0"/>
              <a:t>An </a:t>
            </a:r>
            <a:r>
              <a:rPr lang="en-US" sz="2400" b="1" dirty="0"/>
              <a:t>uncertainty shock causes an output drop of </a:t>
            </a:r>
            <a:r>
              <a:rPr lang="en-US" sz="2400" b="1" dirty="0" smtClean="0"/>
              <a:t>about </a:t>
            </a:r>
            <a:r>
              <a:rPr lang="en-US" sz="2400" b="1" dirty="0" smtClean="0"/>
              <a:t>3.5%, </a:t>
            </a:r>
            <a:r>
              <a:rPr lang="en-US" sz="2400" b="1" dirty="0"/>
              <a:t>and a recovery to almost level within 1 year</a:t>
            </a:r>
          </a:p>
        </p:txBody>
      </p:sp>
      <p:pic>
        <p:nvPicPr>
          <p:cNvPr id="5529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425" y="828675"/>
            <a:ext cx="7369175" cy="544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300" name="Text Box 5"/>
          <p:cNvSpPr txBox="1">
            <a:spLocks noChangeArrowheads="1"/>
          </p:cNvSpPr>
          <p:nvPr/>
        </p:nvSpPr>
        <p:spPr bwMode="auto">
          <a:xfrm>
            <a:off x="2263775" y="6132513"/>
            <a:ext cx="4391025"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Quarters</a:t>
            </a:r>
            <a:r>
              <a:rPr lang="en-US"/>
              <a:t> (uncertainty shock in quarter 1)</a:t>
            </a:r>
            <a:endParaRPr lang="en-US" b="1"/>
          </a:p>
        </p:txBody>
      </p:sp>
      <p:sp>
        <p:nvSpPr>
          <p:cNvPr id="55301" name="Text Box 5"/>
          <p:cNvSpPr txBox="1">
            <a:spLocks noChangeArrowheads="1"/>
          </p:cNvSpPr>
          <p:nvPr/>
        </p:nvSpPr>
        <p:spPr bwMode="auto">
          <a:xfrm rot="-5400000">
            <a:off x="-1281907" y="3139282"/>
            <a:ext cx="3287713"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a:t>Output</a:t>
            </a:r>
            <a:r>
              <a:rPr lang="en-US"/>
              <a:t> </a:t>
            </a:r>
            <a:r>
              <a:rPr lang="en-US" b="1"/>
              <a:t>deviation</a:t>
            </a:r>
            <a:br>
              <a:rPr lang="en-US" b="1"/>
            </a:br>
            <a:r>
              <a:rPr lang="en-US"/>
              <a:t>(in logs from value in period 0)</a:t>
            </a:r>
            <a:endParaRPr lang="en-US" b="1"/>
          </a:p>
        </p:txBody>
      </p:sp>
      <p:sp>
        <p:nvSpPr>
          <p:cNvPr id="55303" name="Text Box 4"/>
          <p:cNvSpPr txBox="1">
            <a:spLocks noChangeArrowheads="1"/>
          </p:cNvSpPr>
          <p:nvPr/>
        </p:nvSpPr>
        <p:spPr bwMode="auto">
          <a:xfrm>
            <a:off x="122238" y="6565900"/>
            <a:ext cx="8809037" cy="30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400" b="1" dirty="0"/>
              <a:t>Source: “Really Uncertain Business Cycles” by Bloom, Floetotto, Jaimovich, Saporta and Terry (</a:t>
            </a:r>
            <a:r>
              <a:rPr lang="en-US" sz="1400" b="1" dirty="0" smtClean="0"/>
              <a:t>2014)</a:t>
            </a:r>
            <a:endParaRPr lang="en-US" sz="1400" b="1" dirty="0">
              <a:solidFill>
                <a:srgbClr val="000000"/>
              </a:solidFill>
            </a:endParaRPr>
          </a:p>
        </p:txBody>
      </p:sp>
    </p:spTree>
    <p:extLst>
      <p:ext uri="{BB962C8B-B14F-4D97-AF65-F5344CB8AC3E}">
        <p14:creationId xmlns:p14="http://schemas.microsoft.com/office/powerpoint/2010/main" val="24526079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3">
            <a:extLst>
              <a:ext uri="{28A0092B-C50C-407E-A947-70E740481C1C}">
                <a14:useLocalDpi xmlns:a14="http://schemas.microsoft.com/office/drawing/2010/main" val="0"/>
              </a:ext>
            </a:extLst>
          </a:blip>
          <a:srcRect l="50000" t="50000"/>
          <a:stretch>
            <a:fillRect/>
          </a:stretch>
        </p:blipFill>
        <p:spPr bwMode="auto">
          <a:xfrm>
            <a:off x="2538413" y="3673475"/>
            <a:ext cx="4140200"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323" name="Picture 2"/>
          <p:cNvPicPr>
            <a:picLocks noChangeAspect="1" noChangeArrowheads="1"/>
          </p:cNvPicPr>
          <p:nvPr/>
        </p:nvPicPr>
        <p:blipFill>
          <a:blip r:embed="rId3">
            <a:extLst>
              <a:ext uri="{28A0092B-C50C-407E-A947-70E740481C1C}">
                <a14:useLocalDpi xmlns:a14="http://schemas.microsoft.com/office/drawing/2010/main" val="0"/>
              </a:ext>
            </a:extLst>
          </a:blip>
          <a:srcRect b="52982"/>
          <a:stretch>
            <a:fillRect/>
          </a:stretch>
        </p:blipFill>
        <p:spPr bwMode="auto">
          <a:xfrm>
            <a:off x="649288" y="722313"/>
            <a:ext cx="7813675" cy="2741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324" name="Text Box 5"/>
          <p:cNvSpPr txBox="1">
            <a:spLocks noChangeArrowheads="1"/>
          </p:cNvSpPr>
          <p:nvPr/>
        </p:nvSpPr>
        <p:spPr bwMode="auto">
          <a:xfrm>
            <a:off x="2357438" y="6481763"/>
            <a:ext cx="4391025"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dirty="0"/>
              <a:t>Quarters</a:t>
            </a:r>
            <a:r>
              <a:rPr lang="en-US" dirty="0"/>
              <a:t> (uncertainty shock in quarter 1)</a:t>
            </a:r>
            <a:endParaRPr lang="en-US" b="1" dirty="0"/>
          </a:p>
        </p:txBody>
      </p:sp>
      <p:sp>
        <p:nvSpPr>
          <p:cNvPr id="56325" name="Text Box 5"/>
          <p:cNvSpPr txBox="1">
            <a:spLocks noChangeArrowheads="1"/>
          </p:cNvSpPr>
          <p:nvPr/>
        </p:nvSpPr>
        <p:spPr bwMode="auto">
          <a:xfrm rot="-5400000">
            <a:off x="-1281907" y="3139282"/>
            <a:ext cx="3287713"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a:t>Deviation</a:t>
            </a:r>
            <a:br>
              <a:rPr lang="en-US" b="1"/>
            </a:br>
            <a:r>
              <a:rPr lang="en-US"/>
              <a:t>(in logs from value in period 0)</a:t>
            </a:r>
            <a:endParaRPr lang="en-US" b="1"/>
          </a:p>
        </p:txBody>
      </p:sp>
      <p:sp>
        <p:nvSpPr>
          <p:cNvPr id="56326" name="Text Box 3"/>
          <p:cNvSpPr txBox="1">
            <a:spLocks noChangeArrowheads="1"/>
          </p:cNvSpPr>
          <p:nvPr/>
        </p:nvSpPr>
        <p:spPr bwMode="auto">
          <a:xfrm>
            <a:off x="0" y="-44450"/>
            <a:ext cx="9250363"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smtClean="0"/>
              <a:t>Labor </a:t>
            </a:r>
            <a:r>
              <a:rPr lang="en-US" sz="2400" b="1" dirty="0"/>
              <a:t>and investment drop </a:t>
            </a:r>
            <a:r>
              <a:rPr lang="en-US" sz="2400" b="1" dirty="0" smtClean="0"/>
              <a:t>and </a:t>
            </a:r>
            <a:r>
              <a:rPr lang="en-US" sz="2400" b="1" dirty="0"/>
              <a:t>rebound, </a:t>
            </a:r>
            <a:r>
              <a:rPr lang="en-US" sz="2400" b="1" dirty="0" smtClean="0"/>
              <a:t>while TFP </a:t>
            </a:r>
            <a:r>
              <a:rPr lang="en-US" sz="2400" b="1" dirty="0"/>
              <a:t>slowly </a:t>
            </a:r>
            <a:r>
              <a:rPr lang="en-US" sz="2400" b="1" dirty="0" smtClean="0"/>
              <a:t>drops and </a:t>
            </a:r>
            <a:r>
              <a:rPr lang="en-US" sz="2400" b="1" dirty="0"/>
              <a:t>rebounds</a:t>
            </a:r>
          </a:p>
        </p:txBody>
      </p:sp>
      <p:sp>
        <p:nvSpPr>
          <p:cNvPr id="8" name="TextBox 1"/>
          <p:cNvSpPr txBox="1">
            <a:spLocks noChangeArrowheads="1"/>
          </p:cNvSpPr>
          <p:nvPr/>
        </p:nvSpPr>
        <p:spPr bwMode="auto">
          <a:xfrm>
            <a:off x="2200275" y="2132807"/>
            <a:ext cx="11731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a:t>“Delay effect”</a:t>
            </a:r>
          </a:p>
        </p:txBody>
      </p:sp>
      <p:sp>
        <p:nvSpPr>
          <p:cNvPr id="9" name="TextBox 1"/>
          <p:cNvSpPr txBox="1">
            <a:spLocks noChangeArrowheads="1"/>
          </p:cNvSpPr>
          <p:nvPr/>
        </p:nvSpPr>
        <p:spPr bwMode="auto">
          <a:xfrm>
            <a:off x="5972175" y="2132807"/>
            <a:ext cx="11731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a:t>“Delay effect”</a:t>
            </a:r>
          </a:p>
        </p:txBody>
      </p:sp>
      <p:sp>
        <p:nvSpPr>
          <p:cNvPr id="10" name="TextBox 1"/>
          <p:cNvSpPr txBox="1">
            <a:spLocks noChangeArrowheads="1"/>
          </p:cNvSpPr>
          <p:nvPr/>
        </p:nvSpPr>
        <p:spPr bwMode="auto">
          <a:xfrm>
            <a:off x="4219575" y="4558507"/>
            <a:ext cx="15335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smtClean="0"/>
              <a:t>“Caution </a:t>
            </a:r>
            <a:r>
              <a:rPr lang="en-US" sz="2400" dirty="0"/>
              <a:t>effect”</a:t>
            </a:r>
          </a:p>
        </p:txBody>
      </p:sp>
      <p:sp>
        <p:nvSpPr>
          <p:cNvPr id="11" name="Text Box 5"/>
          <p:cNvSpPr txBox="1">
            <a:spLocks noChangeArrowheads="1"/>
          </p:cNvSpPr>
          <p:nvPr/>
        </p:nvSpPr>
        <p:spPr bwMode="auto">
          <a:xfrm>
            <a:off x="2357438" y="3333751"/>
            <a:ext cx="4391025"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dirty="0"/>
              <a:t>Quarters</a:t>
            </a:r>
            <a:r>
              <a:rPr lang="en-US" dirty="0"/>
              <a:t> (uncertainty shock in quarter 1)</a:t>
            </a:r>
            <a:endParaRPr lang="en-US" b="1" dirty="0"/>
          </a:p>
        </p:txBody>
      </p:sp>
    </p:spTree>
    <p:extLst>
      <p:ext uri="{BB962C8B-B14F-4D97-AF65-F5344CB8AC3E}">
        <p14:creationId xmlns:p14="http://schemas.microsoft.com/office/powerpoint/2010/main" val="3789516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63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63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Content Placeholder 1"/>
          <p:cNvSpPr>
            <a:spLocks noGrp="1"/>
          </p:cNvSpPr>
          <p:nvPr>
            <p:ph idx="1"/>
          </p:nvPr>
        </p:nvSpPr>
        <p:spPr bwMode="auto">
          <a:xfrm>
            <a:off x="457200" y="1341438"/>
            <a:ext cx="85852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57200" indent="-457200">
              <a:buFontTx/>
              <a:buAutoNum type="arabicPeriod"/>
            </a:pPr>
            <a:r>
              <a:rPr lang="en-US" u="sng" dirty="0" smtClean="0"/>
              <a:t>You can wait</a:t>
            </a:r>
            <a:r>
              <a:rPr lang="en-US" dirty="0" smtClean="0"/>
              <a:t> – rules out now or never situations (e.g. patent races, first-mover games, auctions etc) </a:t>
            </a:r>
          </a:p>
          <a:p>
            <a:pPr marL="457200" indent="-457200">
              <a:buFontTx/>
              <a:buAutoNum type="arabicPeriod"/>
            </a:pPr>
            <a:endParaRPr lang="en-US" dirty="0" smtClean="0"/>
          </a:p>
          <a:p>
            <a:pPr marL="457200" indent="-457200">
              <a:buFontTx/>
              <a:buAutoNum type="arabicPeriod"/>
            </a:pPr>
            <a:r>
              <a:rPr lang="en-US" u="sng" dirty="0" smtClean="0"/>
              <a:t>Investing now reduces returns from investing later</a:t>
            </a:r>
            <a:r>
              <a:rPr lang="en-US" dirty="0" smtClean="0"/>
              <a:t> – rules out perfect competition and constant returns to scale</a:t>
            </a:r>
          </a:p>
          <a:p>
            <a:pPr marL="457200" indent="-457200">
              <a:buFontTx/>
              <a:buAutoNum type="arabicPeriod"/>
            </a:pPr>
            <a:endParaRPr lang="en-US" dirty="0" smtClean="0"/>
          </a:p>
          <a:p>
            <a:pPr marL="457200" indent="-457200">
              <a:buFontTx/>
              <a:buAutoNum type="arabicPeriod"/>
            </a:pPr>
            <a:r>
              <a:rPr lang="en-US" u="sng" dirty="0" smtClean="0"/>
              <a:t>You can act ‘rapidly’</a:t>
            </a:r>
            <a:r>
              <a:rPr lang="en-US" dirty="0" smtClean="0"/>
              <a:t> – rules out big delays, which Bar-Ilan &amp; Strange (1996) show generate offsetting growth options</a:t>
            </a:r>
          </a:p>
          <a:p>
            <a:pPr marL="457200" indent="-457200">
              <a:buFontTx/>
              <a:buAutoNum type="arabicPeriod"/>
            </a:pPr>
            <a:endParaRPr lang="en-US" dirty="0" smtClean="0"/>
          </a:p>
          <a:p>
            <a:pPr marL="457200" indent="-457200">
              <a:buFontTx/>
              <a:buAutoNum type="arabicPeriod"/>
            </a:pPr>
            <a:r>
              <a:rPr lang="en-US" u="sng" dirty="0" smtClean="0"/>
              <a:t>Requires non-convex adjustment costs</a:t>
            </a:r>
            <a:r>
              <a:rPr lang="en-US" dirty="0" smtClean="0"/>
              <a:t> – fixed or partial irreversibility (rather than only quadratic) adjustment costs</a:t>
            </a:r>
          </a:p>
        </p:txBody>
      </p:sp>
      <p:sp>
        <p:nvSpPr>
          <p:cNvPr id="57347" name="Title 2"/>
          <p:cNvSpPr>
            <a:spLocks noGrp="1"/>
          </p:cNvSpPr>
          <p:nvPr>
            <p:ph type="title"/>
          </p:nvPr>
        </p:nvSpPr>
        <p:spPr bwMode="auto">
          <a:xfrm>
            <a:off x="457200" y="173038"/>
            <a:ext cx="8686800" cy="71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p>
            <a:r>
              <a:rPr lang="en-US" smtClean="0"/>
              <a:t>How general are these results? Real option effects only arise under certain conditions</a:t>
            </a:r>
          </a:p>
        </p:txBody>
      </p:sp>
    </p:spTree>
    <p:extLst>
      <p:ext uri="{BB962C8B-B14F-4D97-AF65-F5344CB8AC3E}">
        <p14:creationId xmlns:p14="http://schemas.microsoft.com/office/powerpoint/2010/main" val="4089216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34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34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34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734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42" name="Text Box 3"/>
          <p:cNvSpPr txBox="1">
            <a:spLocks noChangeArrowheads="1"/>
          </p:cNvSpPr>
          <p:nvPr/>
        </p:nvSpPr>
        <p:spPr bwMode="auto">
          <a:xfrm>
            <a:off x="484188" y="1008063"/>
            <a:ext cx="7207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solidFill>
                  <a:srgbClr val="FFFFFF"/>
                </a:solidFill>
              </a:rPr>
              <a:t> </a:t>
            </a:r>
          </a:p>
          <a:p>
            <a:pPr eaLnBrk="1" hangingPunct="1">
              <a:buFontTx/>
              <a:buChar char="•"/>
            </a:pPr>
            <a:r>
              <a:rPr lang="en-US" sz="2400" dirty="0" smtClean="0">
                <a:solidFill>
                  <a:srgbClr val="FFFFFF"/>
                </a:solidFill>
              </a:rPr>
              <a:t>Theory</a:t>
            </a:r>
            <a:endParaRPr lang="en-US" sz="2400" dirty="0">
              <a:solidFill>
                <a:srgbClr val="FFFFFF"/>
              </a:solidFill>
            </a:endParaRPr>
          </a:p>
          <a:p>
            <a:pPr eaLnBrk="1" hangingPunct="1"/>
            <a:endParaRPr lang="en-US" sz="2400" dirty="0">
              <a:solidFill>
                <a:srgbClr val="FFFFFF"/>
              </a:solidFill>
            </a:endParaRPr>
          </a:p>
          <a:p>
            <a:pPr eaLnBrk="1" hangingPunct="1">
              <a:buFontTx/>
              <a:buChar char="•"/>
            </a:pPr>
            <a:r>
              <a:rPr lang="en-US" sz="2400" dirty="0" smtClean="0">
                <a:solidFill>
                  <a:srgbClr val="FFFFFF"/>
                </a:solidFill>
              </a:rPr>
              <a:t> </a:t>
            </a:r>
            <a:r>
              <a:rPr lang="en-US" sz="2400" b="1" dirty="0" smtClean="0">
                <a:solidFill>
                  <a:srgbClr val="FFFFFF"/>
                </a:solidFill>
              </a:rPr>
              <a:t>Measurement</a:t>
            </a:r>
            <a:endParaRPr lang="en-US" sz="2400" b="1" dirty="0">
              <a:solidFill>
                <a:srgbClr val="FFFFFF"/>
              </a:solidFill>
            </a:endParaRPr>
          </a:p>
          <a:p>
            <a:pPr eaLnBrk="1" hangingPunct="1"/>
            <a:endParaRPr lang="en-US" sz="2400" dirty="0">
              <a:solidFill>
                <a:srgbClr val="FFFFFF"/>
              </a:solidFill>
            </a:endParaRPr>
          </a:p>
          <a:p>
            <a:pPr eaLnBrk="1" hangingPunct="1">
              <a:buFontTx/>
              <a:buChar char="•"/>
            </a:pPr>
            <a:r>
              <a:rPr lang="en-US" sz="2400" dirty="0">
                <a:solidFill>
                  <a:srgbClr val="FFFFFF"/>
                </a:solidFill>
              </a:rPr>
              <a:t> </a:t>
            </a:r>
            <a:r>
              <a:rPr lang="en-US" sz="2400" dirty="0" smtClean="0">
                <a:solidFill>
                  <a:srgbClr val="FFFFFF"/>
                </a:solidFill>
              </a:rPr>
              <a:t>Identification</a:t>
            </a:r>
            <a:endParaRPr lang="en-US" sz="2400" dirty="0">
              <a:solidFill>
                <a:srgbClr val="FFFFFF"/>
              </a:solidFill>
            </a:endParaRPr>
          </a:p>
          <a:p>
            <a:pPr eaLnBrk="1" hangingPunct="1">
              <a:buFontTx/>
              <a:buChar char="•"/>
            </a:pPr>
            <a:endParaRPr lang="en-US" sz="2400" dirty="0">
              <a:solidFill>
                <a:srgbClr val="FFFFFF"/>
              </a:solidFill>
            </a:endParaRPr>
          </a:p>
          <a:p>
            <a:pPr eaLnBrk="1" hangingPunct="1">
              <a:buFontTx/>
              <a:buChar char="•"/>
            </a:pPr>
            <a:r>
              <a:rPr lang="en-US" sz="2400" dirty="0">
                <a:solidFill>
                  <a:srgbClr val="FFFFFF"/>
                </a:solidFill>
              </a:rPr>
              <a:t> </a:t>
            </a:r>
            <a:r>
              <a:rPr lang="en-US" sz="2400" dirty="0" smtClean="0">
                <a:solidFill>
                  <a:srgbClr val="FFFFFF"/>
                </a:solidFill>
              </a:rPr>
              <a:t>Current work</a:t>
            </a:r>
            <a:endParaRPr lang="en-US" sz="2400" dirty="0">
              <a:solidFill>
                <a:srgbClr val="FFFFFF"/>
              </a:solidFill>
            </a:endParaRPr>
          </a:p>
        </p:txBody>
      </p:sp>
      <p:sp>
        <p:nvSpPr>
          <p:cNvPr id="10243" name="Rectangle 4"/>
          <p:cNvSpPr>
            <a:spLocks noChangeArrowheads="1"/>
          </p:cNvSpPr>
          <p:nvPr/>
        </p:nvSpPr>
        <p:spPr bwMode="auto">
          <a:xfrm>
            <a:off x="384175" y="1952626"/>
            <a:ext cx="7683500" cy="717550"/>
          </a:xfrm>
          <a:prstGeom prst="rect">
            <a:avLst/>
          </a:prstGeom>
          <a:noFill/>
          <a:ln w="38100">
            <a:solidFill>
              <a:schemeClr val="bg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Tree>
    <p:extLst>
      <p:ext uri="{BB962C8B-B14F-4D97-AF65-F5344CB8AC3E}">
        <p14:creationId xmlns:p14="http://schemas.microsoft.com/office/powerpoint/2010/main" val="27708997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www.2-clicks-coins.com/images/image/Ancient%20Greek%20coin%20collect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3201" y="3441701"/>
            <a:ext cx="12954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coincollecting.biz/wp-content/uploads/2013/08/five-pound-gold-coin-obverse_11-300x3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1291" y="1904999"/>
            <a:ext cx="1409700" cy="1409701"/>
          </a:xfrm>
          <a:prstGeom prst="rect">
            <a:avLst/>
          </a:prstGeom>
          <a:noFill/>
          <a:extLst>
            <a:ext uri="{909E8E84-426E-40DD-AFC4-6F175D3DCCD1}">
              <a14:hiddenFill xmlns:a14="http://schemas.microsoft.com/office/drawing/2010/main">
                <a:solidFill>
                  <a:srgbClr val="FFFFFF"/>
                </a:solidFill>
              </a14:hiddenFill>
            </a:ext>
          </a:extLst>
        </p:spPr>
      </p:pic>
      <p:sp>
        <p:nvSpPr>
          <p:cNvPr id="13314" name="Content Placeholder 1"/>
          <p:cNvSpPr>
            <a:spLocks noGrp="1"/>
          </p:cNvSpPr>
          <p:nvPr>
            <p:ph idx="1"/>
          </p:nvPr>
        </p:nvSpPr>
        <p:spPr bwMode="auto">
          <a:xfrm>
            <a:off x="190500" y="1392238"/>
            <a:ext cx="8575675"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Tx/>
              <a:buNone/>
            </a:pPr>
            <a:r>
              <a:rPr lang="en-US" dirty="0" smtClean="0"/>
              <a:t>Frank Knight (1921) defined:</a:t>
            </a:r>
          </a:p>
          <a:p>
            <a:pPr marL="0" indent="0">
              <a:buFontTx/>
              <a:buNone/>
            </a:pPr>
            <a:endParaRPr lang="en-US" dirty="0"/>
          </a:p>
          <a:p>
            <a:pPr marL="0" indent="0">
              <a:buFontTx/>
              <a:buNone/>
            </a:pPr>
            <a:r>
              <a:rPr lang="en-US" u="sng" dirty="0" smtClean="0"/>
              <a:t>Risk</a:t>
            </a:r>
            <a:r>
              <a:rPr lang="en-US" dirty="0" smtClean="0"/>
              <a:t>: A known probability distribution over events. </a:t>
            </a:r>
          </a:p>
          <a:p>
            <a:pPr marL="0" indent="0">
              <a:buFontTx/>
              <a:buNone/>
            </a:pPr>
            <a:r>
              <a:rPr lang="en-US" dirty="0" smtClean="0"/>
              <a:t>Example: A coin-toss</a:t>
            </a:r>
          </a:p>
          <a:p>
            <a:pPr marL="0" indent="0">
              <a:buFontTx/>
              <a:buNone/>
            </a:pPr>
            <a:endParaRPr lang="en-US" dirty="0"/>
          </a:p>
          <a:p>
            <a:pPr marL="0" indent="0">
              <a:buFontTx/>
              <a:buNone/>
            </a:pPr>
            <a:r>
              <a:rPr lang="en-US" u="sng" dirty="0" smtClean="0"/>
              <a:t>Uncertainty (Knightian)</a:t>
            </a:r>
            <a:r>
              <a:rPr lang="en-US" dirty="0" smtClean="0"/>
              <a:t>: </a:t>
            </a:r>
            <a:r>
              <a:rPr lang="en-US" dirty="0"/>
              <a:t>U</a:t>
            </a:r>
            <a:r>
              <a:rPr lang="en-US" dirty="0" smtClean="0"/>
              <a:t>nknown </a:t>
            </a:r>
            <a:r>
              <a:rPr lang="en-US" dirty="0" smtClean="0"/>
              <a:t>probability distribution</a:t>
            </a:r>
          </a:p>
          <a:p>
            <a:pPr marL="0" indent="0">
              <a:buFontTx/>
              <a:buNone/>
            </a:pPr>
            <a:r>
              <a:rPr lang="en-US" dirty="0" smtClean="0"/>
              <a:t>Example: Number of coins produced since 2000BC</a:t>
            </a:r>
          </a:p>
          <a:p>
            <a:pPr marL="0" indent="0">
              <a:buFontTx/>
              <a:buNone/>
            </a:pPr>
            <a:endParaRPr lang="en-US" dirty="0"/>
          </a:p>
          <a:p>
            <a:pPr marL="0" indent="0">
              <a:buFontTx/>
              <a:buNone/>
            </a:pPr>
            <a:r>
              <a:rPr lang="en-US" dirty="0" smtClean="0"/>
              <a:t>In practice these are linked, so for simplicity I’ll refer to both as “uncertainty” (as has in fact most of the literature)</a:t>
            </a:r>
          </a:p>
        </p:txBody>
      </p:sp>
      <p:sp>
        <p:nvSpPr>
          <p:cNvPr id="13315" name="Title 2"/>
          <p:cNvSpPr>
            <a:spLocks noGrp="1"/>
          </p:cNvSpPr>
          <p:nvPr>
            <p:ph type="title"/>
          </p:nvPr>
        </p:nvSpPr>
        <p:spPr bwMode="auto">
          <a:xfrm>
            <a:off x="190500" y="173038"/>
            <a:ext cx="8474075" cy="71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p>
            <a:r>
              <a:rPr lang="en-US" dirty="0" smtClean="0"/>
              <a:t>“Uncertainty” literature often rolls </a:t>
            </a:r>
            <a:r>
              <a:rPr lang="en-US" u="sng" dirty="0" smtClean="0"/>
              <a:t>uncertainty</a:t>
            </a:r>
            <a:r>
              <a:rPr lang="en-US" dirty="0" smtClean="0"/>
              <a:t> &amp; </a:t>
            </a:r>
            <a:r>
              <a:rPr lang="en-US" u="sng" dirty="0" smtClean="0"/>
              <a:t>risk</a:t>
            </a:r>
            <a:r>
              <a:rPr lang="en-US" dirty="0" smtClean="0"/>
              <a:t> together, but theoretically they are distinct</a:t>
            </a:r>
          </a:p>
        </p:txBody>
      </p:sp>
      <p:sp>
        <p:nvSpPr>
          <p:cNvPr id="2" name="AutoShape 2" descr="data:image/jpeg;base64,/9j/4AAQSkZJRgABAQAAAQABAAD/2wCEAAkGBxQTEhQUExQWFhUXGSIaGBYXGB0eIBseHBoaGh4dICAdHSgiIB4lHxwcIT0hJSorLy4uHB8zODMsNygtLisBCgoKDg0OGxAQGywlICYsNC0vLCwsLCwsLCwsLCwsLCwsLCwsLCwsNCwsLCwsLCwsLCwsLCwsLCwsLCwsLCwsLP/AABEIAOEA4QMBIgACEQEDEQH/xAAcAAACAwEBAQEAAAAAAAAAAAAABgMEBQcCAQj/xABMEAACAgAEAwUDCQUFBQYHAQABAgMRAAQSIQUxQQYTIlFhMnGBBxQjQlKRobHwM2JywdFDU4KSohUkNGPxRGSDk7LhNXN0o8LD0iX/xAAZAQADAQEBAAAAAAAAAAAAAAAAAgMBBAX/xAAuEQACAgEDAgQFBAMBAAAAAAAAAQIRAxIhMUFRBCJx8BMyYYGxUpHB0SNCofH/2gAMAwEAAhEDEQA/AO44MGDAAYMGDAAYMGDAAYMGFLtJ8oGWyr9ymrM5k7CCAajf7x5L68yOdYxuuTUm+Btxjcd7VZPJj/ecxHGavSTbH3ILY/AYSp4OK54XmJxkYT/YZc3IR+9L0P8ADsfLFnhPY7J5e2jgDNdmSTxtfMnU118Kxy5PFwjxuWjgb5JJPlMMtjI8PzWZ8nYCGM+oZr/IYg/2rxyY7Jksqn72uVx9x0nEme7Y5SMlO9V2HOOAGVgfXuwQPicU27SZhx9FkZK6NmZUjH+VA7fDEZeIyvhUUWKAf7L4o5+l4u/uiy8a/jzxC/ZWZva4vxK/3ZdI+4YkfM8QaqOUiB/5cktfEugsc+XL3YgGWz5NfPIx/BlU9/1mPniTzZP1e/sh/hx7Hhux031eL8Sv/wCob+uA8A4mh+h4xNXlLGJD95J/LHwQ54+znkcA6bOXiIsbEHSRyNjEiPxFRYlykg/egZbHvWQgYFmyL/f3+wfDj2Jo85x6H2Z8nmh/zUKN/o0jFiP5S81CazvC51H95lmEoPrW1D/Fit/tnOLayZNHFbmCcX8FkVfzxZyvbPK7CUyZYnpOhVf/ADN4z/mxSPiMq7P39BHih6DJwD5QOH5shYsygkuu7kuN78gHrUf4bwz45xxPs3ks4NbwxS6uTrzo+TKbxl5fgnEMj/8ADs4WjH/Zc340/hVuaj0Fe/ni8PGQe0ticsDXB1vBhA4L8qEWsQcQibIz8vpN4m9Vk5D/ABUBys4flYEAjcHkRjqTT3RFqj7gwYMaYGDBgwAGDBgwAGDBgwAGDBgwAGDBgwAGKHG+Mw5SJpsxII416nqfIDmT6DGf2u7VQ5CMM9vK5qKBN3kbyA8rI39RzJAKlw7s7LmZVznFCHl5xZYbxwDmBXJn8yb386BEsuaONblIY3IjzHEc/wAV9gvkMgfr8p5h6fYU+n+oHGzwzhWVyMTCBY4UUXJK5q66s7f129MV+0faaPLkRAGbMsLTLpzrzduSL6nn0BwvNwWbNMsueYyEWUy8YqKOr2VT7TWPab8Bjzp5JT3m6R1RiltEuZvte0prIRGaj/xEoZIR7h7UnwoeRxXfgUmYN52eSfr3Y+jhG/8Adp7X+InHzPNKx0a1yqGMkGjrZgWXu1OpPGPA2xHtjZhuGjs84fLxSMwYlRqaq8Q2cEAmqYEVe1VhG2l5dvff+htuplxcJCRlYERLFBQoC899gPLYbbXyPLFGPIylpFkzEgTSCgpVKoVCltSBbaOQNY8tP2gcOJkUbAfHC52oyzMlKrlnYAGOrQsVUs3mmncg3vGhrrhIvfc1mLxPh6zJloHFyahl5BIdZAjoybn6zKdYcAEhgdrFMXGpRlssxWtl0oB02PL3AXXWq64gj4QVzcb6BoSMr3l7nkIxXmqmQavIoDdY+8U4fLNLG6NEURgVVySPJwQo3JG4NiiF8jqZtNrsYVuzDxlgUZGSZa1IjIvewgI1BjY1R6CAf7tj1vFvtLw0uEGpgoNlVYIZNwNIZttRHIE0aI2JDD5xPh05YnLiAUVaNmJGh1DC6CEMGVmUjYlTQoi8eOORSJIZY4O/LJ3ciAqAy8wDqNjS1kbMPG4NbHBtdoDx2cyh1y07NENKBJCxdHGouGVvZJDJ7NAiiNiDgkeZswselJYyWL7ae7XUy87IfkVC6btSb3GPuQzEmXheeaMiRyCY1OrSAoRQzeQABJs+mqhdQZYTCSVMzpeE6PD1UAFb0lS/eWXALEW+wJvBVtsCinD8uJQIO+yUzligTwh9Ngki2jbluGBPoCMaC8ZzUB05iIToOcsK045WWiJNjfmhN9Fxp8Cyot3fdr0B2IshCdRugBqcu222+2KGWhkfMaoXIjvVLqJYMrbqEB3V9Pi2KgB1BBIwXfIGiWy2dhP7OeM7Uwuj1BGxVvQ0RWMHKZPPcM8WQLZjLDdsjK1kDr3L8wefh9+zGsTT8NjbMMYzJBOANMgAAkCgWSBYkW2Fq+4sEVYONDh/GnDLDmVEcjbJIL7uT0BO6P8A8tvPwlt8NCcsbuD+xkoqWzGfsh2xy3EYy0DEOu0kLinjPqPL94WPiCAwY5V2j7M9665nKv8ANs6m6zJtqr6sg5MDVdfWxtjf7D9ufnLnKZtBBnoxvH9WUD68ZPMddP5gGvRw545F9TkyY3EdsGDBi5MMGDBgAMGDBgAMGDBgAMYPbHtPHkIO8cF5GOmGJfakc8gK3rcWa+8kA6XGOKR5aGSeZtMcYtj+QHmSaAHUkY592byUuanPE84tO4rKwn+xjPI19tgffueV0ss2VY42Uxw1Mm7N8DkDtnc6e8zkg2FbQr0jQXtW9kedb2S0fHuPyNK2VyZHf8pZ2AKZe+gHJpd/Z5Dr5Y99quNSd4cnkz9OQDNNzECN/wDsboOg38sZ+Tmy+TTuUVpO78UgQgt11Hei70rMRzOlgLI0jzHbeqW7OtdlwQwcM+ahEhGvMTtXeSm2ZqLF3bmdgxrlsfKjcAmyLSvJP86uIuMuqFW1L9cEuwRdIK0ALoED2jjc4rllcRTI26jWjqurSa8LaebCmZSvMq7UbrGLnuOtKwWHLB83sO+QeBAGuy7KpA39g0d2rUeeLfn7msudq3i7gl2TQxVwHNq7LRCkKG1K4OjYNvooHGb2bDvOJUg+bZZY3VY/Z1s7q+rTtVEMbIU+Kq2s7+Q4YkMUUQGoRgBb3IoV164zeJZ/vB3cL6QTTSixZBAKIetXTOD4bABDG0VStUja6lrMcUQOyIrSygbxxjUQdtixpFO4NMw235DFXiXBJcxEzSzyp5R5dio5EUrGtbWa1uNO2yDni1w3hRjjawFLitI20ITui+p6nmSSb6nVErhfZryUchtQ6fhWMtR4BqxEb5L42Ch58wwOzKZSws9ASBYX7RG5A8IvEL/JDEl9xPMrnkUOkAep5n7/AIY6H3xoegrbp588fUzn1SAL2AO1iuW451Z9MOs8+4uhdjmE3YXicS1BxGU2LOp3Cj0G7HkTuPLGDNxrjORapJTIt0QUEg5hQCQLBJIrxDmOuOw8SzqsxiDVSapCvMLfsgj2WY0o61qrcbVczkisSBgGZiCapfUIp30KK3fc6VY8yKdZv1JP7CuHYSOEfKzEaGaheF/tKtr769oe6m95w5wLls3GrxlWUuHDxMR4x1taOocqPuIwj9oeF5WZrOXUURbrE5klO+4VGGhDftSMS3lyOMSTg0uTmE2SWaHkSviJI5EFCSHW+mq/Lesa4Ql8uz/4FyXO51KTISRqFR2kjeQtICAGCuQWVANIA3Y16mumIeH8WWGDU6sJWLExlWtm1kagtWEYixYBIra9sHZPtTFnIxRCyjZ47PMcyt+0u4PpYBo7Y1eI8MjmBDAg1WpTTUaJFjpsPuB5gHEXs6kPzwL8KyIcs0pGs5gs9AAKJMvMdNjnRjU2b3uqFARwzNmGljeLvIW1fSsqgatX7MD64r61DSQQSTi/2kyLy/Rqp+kZCZL/AGYTXqPPckNpA3G+4IBB88TzLRqsWWWtxGgFXq06qGoEAKtMzkEb0AxO23fqHBUyefbLDRMzPCCKlay0QPISHfUnQScxtq+1iXtV2eTNoviMU8Z1QzrYKNzG43rYfd54rtHmcut5llkj+sw02g6tYRAVXdiCN1DGxQVjI575uwjcg5ZiBE2r9nqrSp/cJ2U9CQvIijdO1ybs0b/ye9snnZslnQI89CN+gmXpIn8wPeOoV5xyvtXwBp1WSBu6zmXbVBKKu+elj1B9fO9wSMN3YDtYvEMvqYaMxEe7zEX2HGx256TRI+IskHHp4MyyR+pxZMeljNgwYMXJhgwYMABgwYWPlC482Uyh7nfMzsIcuo594+1/4RbeVgDrjG6NSt0LfGp/9qZ/uQbyWSa5fKafonqqdR53fMHGn2q40ctEAgBzEx0QIftHm5/dUbk+4dcS9nuFJksqkVio1LSSH6zc3c367+grCs2YMkk2emXZVIiQ34Yx7IroWJsn4dMeVkya5an9jtjGlRpdmeBlI3Gptb2zzH2mdjZf3+XkKrHvPcLkgjkWFrZyrMCgIfTpBZVXTUgRRaCgwW1o3j3kezzuiSzOrORq06fZ1b6Q4+kUgGtSkC99PTHvJzyOcxlndtcYUpIaLhWvQW2ourowutwoPXE7a3G52MWAZlz3OWnRVjCI7B2OgUCAI5I2YHTt+1263VYcl2v3YocJ4YmXj0R8rJZibZmPNmJ3LHmT54z+1PENKmJCupgRRO2yhmL+UaKVZieeuNd9RBR+eVIbhHniHHULd2CGGku4B20KPaeuhsKEBtywul9qfs/kZ5Ppp41QltSobsAahEtCqVAbrmXZm8O2IuwnA1WISNbW2oahuzXeojpR3rnqsksQGw5YpSWyEbKIRkF0XPoeYA257Wa9KsDlvjxlhLpBk0XVlVBIBPSzzAFCyBZ32uho7Y8SYVoEzNkjfWSNhsPh1PvP4UPMjEfEkcqWioPVAvdJZG9Dn511pRYxelHpiMkGuf8AX9VhGOYXDOF90rauRbVvuzHmWc8ixNbCgKAHLGos9xkmiW2Hpy8J/L19Ok8o5EYw8xxCMz9waI7ss4vfYgCvKgxPwxm7YFPPxxs4sASD+0chKvfYjl12Jv34wJ4nAlKsJdRFLMx33uo5F1UfLTW464YuLZaRN7SaNtw7rqYA8jakFufMbjyN7T8M4VGsVohXUDq0MrA+ftWGG/I+vXFE9IVYidjOKRtmszC8Rkjk0uY6qVHUMGdVG/egVZjOo6QyizWHiDiLQgt3hzOV5/OBu8Q/5gA8aqecgFr9YGmYInb7hhyrx5xNIaNtLAqV1gnYimsEXzVr8qArDd2U4kQpnkPhbdpeSkdDKNtBK76yNJFbgbYtOpJSXBNbOhoSQNuDYO4IN3e/P3fnjA4zmvm8izFGdFDghFsjvO7OrnQIKEG62YUbBB98FXupZIE/4c/S5cG/ArGnjF9EcWB0EijpjfaLEPlY/Ip8NlbNM8Y1y5WTUTMGUiNjeqMMfbRlbT4R4G1AMa8H3iWgyGB4/oz4LI8NsKVaK1pI8N37RVTWoXsZ3iPdMqBHbULBUKRt52wIHLxVQ2sixeQ0kudJ06e4IIaQhtLitxENiwP98dtvAvXD87mcE3AMyVHzeUnUg1RM3NkFD3kqSFPOwUPMkDK47K3Ds1HxSGzGSIs7EPrIaAk9SDVfDoWx7WR3TUD9JC9JI4rvNOwJ9DbRsRz8RXasbneJmYdWkFJF0vGd9t1ZW8ipsH1GNhNwlqCUVJUP+VzCyIsiMGR1DKw5FWFgj0IN4lxzf5KM+0Dz8Llazl/pMux+vA5//FjX+KumOkY9eLUlaOBqnTDBgwY0wMc6Evz3i8svOHh47mPyM7j6VveopMOXaXiwymUnzDf2UZYDzIHhHxND44V+w/C2gykKPZkcd7MTzMkhLtfuuvhjl8Xk0wpdS+CNuw7T5jZMuDTSeJ/RF3o+hbb78HDoYnEsOtTIANSggsu+xo9LHu2IxlfOdUs+aY2o2jHPwpy5b0x3xWhy7rGRHaZhnYtMNXfaWumaKgzhRpAUa12HPevP03t2Om6RpvJm8vUUcLyIuyfs3UDoNbTRuFAHJlY+rVifgGTkjEks5DTytbVyA6ICasLZ3obk7DEOUzjHOFElaVO6DTFr2ekVCo5Lq0yWo22G13jbIN+nT9HCZG1sbFAB0+/CDxQHM53u0YiIae9bkSz06ruPZjV1a/tPHfsiuhInLyv9fjhMzmV0yNGuzSPpWru2QEH36zv+5JF6Y3F1CQ88OpYo6FDSD94vE5cfdiKPMwsdEcsbMo9lWBNcuQOIoXBlKfWC6j7jt/LGu1sKqe5aJ5YjmfbHzNS6BZ5DniSZdrPLzxjNKsj2MQttV+/Cvxz5SOH5clTL3zj6sI19ftWE/wBWIeC/KPkcyUTU0TuSAsikdNrYAqL9+D4OSrpm643VjLmZyqs/RQTua5DHK+wXECc6ZZTq13qNivEdue23S9vPa8OXbHPBMpP4ua1z56v1+eOb9nItQdroAfC6Nfj+WLYY/wCOTYsn5kjtWby2ldlBF2ByXn0JHhb0O12NuYp5afS25YeaSAjn0sEi/icfeHZuSfLxtFIokK0Q4tXYDe65N125jp1CxmJuKrKwEGXqzVB/Tyv+fI4hose6LPyi5hf9nzKAKYUSxJ3J8IUblnLUQNgKJvbHjsZG8eSSNhcsIKkI1kb8t9ipH1fEDtQBxVk4HNIyTZyYTMhuHLgFVD3Wo82bTd2RQryxS7M53Vn5VhbXGsbB25CaXvASYxe6oWqwbAPMggmyXkpeoj+azazsi5Zoc1EQ0C6hLEL+hWUoGdL9mMNEpMZHhpqrcYbIpttt/wCf/thWzGcjgmVytxs3dytYKkNQbVyp1Olq6i+e2NHs3qjjaByS2XcxE+YAVoyb6mJkJ9bwk91Yy5L+dyolR4ySNSlbWrAZSpqwehPTHmbOLEo3Fqt+IhQAgFs7H2VXqfwNgYsXZ2vGH2jQHuzLZh72NpV3NqglobDepGifT1EZO9YWG7oHsZ0vGJWbW2VcwHlKoIsHqFbxsDtuQpO1WSAb/Bz3UpjNaJV7xDewYDcDfk6U9D7Dk88W+J8fh7o+NQpG8hsKARR0kjxv5ItknTyG4xzG4y0LBSJIgGRRVijqCUeVoe79AThn6UCZW7UaspPl+Ipd5ZwsoAvVC50ty8g1i+Vjyx2WOQMAymwRYI6g8jjnnEsvHmIyp8UcqaSfRht+eND5IuItJw5IpP2uVZstIPIxGl5/uFN/fju8HO4uL6HN4iO9jrgwYMdhziP8qD94Mlktv95zKl1PWKH6V/yXFntFne5ys8l0QpCn95vCp+8jFHjB73jaCgVy2TLAno80mn/0IfvxD22lsZSEH9pOCR+7GrOfx0487xLvLXY68SqJUTOfNEiVYjLIw0rHGaZqomhR6kmyVFKbONPinFItTJmYlEaBCH9rSzGjYAtNLFRrFi73FYrlzDmcvIELo0ZiOkiwSwcVZF8uQ8RuwCAcZva5oe5mjSJhPmiUGpWDF322D02mhvp8IGo7Y5opP7lXyb+Q4esLStqLvK2tmPM0qoo9aVQL6mz1xdQ2fyx8iWkCk2QBZv03P349bbeWIt2x0U+IcWSEUzAP0BOwu/Ex5Kux3JF0QLO2F3gJbM8ROYb9gqmPLg2NYUDU1HpdHVQ1UvRVJz+0hkXTSse+cmUkCmZZX7tRbrTRiNUBPQ3jTiYxy5aNiWmMgvxAmmsMTQAA03yAujQABJuloWwnIn8R4rn+I5l2yzaMvG9RaU8TBNtSlaYb3vqUeICydsX+wmdny/Em+cTPIXVI3EuzKGZVRqYcgzKvh1Dxbm8OvAeyyR5dInpljXTp5LtIWsgnc0a3vr9ogp3Ecsyu0pktMugRDRZnI8CeMgeIsVGlS1nyvaiyLhLYVxOl9pGRYZNZpdJ1HpVG8fn7tX2xzeerLo7dzYRY1FFyKUFjzNnpy9Mdj+VXOiPIzAe1JUaX5saPxAs/DHJOwuQC58KwKnu37s7XqteRIPi0a9688PiqOqbElbSiR8P+TKdqEkkcTEewD3j9diq8vffnh87B5SDJTfNpJH74glVljCBuVaCbs1vQJ9wrDLwjgzd2VY92oI0pASl0wLapLEjMQCLBUGzYvfCt2p4C0jiATvJoCsgLs7lwR4izamiAonUGFkjYVvN5Xk2k9h1BR+VHz5SspBFE/dk65zZToNNEmqu+XXqTjA7EZYd0Sed/lyw9JlUzmVX52v0kd2RuW2KkgqPrAXVcx5Yy+zPAe7aSwyxH9mrEagBdsa/LCrIvhuPUfT5rL3ZCUIrxvuA4ojpd0R6ggep1CtwAWHO5abSNEp3NglQ4I99XW+Fnh1fOXhveRCQTytaYX8NV1RrlRo4Y45JljuAB6Pjhc7g/ut067eydiNO4xN77jMXOMcKjZgczmHlU0Pm8ZIQn+Bfa9zmq50MJ3aSNcqYSpo5VpJpVTbQJ5kCxKw5Mqitq8+V4bX7VyiRneEtL7KwK6KqA82YOyvIx8vZoCj1wicaE0yyRSKIIkLTSgurzZllZWYll8JansLsoN1dCunEne7Iz9Dowh1g5mNd5UBKbaMwNNFHHsiSq0vtvQJqxjPyWb7idXN/N829ISTSsECru3sFgoTu23UqAti61MjmlnyCHJsCNIAVxzAFeWze7qMZvZrScnnMvOmtFc94nNlDLqahzqwWDLZBba6xJcOx/QbYdj+v1+jiSaFSjBgGBG4qwefMH4YXux3ES8JRn1tE2jvOetKDxv72jZD77wwMLv1FV8cRa0uhrvcU1zmQia1yxEyjZBEveAHcFd/ZIN+E9a57C4+daWZVWwHhZ+76ruAjNaqQxIZQNwQL6Y+8QZMtFM1EIPpJN92NBFjUnkSFAFbKoJ22vHyvHVCF4yzO5WSWXumKMORjQgUqqo0LdbC9y2K1qVi8M2eCE9yUreJilV7I2eMfBGQfC9sS/J9P3XFM7ASdM8SZhdtrT6J/ibU4+ZHwTypdhlDDbqCyty9Cn3YqQuYuLcOfkHMsLeoeMuv8AqTFfDSrL6i5lcDq+DBgx6hwnPuGNq4pxWTnTQRL6BIdR/FycUO051cRycY+pl5X/AMzRIOfuOL3Ztrn4mf8AvrD/ACxRDGdxI3xtR9nJLXxne/yrHk5XeSbO6HyxHGGBWQh1BU8wRYr3Yy8rwXLwsWihjRyKJVADXlYHL0xtwbJik0g3/r+Axzy2SHW7Iw2+KPFc26BViQPLJZUHkqqLeR9/ZUECurMq2NVi4T1HXr+vhiu0wjkErbAxvHrJHhZijKN9qYqR79A5nGY6ctxpWlsJmY4e7Zx0zMskkYAaGVGK3dMw7utI8ZO4F0Bvtjc7MZCL56THZ06nsksSx0rqZmJJamIvoBQoXrSu1HHpll+bx23iIFxy6uXsqp0qeg51v5YdPk94fKkjSTtqlbYgEUimiFFbXsCa9ANlBbpkmkm/2J3yhxlhskXz5jzwv5rhqy5vLwgDu4rzMoFAagdEII9XLvf/AChhjzT6QTzOMjgC6585P9XUuXU37Qg1aj/5ski/4MJGK1X2MbdCL22zLZvikeXX9jkx3sp6ayPCPxA+JxvjsxFO4kYEMoHdsnhKEb6gfO7HUcxRBxk9uuMR5L6ONC+YzLF9Kg2x5AseZHKgPLyxrfJpxtsxDUpHfJsygi/eQN19xxslJxUlsjVStG7wzKSxgh5RKB7JZQrD3laU/BRti1mMnr9rlW46H34nkj8v164+ByMSruNZQORQclrpiCZgBewHXljVkIAs0PU45N227cI2qHLWzXTSDYCtjXn13wQxObpGuaStkvAuJB+LKQdg5C+oplA92/4jD9m4nQ/RgMQSVB50dyq3tvz0nblyHLivyd6pM/BRJp9TUfqr4j+WO+tHdg0R0I8uZB/O/I177eIhpkkuwkJWrMvPRQzRB5UQFRbGShpC9QW//oAXz81Z8lDLJO+kaFh0tUtoiKNQDyA6EZyVJCaqSMXZfZq4ZxCKdpcuBbRgalbnVsux6iwRfMYUuP8AZeFA3fPIYm3COsXikINKpQKzN71bYc6wsNuTWZnyII8mXnVwrRBvAWXmQAL9QNuXLfGxIkkHEtS8swmhQ3shoxqpiouq1gPRosbB2wm/J92kTITZmCeWMwBNfha/HqXwR0Bqamqht4CRje4Dm87nM0uYjjSNUUiPvgVDPci7CrNxuDtQsD1xfJF6m+hOD2SLvaArlHbPxXGjSKudy7UN2OkSpW2rqStq4BPMHDlGbF+l7Y5T2ulnzUrcPhQn6S5GW9KAkMQbApfZbTtTLtzx1DLroRU6AAb+m2/688QzKkn1/joUg92eJOHQs6yPFGXFgMygkfEjb4Y9TmkJHnXusY+k0Pf5fyx4nP0bCr8un44hY9GLlGPzmNj9mRb9W7t9x5/Rn78Qdo2qXJuDXd56En3FwhH3N+OPYasxAedykfHuJjX4YrdtLEannU8LX/4yDF8T88ffUXIvKzseDBgx7J5xz3s2v03Ex/35j/mihP8AXGXxI1x2PyfJCv8ADO1/njU4cNPEeKof72CQD0eFRf3oR8MZ/aek4pkH/vIpo/8AKUf+uPJyr/JNfT+Dug/LEdQR3d9KxnyOfIUfL9eeLsQtMUXF7m/P+eOWfQpEiElc98SvHdggMDsQRsfMEYiZ/wCn6/XXHxWr3fjv7sTTHoWu1/dpHFqZIxDdKO7QkavCLY6qogHSp3B9canYeWSlM3hd21aKI0gg6VN76ju5vcDQDvi3mcsj0XRHK7pqUGjW1XyvbGL2VzROb0OwYpJp1Dk0hi7yRhvyshRfQY6oy1Im1Q68SmoMfIcsJ/Ce2uSyuW0TzCOVXkJQq1tqldw4Cg6g4bUCPP7mHjBJfR9vwn9e4Yll7PwSRLFLFHIiilEiK1e6xt78EZeZ2K15UcW4X2vy0vE5c3mBJK1aMvGkdk1ypbrV13+0cak3Ep5uMZOXL5OeB9QMgkQLqiJActXQKDzPMDa6w89j+zWWgzmYkihRGFKtDkKJavKzQ+GGMHewd8VllincV0oVRfDLzRgix1xXkSqx7y7Gse5DfliezRqtMUO2WdWOGQs+lSCDV3vQFD3YScnwCGDh02Y0gsUZgSOWxoDfzrfy+ON75WmUZYGgWLaQK95v38/1zo8af/8Aw7agSiizfMst1+uuGgmkq6sZkXyIcNCrJOV5kKGI/i5enLHQ8zmFRo1BonZPUrqbQem6LKP8J9MZ/YXh3c5CMHZtOqv8Nnny53XTbGL267RJHNDCjeNmjkocxWZy7oSBy1B3G/MA4JXOdi/KjnnDuIynjqdyxAeQqCwDfRNuVI5HSNif3RzrfZ7dcKz4Yh1WRCKU5aNYtV81ZjbAcyRZsk7jGB8mmU1Z6XNVcUCu7Pey6mK37grFj5AE86B7i+VjaMuVW1U+I1yHO+hKkUb/AJ4tllomqXCFgrjucv8Ak27LyrNLmc2ndmhGEFDQPCQPCbXwqFFkHfe73b+I8WymXjlM0qlSSNBYtZsVp5FXUlT7iDtdio3aZbHzWHMTuQBawtGrDpcjKFoede7EnAuyscbd9OqSZlzreQqDTeUdi1UchW/nviM5W9U/2HjGlSPnyf5GRMr3mYFTTu0z3zJc3v60Bt0xvN8Pu/LEjAe4YgTc8vjjmlLU7KJUqPWv438fywT33bct+QP6/W+A0en6H/XHnPgrDy8ROw/DGIGL58WYy1c1ck1t/Yygjb+L8TiPtoLjUWfFPCAP/GTFnIgnNIK2CSOT5G4lH36n+7FTtAxefIxDfXnYQa+yjayfuB+7HTiVzj76i5PlZ2PBgwY9g84QeKL3fGWHJczkwR6vDIb/ANLjGb8oQ0rlMxz7nNKCfJJVMZ/1MuNf5SE7qbh2braLMd058kzC92SfQMEwdquGHMZHMwr7ZjJT+NfEn+pVx53iFWZPudeJ3D0NXhU2paOK0ib1y62cZnYbigny8MvVlFg/z/HG1mUpvTr8ccM06rsXXJQLfh6fryxDLfr5ViyVxXnu8RRQ+NNZG1+7FHMcPW1YeB1kWUFRvY2Ngc7UsvXY8iQMT94TyrHwyaSD5dcUjJp7GNF3NZ0DM6mPgjRmP3Cj9xOKXC+L8QnhEiwwR6xqTWzkhT7OpQALrc+La+WPWbyay93e6vUbAHnp5Bveuk1jV4rmCihE923kcU1UJVmbnJs+N8vBl9bAa5ZZHAuqPgVL8/r+WMGc8ZTT9JlX/wDBet65+IbY2IcqNr7zZa/aOOlXV8/11xpJVAkE+Wok7elnnWBZUtv4DQLHZXjvEhmkhzkURiewHj1Ar1ujZIPKtvf5v2Ytaoctvf6YoCFWIYAWN7xo8wbw+rV0oWqFLtwn0RJX3auhP66YW+2WfWDh0aEhjqWjyFr4ttqPKrwy9vZVWAByo1MNjt6/9fdjiPyjceGYzCojao4V0ivMnc/kPhiuDHrkhck9MTr3Z7tbfDWnbxSHXpUCrN93GACd7fQL5W6+eObw5KfN564L7tXiiGYPiBEChO8DWCwLJ3nlsL8jjcD4RO7w5dC6yZlgB+6pAYkDnsh1E7bAgY7fmYYo8vMUT6KNfm0CLzYbK9Eb6iQUv9y8Wkli46iLzch2G4RHDln7pNKMpAUiv2vjpupIiMIJ8w3mcUMxlwcmuXeRiseYWGQBiNaEiIIxBumWTLMR9Y35nG/ms382hRD7VEyED6x3avidIH9MLvE3qTNltlY5WVdvrfOFUj/7cIv0xBSuTHrYaEgVVAUChsAPdjyzVsfvxMWrFWXfp+v58scjLIjdqom6/Llvj6wJ3AseR/X6rEZIHPz32/XngkBFV638P1+OMNBBR2AFmsfOPsAoW/xxZysdlb58+tdMZnF21SEcuQv388MhepQ4KSXle/ZRErqGOqVviVeP7hiLhKGbjOSQcoUlnYf4e7X8XGLHCB/uuuqMxMtEV4WPgB90fdj4Yl+SiHvs5n81QKpoy0bdfD45Px0fdjs8NG8voSzSqHqdQwYMGPUOExO2vBvnmRzOXHtPGdH8a+JD/mAxgdj+M/OcrBOfadKcURTp4XH+YHD1jmOSi+Z8TzWUO0eYPzvL+Wo7TIPWxq0jkPfjk8ZC4al0L4Jb0Vuzo+a5zNZTkuvv4R5pKS23or61+7DtmnXRrJACiyTsABuSSelYUu3EBRYc+gOrLGpQOZgcjV0+qdL/AAbFz5nNPI2nMFcq6KwChdV8mVbFaSAGshuZqtjjga1b9/ydPG3Y0ldHUMpBU7ggggg8iCNsQkeKq36efnywcFyWXjiEeV0GJCR4X10b1MCbO9mzeJZY99jv+v6Y55KmUTKhjrlz+/4e/FZ09dsXZD6e/FYi/d8fT+eFGPuWzxjBoatwaJrlvseh/DmPUMcDLKveL153zBHNT5HC4YPQ/wAsVpJszDcmV7sk1riksK9bBtQ9lwABdGwACNlK2hJcMnNPlDT3Io7YgfLnpt8MIWc7ZcWippMlGQ113ZLVVWDRu+t1RsVjCznys5wE/wC7qh8ijffucWXh3Lj+BPiVyddjUC72HrjP4p2syeVUmadFrkLtjXOlG5xwjinajiOfPd6n0nooIFfDc4rxdic01nuiqjnJMRGPf4jf4YtDwyj80qElkb4R77f9t2z02pdSxLsi3/qIG2o7fdir2T7OGRWzU4C5WIFiWsCVhyQdSL5nyBF3jWyHBcllnTvSc/OxGmCG+7vnRNapDtyArzw9tk+6UZritAA3luHJRGr6tgCieQr2R16AXc1FaYe/T+yai27kefk+7PSrHLnJbTNZoaISR4o429qWjyY8wCOi9GIwz5vPxZaMOVqOBdMS872pPeWI2PPSrE1qx9ybTMpefbMT7CIXUCVYX0NblufPkAKSs/xg5zNJDl7aKEkBgABI5Gln35IAAo9Ou+ORtzk2+EWS0qiLhmYzfEM2pc6Yl8TKLrqQDtuT+Rw3dogQ+4GkwqST5xZqCQn4KGb0rH3IxplmES+KQjU9c9+bHoL/ACGLvGJG7nvkovGQ4A3JAI1KL+2mpfjibyXJUth9OxcEl8iDfljxJ6fq8UpeEABZciwUtTCK/opAbI8PJLutSe8g8sScPzAmjEgBG5BUmyrAkMpra1YEHnuDiTjW4yZIsdXfv/P44k1Kg1OQANztyrr5Vj6YSa39/u/peIuJJ3qNHG6LKV8F70RyJF2QCP8ArveRQNlyGZDHrRgwYWrCiCD1BGxBwp8VuT6MWGmbuttiAw1SNtuCIgx9+kdcWPmbZdo4oVBhNd4oI0pQJLqSdVk7EUdVg+E6i3zg9STS5gnwpcUd8ibHetz5alVPTQ32sUpJ2Yg7TcSWCF3IoIpIHLlyHp0GGv5LuDnLcNgVxUkgM0m1HVKddH1AKr/hxz7iGW+f8Qy2RUXHq7/Mf/LQ3R9GNL8RjtmPQ8HjqOp9Tl8RK3QYMGDHYc4YTPlP4M8uXTM5cXmcm3fRfvKP2kfnTKOQ5lQOuHPBjGrVM1OnYk8F4nFm4ElUAxTJup3q7DK3qDan44VuGwGMzcLlZgAurLP9qHUCo5iyhGgjqB64sy5f/ZXEDCdslnmLQn6sM/1o/RX6fADkTjT7W8HbMRK8NLmoCXgY+dU0Z5eFxsfgemPJnD4c3B8dDujLUtSKmVTL8Ly5aRmkZjcrih1d9Wl32AsgAEtQ60SGV0sWKN73/wBPTC/2cnhzjLmqKyojQzQsdlNjWrKR7QIG+1jDJnsxpjZxvSk1dWa5WeV8sSmr55NTopPAf10xCsZ3vnePvAuJRZmPWnOyrqaJRqB0mrB2I3BIIIIJBxpdx+hiWhlNRR7ogXQ/XneI5VA5/d/Lbb/pibPSEWIwCwFmzSr6sa29BVnyqyFLizy7jeQnYatl5bkKNtPo5f8ADDKFmajT43lzIqGLUdPhKBiOt2HHLY15fdvW4dEG5vmYyOhHeDY890LV6kDBwnKzZaMa2EkbVJagLoZqBUVttsNxR35Y3E4rCdi4jYD66hSfgwo+9Th32MFzO8OiLMyHOTSEbLHEyWf4iqqoPnY/DGDmOyL0DnMxFlIz9Qyd5KeZq28IO59kNjo7spBHewlT11EbV/HX54xo5MlG5McUbve5SMc/45GA5/disZtCNJmTwDKJFa8KytkimzuZsfdY1MPQaR6Y0hkky795K5zOcIA1tVgsdljXkoJ2Hn7rqxn+Juyg6jHFtvGdbG2FBWA0BifDUYdiSKZdsK/aviT5So4lC5qTfY6u4Vtva31TsOchJIGwNbkVzde/3DaKKva3tBI7tkYDqlk8OYddwl1cKef7z9eXTZl4DwIZDLtpAadhuTuF229aHPFXsL2UXKJ38vikblfmd636+vvwwu/es6ggMoGrT0HPTfrjMk1WmPH5NiurKHZvIFA8jgtJK3PqQNhf4m/U4YJY9tPpv+vTBlk0KCa1VQ9B5e84ys9xuKLvLZSyrqZQRYF0Ls7WSB6kgdQDGnJjWV+CSjLpLG50jJkSgnkIDZ8twAHWv3Ex47GK3zVZGsNM8k9Eb1LI0i+l6SNvfjI7ZZ2HMPk4o31PNInewqN3hLKzax9UKUDHV5MOpw5TyhFJI2G3hH3Aep5V7sUl8qXcVc2V83xCKMDvHWNSdI1EDc0AL+OFjj/Ais0kgj1B/EZ2O8a1v3dMGDChR0WDvrrwY2s5lYc2sMoZWhO5Qiw9BgBzBUq5DFTe6CwCoIqpn3hilaa1jjIWNzZZh0Fc2YEhAeb7HmSMEfLxyD3IM7NKYoIxS5mZQDQ/Z0oMkhHkl7XsWKDrg4pmYspBSio4krn0UV8Ty95OLPDMqyBppge+lAtbvu03Kxg8rFkk9WJ6AYWUyR4txBcmLOVgPeZpx1+zHfqdq/iP1cNjx/ElpX3CUtKscvke4IywPnphU2cIcA/ViH7NfiDr252vljoWPiqAKAoDkBj7j10qVI4G7dhgwYMaYGDBgwAZPars/FnstJl5h4XGzDmjD2XHqD9+45E4Qey3GJlkfIZ3bNwcm6Tx/VlU9TXP7zvqC9Uwq9veyAz0avG3dZuHxQTjofstXND+HPfcGOfCssaKY8jgxY7RcNkilOfyqlpKAzEC/wBso+so/vVH3jb3zRVnxHJDNqy0ikSpfiHgZRp2oHVWpT5c6sGLsr2kactl8wvc52DaaFtrr+0TzU2DtdWOYIJOI8HkhkbN5EAs28+WJpJv3l6LL68m6748vdPTLZr3/wCM7NmrXBdly5ycEziYPNIQdco2NaUUaVOrfZbsksw9Bi/wLiYzEOpkaN1YpIholXFEi+RFEEHyI5csKnEIk4hDLmMmzGYRsrZZwAVmAAUkP7DrpI38O5qrJO/nzDlsmyAtEdGrSrjvNTc6Lardm8I5gsQOWNcf3Ms+z58wUuYULHZqZAdBvq+xKOfNtjYpidsW3ijYAppN9QRjN7H8VmlhZ5tDRUCk4BUOPEHDKyrRQrWoAA3YAxJl+GROO9yMwjBJtUIkhJ6+EHwnb6hX3HCyjvTNTJ5corBVJZCG2Knnd7H094rEeaSQEhsuskdc0I/9J2Pw88ZnFXzCshnhISNg+uINMrstkFgoV0UHxVpIuiTQIMXCO0azyaEWWxyaPRRN1zJKjfoRfPbBodWbqJnXIAEvlWDDoYHH3UoB+GKWWmGqslw8IxsCV4TY9bZQPvPTDGnFXeu7YDS1NrjLHbnusiqOY/8AfliXOMyEPJOQmoAgBUUliFC3RckkjkwxqZhk8Fyz95JLOzyNEdILEftWXU1ADSAqMoGna5HBsqMRZDgIkmEjKCx3JrqeeGTh+RKoikdCx6+KQmRz7rbT6DHzivEo8nl5JmZRV6QSBqboB8cbu5UjL2Fjtv2lWOQZWIanUC9tlJ2O/Q0efQE43ezGQpAzKAW8bepNEfr0xzLgPEctG/f5zMQ27F2VJO8cnmF0oG2J6Yb8x2nzmbQpw/LNEjc81mhoFbewnNr8+Xph5Y+n/TFLY2e0PG4oEaSVgg3rURy919fLmfLHOOHvmuJSFsurRR1pGYkBGga1ktNLeJi63XJQBuLIw1cJ7Aw6++zkjZubc3IPAp2vTHdff5dMavEOOJl5UjMfgFW+pVCjlqANWF2sjkCPTGRko7R3YNN8kPZjs3lckNCHVO+7PIRrfa9vIX0HxvnjT4tm4l0xzKXEp06QmoHUQo1bezZA/HldLnazhi98JjGGVgA0hPsEbKyU2oSb2KVrKLupFnVzmdSCOOXM6RIij1Otl0tpA3JNkADc3Qwj3pt2MuxRl4WsE7TrIIcuoLyAGg1LpC6SNKoo3sb+yvJVr5kYTO4zEyssa7wRNzBqu9cdGI5L9UbnxHw/MvkZMwwnzQ0opuLLmtj0eToWHMLuF57mtOf2v7Ud0FiiBkzMhAiiXc2dhsP0cFSk6XJuy3fBV7X8elMkeTyoL5malRQfYvmx8qFmzsACeQx07sJ2Uj4dlVhU6nJ1SyHm7nmfcOQHkPOycX5MOwfzBGnzBEmdm3kfnoB30KffzI5keQGHzHqYcKxxo4smRzYYMGDFiYYMGDAAYMGDAAYMGDAAqdt+xaZ4JLG3cZyLeHMLzH7rfaQ2dulnzIKlwTtO6zfMs/H3GbHL+7mHIMjevl/QgdYxjdqOzOXz8PdZhNQ5q42dD9pG6H8DW4OI5sEci35KY8jgxL41wESSCeFzl80vKRRsw+xIvJ1/EdPLGZNxVJWWDiStk8yK7vMRsRG5F1oflYs+F9xfOzj5nPn/AAg1mVbOZIezmUB7yIf80eQ+1y9d9OGDJTZXPwEgxzwtzU0R8QdwR60RjzZxnidTW3f3+DrTjNXE8cYBy2UhjDSPFemSUgs4GliHtKrx6TfkKFEriv2RyHd5SSVx3U0wKs9KoPdlo4nqgAWWmNiiTew2FeHgeZyZ/wBwnuIf9lzBZkA22ST2kHPbcYg4r2ijlQw8RjnyLNYEoopZUqdMoBXkSNwDv0wJ2qW/vsFVybfDuIZhMr30tSDVakUhMVDxyajpDc2IXaiPXEGTXI8RJ7zLDvUAapYgsmk8iCN/LkbFiwLF++LJJNlEXKNHmF0aGPeAF9lWwVGnxLrBG27DoKxLw3LzSTrmZ4BCyRtGEDq5OtozzWxQ7sUee/IVZNluBnZfgmUcmPL52eMhvYTM691PIrIXuj0rEme7KSSkF+ITtoNgPHA1EDy7usYkmfy8/EYh9GUDqQgBL6xcyspXZQHbxKTfgYkVjU7SKq5vvMvo77u2aS2IMgTQDGQPqlGBsC18LC6YFt11MpEua7HyvZk4nnKbc6DGm5/hTFNPk6yDsBLJNmHUcpswWNedCjV4m7N5WHM5GlLCJpmaufhVypUXsoIWrWjfi574+9ksrlVzMxShNEAEpyfoZIoT7N0AHBHLmCeuM1SV78BSN7hvZ3K5cHucvEn8KC/TerxXn4q8eajhMZ7uSx3psANpLAcq5KRzsHSK3GNcZj9fljH4/CZIiBMsNEEyEWV0kMCNwAwIB3287Gxkmm9xqM7tBw4pMuZaQgRyxGNQxqmdY5C4rZQGqlIHMtfSx2i4ScwAIwlkgPrZlVlpxR0g6qDE0eoGKOZ7RQzARQxtnmWgdKgpY+05qMb71fwxK3DMxmN83L3ac+4y7EWDtTymmPuUL7yMNbVXsBH8/WBEymVAnmjGkhdkjr7bb6AOi2WoCgce8rw/S/f5hxLOPZNeGPoe7WzV7+I2x862E2czWXysVDu4Y15VSj1+P4nfCxk8xnuLOUyCmHLXT5yQEDnv3YrdvQb+ZWwcNCEsjqP7hKUYLcsdou0794uWyyd/m32WJRen1c9AOfQAWSQN8OPyfdgRkyczmWE2ek9qTpHfNU/LV15bDGt2M7GZbh0ZWEFpG/aTPu7nnuegv6o295sljx6WHBHGtuTjyZXMMGDBixMMGDBgAMGDBgAMGDBgAMGDBgAMGDBgACMIPaD5MIXkM+RlbI5g82i/Zv8AxR7D7qG9kHD9gxjSezBOjkU3G8/kNuJZQvGP+15Ua0r7TLsVHqQPQY3OEdostm1PcTJICN06geqHxDrzGOg4U+P/ACc8PzZ1vlwknPvYT3bX9rw7E+rA45MngoS3jsXj4iS53MHM9jcox1xo2XkP18s7RH7lOk/EHEQ4Pn4v2Gf1gclzMIb/AFxlT+GJZewPEIP+D4kZFHKLOJr++RfF9wxVaXjMFCTh8c4HN8vMB9yv4sQl4fMvr7+pVZcb+hO2e4svtZfKTdNUczJ+Doa91nFNeJ5sSd43CQZOXeLNATXlqIDYhk7bSJffcOz8e/MwGvvvliF/lOyamnMiHyaJhWJ/DyLmH5/sfVH9X4NDL8WzijSnCyi2SB38KruSTsp6mzy/PHqE8Q01Hlcllx1uUn8I4gMZD/KnkRuHf3BG/mMel+UQP+wyecl8ikNg/jeBY5v/AE/P9hqj+o1BwbOybS51UX7OXhA/1SFvyxLH2VyoIMofMMPrZhzIL89B8A+C4yU4nxef/h+FyID9bMMI/iVbScW4uwfF8z/xOdhyyfZy6Fm+81R9QxxSPh8r+nv6CPLBfU0+J8dgyy+OSOMDkCQPgB/TCxH2ozWfYpw3KvN07+QaIl87Jqz6WD5A4c+CfJNw6BtciNmpOr5ltf8Ap2U/EHDzFGFAVQABsABQA9AMXh4OK3luTl4h9NjmnAvknVnE/FJjmpbsRLawqfdsX+NA9QcdKhiVFCooVVFBVFAAcgANgMe8GOtJJUiDbfIYMGDGmBgwYMABgwYMABgwYMABgwYMABgwYMABgwYMABgwYMABgwYMABgwYMABgwYMAHiPHvBgwAGDBgwAGDBgwAGDBgwAGDBgwAGDBgwAGDBgwAGDBgwA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data:image/jpeg;base64,/9j/4AAQSkZJRgABAQAAAQABAAD/2wCEAAkGBxQTEhQUExQWFhUXGSIaGBYXGB0eIBseHBoaGh4dICAdHSgiIB4lHxwcIT0hJSorLy4uHB8zODMsNygtLisBCgoKDg0OGxAQGywlICYsNC0vLCwsLCwsLCwsLCwsLCwsLCwsLCwsNCwsLCwsLCwsLCwsLCwsLCwsLCwsLCwsLP/AABEIAOEA4QMBIgACEQEDEQH/xAAcAAACAwEBAQEAAAAAAAAAAAAABgMEBQcCAQj/xABMEAACAgAEAwUDCQUFBQYHAQABAgMRAAQSIQUxQQYTIlFhMnGBBxQjQlKRobHwM2JywdFDU4KSohUkNGPxRGSDk7LhNXN0o8LD0iX/xAAZAQADAQEBAAAAAAAAAAAAAAAAAgMBBAX/xAAuEQACAgEDAgQFBAMBAAAAAAAAAQIRAxIhMUFRBCJx8BMyYYGxUpHB0SNCofH/2gAMAwEAAhEDEQA/AO44MGDAAYMGDAAYMGDAAYMGFLtJ8oGWyr9ymrM5k7CCAajf7x5L68yOdYxuuTUm+Btxjcd7VZPJj/ecxHGavSTbH3ILY/AYSp4OK54XmJxkYT/YZc3IR+9L0P8ADsfLFnhPY7J5e2jgDNdmSTxtfMnU118Kxy5PFwjxuWjgb5JJPlMMtjI8PzWZ8nYCGM+oZr/IYg/2rxyY7Jksqn72uVx9x0nEme7Y5SMlO9V2HOOAGVgfXuwQPicU27SZhx9FkZK6NmZUjH+VA7fDEZeIyvhUUWKAf7L4o5+l4u/uiy8a/jzxC/ZWZva4vxK/3ZdI+4YkfM8QaqOUiB/5cktfEugsc+XL3YgGWz5NfPIx/BlU9/1mPniTzZP1e/sh/hx7Hhux031eL8Sv/wCob+uA8A4mh+h4xNXlLGJD95J/LHwQ54+znkcA6bOXiIsbEHSRyNjEiPxFRYlykg/egZbHvWQgYFmyL/f3+wfDj2Jo85x6H2Z8nmh/zUKN/o0jFiP5S81CazvC51H95lmEoPrW1D/Fit/tnOLayZNHFbmCcX8FkVfzxZyvbPK7CUyZYnpOhVf/ADN4z/mxSPiMq7P39BHih6DJwD5QOH5shYsygkuu7kuN78gHrUf4bwz45xxPs3ks4NbwxS6uTrzo+TKbxl5fgnEMj/8ADs4WjH/Zc340/hVuaj0Fe/ni8PGQe0ticsDXB1vBhA4L8qEWsQcQibIz8vpN4m9Vk5D/ABUBys4flYEAjcHkRjqTT3RFqj7gwYMaYGDBgwAGDBgwAGDBgwAGDBgwAGDBgwAGKHG+Mw5SJpsxII416nqfIDmT6DGf2u7VQ5CMM9vK5qKBN3kbyA8rI39RzJAKlw7s7LmZVznFCHl5xZYbxwDmBXJn8yb386BEsuaONblIY3IjzHEc/wAV9gvkMgfr8p5h6fYU+n+oHGzwzhWVyMTCBY4UUXJK5q66s7f129MV+0faaPLkRAGbMsLTLpzrzduSL6nn0BwvNwWbNMsueYyEWUy8YqKOr2VT7TWPab8Bjzp5JT3m6R1RiltEuZvte0prIRGaj/xEoZIR7h7UnwoeRxXfgUmYN52eSfr3Y+jhG/8Adp7X+InHzPNKx0a1yqGMkGjrZgWXu1OpPGPA2xHtjZhuGjs84fLxSMwYlRqaq8Q2cEAmqYEVe1VhG2l5dvff+htuplxcJCRlYERLFBQoC899gPLYbbXyPLFGPIylpFkzEgTSCgpVKoVCltSBbaOQNY8tP2gcOJkUbAfHC52oyzMlKrlnYAGOrQsVUs3mmncg3vGhrrhIvfc1mLxPh6zJloHFyahl5BIdZAjoybn6zKdYcAEhgdrFMXGpRlssxWtl0oB02PL3AXXWq64gj4QVzcb6BoSMr3l7nkIxXmqmQavIoDdY+8U4fLNLG6NEURgVVySPJwQo3JG4NiiF8jqZtNrsYVuzDxlgUZGSZa1IjIvewgI1BjY1R6CAf7tj1vFvtLw0uEGpgoNlVYIZNwNIZttRHIE0aI2JDD5xPh05YnLiAUVaNmJGh1DC6CEMGVmUjYlTQoi8eOORSJIZY4O/LJ3ciAqAy8wDqNjS1kbMPG4NbHBtdoDx2cyh1y07NENKBJCxdHGouGVvZJDJ7NAiiNiDgkeZswselJYyWL7ae7XUy87IfkVC6btSb3GPuQzEmXheeaMiRyCY1OrSAoRQzeQABJs+mqhdQZYTCSVMzpeE6PD1UAFb0lS/eWXALEW+wJvBVtsCinD8uJQIO+yUzligTwh9Ngki2jbluGBPoCMaC8ZzUB05iIToOcsK045WWiJNjfmhN9Fxp8Cyot3fdr0B2IshCdRugBqcu222+2KGWhkfMaoXIjvVLqJYMrbqEB3V9Pi2KgB1BBIwXfIGiWy2dhP7OeM7Uwuj1BGxVvQ0RWMHKZPPcM8WQLZjLDdsjK1kDr3L8wefh9+zGsTT8NjbMMYzJBOANMgAAkCgWSBYkW2Fq+4sEVYONDh/GnDLDmVEcjbJIL7uT0BO6P8A8tvPwlt8NCcsbuD+xkoqWzGfsh2xy3EYy0DEOu0kLinjPqPL94WPiCAwY5V2j7M9665nKv8ANs6m6zJtqr6sg5MDVdfWxtjf7D9ufnLnKZtBBnoxvH9WUD68ZPMddP5gGvRw545F9TkyY3EdsGDBi5MMGDBgAMGDBgAMGDBgAMYPbHtPHkIO8cF5GOmGJfakc8gK3rcWa+8kA6XGOKR5aGSeZtMcYtj+QHmSaAHUkY592byUuanPE84tO4rKwn+xjPI19tgffueV0ss2VY42Uxw1Mm7N8DkDtnc6e8zkg2FbQr0jQXtW9kedb2S0fHuPyNK2VyZHf8pZ2AKZe+gHJpd/Z5Dr5Y99quNSd4cnkz9OQDNNzECN/wDsboOg38sZ+Tmy+TTuUVpO78UgQgt11Hei70rMRzOlgLI0jzHbeqW7OtdlwQwcM+ahEhGvMTtXeSm2ZqLF3bmdgxrlsfKjcAmyLSvJP86uIuMuqFW1L9cEuwRdIK0ALoED2jjc4rllcRTI26jWjqurSa8LaebCmZSvMq7UbrGLnuOtKwWHLB83sO+QeBAGuy7KpA39g0d2rUeeLfn7msudq3i7gl2TQxVwHNq7LRCkKG1K4OjYNvooHGb2bDvOJUg+bZZY3VY/Z1s7q+rTtVEMbIU+Kq2s7+Q4YkMUUQGoRgBb3IoV164zeJZ/vB3cL6QTTSixZBAKIetXTOD4bABDG0VStUja6lrMcUQOyIrSygbxxjUQdtixpFO4NMw235DFXiXBJcxEzSzyp5R5dio5EUrGtbWa1uNO2yDni1w3hRjjawFLitI20ITui+p6nmSSb6nVErhfZryUchtQ6fhWMtR4BqxEb5L42Ch58wwOzKZSws9ASBYX7RG5A8IvEL/JDEl9xPMrnkUOkAep5n7/AIY6H3xoegrbp588fUzn1SAL2AO1iuW451Z9MOs8+4uhdjmE3YXicS1BxGU2LOp3Cj0G7HkTuPLGDNxrjORapJTIt0QUEg5hQCQLBJIrxDmOuOw8SzqsxiDVSapCvMLfsgj2WY0o61qrcbVczkisSBgGZiCapfUIp30KK3fc6VY8yKdZv1JP7CuHYSOEfKzEaGaheF/tKtr769oe6m95w5wLls3GrxlWUuHDxMR4x1taOocqPuIwj9oeF5WZrOXUURbrE5klO+4VGGhDftSMS3lyOMSTg0uTmE2SWaHkSviJI5EFCSHW+mq/Lesa4Ql8uz/4FyXO51KTISRqFR2kjeQtICAGCuQWVANIA3Y16mumIeH8WWGDU6sJWLExlWtm1kagtWEYixYBIra9sHZPtTFnIxRCyjZ47PMcyt+0u4PpYBo7Y1eI8MjmBDAg1WpTTUaJFjpsPuB5gHEXs6kPzwL8KyIcs0pGs5gs9AAKJMvMdNjnRjU2b3uqFARwzNmGljeLvIW1fSsqgatX7MD64r61DSQQSTi/2kyLy/Rqp+kZCZL/AGYTXqPPckNpA3G+4IBB88TzLRqsWWWtxGgFXq06qGoEAKtMzkEb0AxO23fqHBUyefbLDRMzPCCKlay0QPISHfUnQScxtq+1iXtV2eTNoviMU8Z1QzrYKNzG43rYfd54rtHmcut5llkj+sw02g6tYRAVXdiCN1DGxQVjI575uwjcg5ZiBE2r9nqrSp/cJ2U9CQvIijdO1ybs0b/ye9snnZslnQI89CN+gmXpIn8wPeOoV5xyvtXwBp1WSBu6zmXbVBKKu+elj1B9fO9wSMN3YDtYvEMvqYaMxEe7zEX2HGx256TRI+IskHHp4MyyR+pxZMeljNgwYMXJhgwYMABgwYWPlC482Uyh7nfMzsIcuo594+1/4RbeVgDrjG6NSt0LfGp/9qZ/uQbyWSa5fKafonqqdR53fMHGn2q40ctEAgBzEx0QIftHm5/dUbk+4dcS9nuFJksqkVio1LSSH6zc3c367+grCs2YMkk2emXZVIiQ34Yx7IroWJsn4dMeVkya5an9jtjGlRpdmeBlI3Gptb2zzH2mdjZf3+XkKrHvPcLkgjkWFrZyrMCgIfTpBZVXTUgRRaCgwW1o3j3kezzuiSzOrORq06fZ1b6Q4+kUgGtSkC99PTHvJzyOcxlndtcYUpIaLhWvQW2ourowutwoPXE7a3G52MWAZlz3OWnRVjCI7B2OgUCAI5I2YHTt+1263VYcl2v3YocJ4YmXj0R8rJZibZmPNmJ3LHmT54z+1PENKmJCupgRRO2yhmL+UaKVZieeuNd9RBR+eVIbhHniHHULd2CGGku4B20KPaeuhsKEBtywul9qfs/kZ5Ppp41QltSobsAahEtCqVAbrmXZm8O2IuwnA1WISNbW2oahuzXeojpR3rnqsksQGw5YpSWyEbKIRkF0XPoeYA257Wa9KsDlvjxlhLpBk0XVlVBIBPSzzAFCyBZ32uho7Y8SYVoEzNkjfWSNhsPh1PvP4UPMjEfEkcqWioPVAvdJZG9Dn511pRYxelHpiMkGuf8AX9VhGOYXDOF90rauRbVvuzHmWc8ixNbCgKAHLGos9xkmiW2Hpy8J/L19Ok8o5EYw8xxCMz9waI7ss4vfYgCvKgxPwxm7YFPPxxs4sASD+0chKvfYjl12Jv34wJ4nAlKsJdRFLMx33uo5F1UfLTW464YuLZaRN7SaNtw7rqYA8jakFufMbjyN7T8M4VGsVohXUDq0MrA+ftWGG/I+vXFE9IVYidjOKRtmszC8Rkjk0uY6qVHUMGdVG/egVZjOo6QyizWHiDiLQgt3hzOV5/OBu8Q/5gA8aqecgFr9YGmYInb7hhyrx5xNIaNtLAqV1gnYimsEXzVr8qArDd2U4kQpnkPhbdpeSkdDKNtBK76yNJFbgbYtOpJSXBNbOhoSQNuDYO4IN3e/P3fnjA4zmvm8izFGdFDghFsjvO7OrnQIKEG62YUbBB98FXupZIE/4c/S5cG/ArGnjF9EcWB0EijpjfaLEPlY/Ip8NlbNM8Y1y5WTUTMGUiNjeqMMfbRlbT4R4G1AMa8H3iWgyGB4/oz4LI8NsKVaK1pI8N37RVTWoXsZ3iPdMqBHbULBUKRt52wIHLxVQ2sixeQ0kudJ06e4IIaQhtLitxENiwP98dtvAvXD87mcE3AMyVHzeUnUg1RM3NkFD3kqSFPOwUPMkDK47K3Ds1HxSGzGSIs7EPrIaAk9SDVfDoWx7WR3TUD9JC9JI4rvNOwJ9DbRsRz8RXasbneJmYdWkFJF0vGd9t1ZW8ipsH1GNhNwlqCUVJUP+VzCyIsiMGR1DKw5FWFgj0IN4lxzf5KM+0Dz8Llazl/pMux+vA5//FjX+KumOkY9eLUlaOBqnTDBgwY0wMc6Evz3i8svOHh47mPyM7j6VveopMOXaXiwymUnzDf2UZYDzIHhHxND44V+w/C2gykKPZkcd7MTzMkhLtfuuvhjl8Xk0wpdS+CNuw7T5jZMuDTSeJ/RF3o+hbb78HDoYnEsOtTIANSggsu+xo9LHu2IxlfOdUs+aY2o2jHPwpy5b0x3xWhy7rGRHaZhnYtMNXfaWumaKgzhRpAUa12HPevP03t2Om6RpvJm8vUUcLyIuyfs3UDoNbTRuFAHJlY+rVifgGTkjEks5DTytbVyA6ICasLZ3obk7DEOUzjHOFElaVO6DTFr2ekVCo5Lq0yWo22G13jbIN+nT9HCZG1sbFAB0+/CDxQHM53u0YiIae9bkSz06ruPZjV1a/tPHfsiuhInLyv9fjhMzmV0yNGuzSPpWru2QEH36zv+5JF6Y3F1CQ88OpYo6FDSD94vE5cfdiKPMwsdEcsbMo9lWBNcuQOIoXBlKfWC6j7jt/LGu1sKqe5aJ5YjmfbHzNS6BZ5DniSZdrPLzxjNKsj2MQttV+/Cvxz5SOH5clTL3zj6sI19ftWE/wBWIeC/KPkcyUTU0TuSAsikdNrYAqL9+D4OSrpm643VjLmZyqs/RQTua5DHK+wXECc6ZZTq13qNivEdue23S9vPa8OXbHPBMpP4ua1z56v1+eOb9nItQdroAfC6Nfj+WLYY/wCOTYsn5kjtWby2ldlBF2ByXn0JHhb0O12NuYp5afS25YeaSAjn0sEi/icfeHZuSfLxtFIokK0Q4tXYDe65N125jp1CxmJuKrKwEGXqzVB/Tyv+fI4hose6LPyi5hf9nzKAKYUSxJ3J8IUblnLUQNgKJvbHjsZG8eSSNhcsIKkI1kb8t9ipH1fEDtQBxVk4HNIyTZyYTMhuHLgFVD3Wo82bTd2RQryxS7M53Vn5VhbXGsbB25CaXvASYxe6oWqwbAPMggmyXkpeoj+azazsi5Zoc1EQ0C6hLEL+hWUoGdL9mMNEpMZHhpqrcYbIpttt/wCf/thWzGcjgmVytxs3dytYKkNQbVyp1Olq6i+e2NHs3qjjaByS2XcxE+YAVoyb6mJkJ9bwk91Yy5L+dyolR4ySNSlbWrAZSpqwehPTHmbOLEo3Fqt+IhQAgFs7H2VXqfwNgYsXZ2vGH2jQHuzLZh72NpV3NqglobDepGifT1EZO9YWG7oHsZ0vGJWbW2VcwHlKoIsHqFbxsDtuQpO1WSAb/Bz3UpjNaJV7xDewYDcDfk6U9D7Dk88W+J8fh7o+NQpG8hsKARR0kjxv5ItknTyG4xzG4y0LBSJIgGRRVijqCUeVoe79AThn6UCZW7UaspPl+Ipd5ZwsoAvVC50ty8g1i+Vjyx2WOQMAymwRYI6g8jjnnEsvHmIyp8UcqaSfRht+eND5IuItJw5IpP2uVZstIPIxGl5/uFN/fju8HO4uL6HN4iO9jrgwYMdhziP8qD94Mlktv95zKl1PWKH6V/yXFntFne5ys8l0QpCn95vCp+8jFHjB73jaCgVy2TLAno80mn/0IfvxD22lsZSEH9pOCR+7GrOfx0487xLvLXY68SqJUTOfNEiVYjLIw0rHGaZqomhR6kmyVFKbONPinFItTJmYlEaBCH9rSzGjYAtNLFRrFi73FYrlzDmcvIELo0ZiOkiwSwcVZF8uQ8RuwCAcZva5oe5mjSJhPmiUGpWDF322D02mhvp8IGo7Y5opP7lXyb+Q4esLStqLvK2tmPM0qoo9aVQL6mz1xdQ2fyx8iWkCk2QBZv03P349bbeWIt2x0U+IcWSEUzAP0BOwu/Ex5Kux3JF0QLO2F3gJbM8ROYb9gqmPLg2NYUDU1HpdHVQ1UvRVJz+0hkXTSse+cmUkCmZZX7tRbrTRiNUBPQ3jTiYxy5aNiWmMgvxAmmsMTQAA03yAujQABJuloWwnIn8R4rn+I5l2yzaMvG9RaU8TBNtSlaYb3vqUeICydsX+wmdny/Em+cTPIXVI3EuzKGZVRqYcgzKvh1Dxbm8OvAeyyR5dInpljXTp5LtIWsgnc0a3vr9ogp3Ecsyu0pktMugRDRZnI8CeMgeIsVGlS1nyvaiyLhLYVxOl9pGRYZNZpdJ1HpVG8fn7tX2xzeerLo7dzYRY1FFyKUFjzNnpy9Mdj+VXOiPIzAe1JUaX5saPxAs/DHJOwuQC58KwKnu37s7XqteRIPi0a9688PiqOqbElbSiR8P+TKdqEkkcTEewD3j9diq8vffnh87B5SDJTfNpJH74glVljCBuVaCbs1vQJ9wrDLwjgzd2VY92oI0pASl0wLapLEjMQCLBUGzYvfCt2p4C0jiATvJoCsgLs7lwR4izamiAonUGFkjYVvN5Xk2k9h1BR+VHz5SspBFE/dk65zZToNNEmqu+XXqTjA7EZYd0Sed/lyw9JlUzmVX52v0kd2RuW2KkgqPrAXVcx5Yy+zPAe7aSwyxH9mrEagBdsa/LCrIvhuPUfT5rL3ZCUIrxvuA4ojpd0R6ggep1CtwAWHO5abSNEp3NglQ4I99XW+Fnh1fOXhveRCQTytaYX8NV1RrlRo4Y45JljuAB6Pjhc7g/ut067eydiNO4xN77jMXOMcKjZgczmHlU0Pm8ZIQn+Bfa9zmq50MJ3aSNcqYSpo5VpJpVTbQJ5kCxKw5Mqitq8+V4bX7VyiRneEtL7KwK6KqA82YOyvIx8vZoCj1wicaE0yyRSKIIkLTSgurzZllZWYll8JansLsoN1dCunEne7Iz9Dowh1g5mNd5UBKbaMwNNFHHsiSq0vtvQJqxjPyWb7idXN/N829ISTSsECru3sFgoTu23UqAti61MjmlnyCHJsCNIAVxzAFeWze7qMZvZrScnnMvOmtFc94nNlDLqahzqwWDLZBba6xJcOx/QbYdj+v1+jiSaFSjBgGBG4qwefMH4YXux3ES8JRn1tE2jvOetKDxv72jZD77wwMLv1FV8cRa0uhrvcU1zmQia1yxEyjZBEveAHcFd/ZIN+E9a57C4+daWZVWwHhZ+76ruAjNaqQxIZQNwQL6Y+8QZMtFM1EIPpJN92NBFjUnkSFAFbKoJ22vHyvHVCF4yzO5WSWXumKMORjQgUqqo0LdbC9y2K1qVi8M2eCE9yUreJilV7I2eMfBGQfC9sS/J9P3XFM7ASdM8SZhdtrT6J/ibU4+ZHwTypdhlDDbqCyty9Cn3YqQuYuLcOfkHMsLeoeMuv8AqTFfDSrL6i5lcDq+DBgx6hwnPuGNq4pxWTnTQRL6BIdR/FycUO051cRycY+pl5X/AMzRIOfuOL3Ztrn4mf8AvrD/ACxRDGdxI3xtR9nJLXxne/yrHk5XeSbO6HyxHGGBWQh1BU8wRYr3Yy8rwXLwsWihjRyKJVADXlYHL0xtwbJik0g3/r+Axzy2SHW7Iw2+KPFc26BViQPLJZUHkqqLeR9/ZUECurMq2NVi4T1HXr+vhiu0wjkErbAxvHrJHhZijKN9qYqR79A5nGY6ctxpWlsJmY4e7Zx0zMskkYAaGVGK3dMw7utI8ZO4F0Bvtjc7MZCL56THZ06nsksSx0rqZmJJamIvoBQoXrSu1HHpll+bx23iIFxy6uXsqp0qeg51v5YdPk94fKkjSTtqlbYgEUimiFFbXsCa9ANlBbpkmkm/2J3yhxlhskXz5jzwv5rhqy5vLwgDu4rzMoFAagdEII9XLvf/AChhjzT6QTzOMjgC6585P9XUuXU37Qg1aj/5ski/4MJGK1X2MbdCL22zLZvikeXX9jkx3sp6ayPCPxA+JxvjsxFO4kYEMoHdsnhKEb6gfO7HUcxRBxk9uuMR5L6ONC+YzLF9Kg2x5AseZHKgPLyxrfJpxtsxDUpHfJsygi/eQN19xxslJxUlsjVStG7wzKSxgh5RKB7JZQrD3laU/BRti1mMnr9rlW46H34nkj8v164+ByMSruNZQORQclrpiCZgBewHXljVkIAs0PU45N227cI2qHLWzXTSDYCtjXn13wQxObpGuaStkvAuJB+LKQdg5C+oplA92/4jD9m4nQ/RgMQSVB50dyq3tvz0nblyHLivyd6pM/BRJp9TUfqr4j+WO+tHdg0R0I8uZB/O/I177eIhpkkuwkJWrMvPRQzRB5UQFRbGShpC9QW//oAXz81Z8lDLJO+kaFh0tUtoiKNQDyA6EZyVJCaqSMXZfZq4ZxCKdpcuBbRgalbnVsux6iwRfMYUuP8AZeFA3fPIYm3COsXikINKpQKzN71bYc6wsNuTWZnyII8mXnVwrRBvAWXmQAL9QNuXLfGxIkkHEtS8swmhQ3shoxqpiouq1gPRosbB2wm/J92kTITZmCeWMwBNfha/HqXwR0Bqamqht4CRje4Dm87nM0uYjjSNUUiPvgVDPci7CrNxuDtQsD1xfJF6m+hOD2SLvaArlHbPxXGjSKudy7UN2OkSpW2rqStq4BPMHDlGbF+l7Y5T2ulnzUrcPhQn6S5GW9KAkMQbApfZbTtTLtzx1DLroRU6AAb+m2/688QzKkn1/joUg92eJOHQs6yPFGXFgMygkfEjb4Y9TmkJHnXusY+k0Pf5fyx4nP0bCr8un44hY9GLlGPzmNj9mRb9W7t9x5/Rn78Qdo2qXJuDXd56En3FwhH3N+OPYasxAedykfHuJjX4YrdtLEannU8LX/4yDF8T88ffUXIvKzseDBgx7J5xz3s2v03Ex/35j/mihP8AXGXxI1x2PyfJCv8ADO1/njU4cNPEeKof72CQD0eFRf3oR8MZ/aek4pkH/vIpo/8AKUf+uPJyr/JNfT+Dug/LEdQR3d9KxnyOfIUfL9eeLsQtMUXF7m/P+eOWfQpEiElc98SvHdggMDsQRsfMEYiZ/wCn6/XXHxWr3fjv7sTTHoWu1/dpHFqZIxDdKO7QkavCLY6qogHSp3B9canYeWSlM3hd21aKI0gg6VN76ju5vcDQDvi3mcsj0XRHK7pqUGjW1XyvbGL2VzROb0OwYpJp1Dk0hi7yRhvyshRfQY6oy1Im1Q68SmoMfIcsJ/Ce2uSyuW0TzCOVXkJQq1tqldw4Cg6g4bUCPP7mHjBJfR9vwn9e4Yll7PwSRLFLFHIiilEiK1e6xt78EZeZ2K15UcW4X2vy0vE5c3mBJK1aMvGkdk1ypbrV13+0cak3Ep5uMZOXL5OeB9QMgkQLqiJActXQKDzPMDa6w89j+zWWgzmYkihRGFKtDkKJavKzQ+GGMHewd8VllincV0oVRfDLzRgix1xXkSqx7y7Gse5DfliezRqtMUO2WdWOGQs+lSCDV3vQFD3YScnwCGDh02Y0gsUZgSOWxoDfzrfy+ON75WmUZYGgWLaQK95v38/1zo8af/8Aw7agSiizfMst1+uuGgmkq6sZkXyIcNCrJOV5kKGI/i5enLHQ8zmFRo1BonZPUrqbQem6LKP8J9MZ/YXh3c5CMHZtOqv8Nnny53XTbGL267RJHNDCjeNmjkocxWZy7oSBy1B3G/MA4JXOdi/KjnnDuIynjqdyxAeQqCwDfRNuVI5HSNif3RzrfZ7dcKz4Yh1WRCKU5aNYtV81ZjbAcyRZsk7jGB8mmU1Z6XNVcUCu7Pey6mK37grFj5AE86B7i+VjaMuVW1U+I1yHO+hKkUb/AJ4tllomqXCFgrjucv8Ak27LyrNLmc2ndmhGEFDQPCQPCbXwqFFkHfe73b+I8WymXjlM0qlSSNBYtZsVp5FXUlT7iDtdio3aZbHzWHMTuQBawtGrDpcjKFoede7EnAuyscbd9OqSZlzreQqDTeUdi1UchW/nviM5W9U/2HjGlSPnyf5GRMr3mYFTTu0z3zJc3v60Bt0xvN8Pu/LEjAe4YgTc8vjjmlLU7KJUqPWv438fywT33bct+QP6/W+A0en6H/XHnPgrDy8ROw/DGIGL58WYy1c1ck1t/Yygjb+L8TiPtoLjUWfFPCAP/GTFnIgnNIK2CSOT5G4lH36n+7FTtAxefIxDfXnYQa+yjayfuB+7HTiVzj76i5PlZ2PBgwY9g84QeKL3fGWHJczkwR6vDIb/ANLjGb8oQ0rlMxz7nNKCfJJVMZ/1MuNf5SE7qbh2braLMd058kzC92SfQMEwdquGHMZHMwr7ZjJT+NfEn+pVx53iFWZPudeJ3D0NXhU2paOK0ib1y62cZnYbigny8MvVlFg/z/HG1mUpvTr8ccM06rsXXJQLfh6fryxDLfr5ViyVxXnu8RRQ+NNZG1+7FHMcPW1YeB1kWUFRvY2Ngc7UsvXY8iQMT94TyrHwyaSD5dcUjJp7GNF3NZ0DM6mPgjRmP3Cj9xOKXC+L8QnhEiwwR6xqTWzkhT7OpQALrc+La+WPWbyay93e6vUbAHnp5Bveuk1jV4rmCihE923kcU1UJVmbnJs+N8vBl9bAa5ZZHAuqPgVL8/r+WMGc8ZTT9JlX/wDBet65+IbY2IcqNr7zZa/aOOlXV8/11xpJVAkE+Wok7elnnWBZUtv4DQLHZXjvEhmkhzkURiewHj1Ar1ujZIPKtvf5v2Ytaoctvf6YoCFWIYAWN7xo8wbw+rV0oWqFLtwn0RJX3auhP66YW+2WfWDh0aEhjqWjyFr4ttqPKrwy9vZVWAByo1MNjt6/9fdjiPyjceGYzCojao4V0ivMnc/kPhiuDHrkhck9MTr3Z7tbfDWnbxSHXpUCrN93GACd7fQL5W6+eObw5KfN564L7tXiiGYPiBEChO8DWCwLJ3nlsL8jjcD4RO7w5dC6yZlgB+6pAYkDnsh1E7bAgY7fmYYo8vMUT6KNfm0CLzYbK9Eb6iQUv9y8Wkli46iLzch2G4RHDln7pNKMpAUiv2vjpupIiMIJ8w3mcUMxlwcmuXeRiseYWGQBiNaEiIIxBumWTLMR9Y35nG/ms382hRD7VEyED6x3avidIH9MLvE3qTNltlY5WVdvrfOFUj/7cIv0xBSuTHrYaEgVVAUChsAPdjyzVsfvxMWrFWXfp+v58scjLIjdqom6/Llvj6wJ3AseR/X6rEZIHPz32/XngkBFV638P1+OMNBBR2AFmsfOPsAoW/xxZysdlb58+tdMZnF21SEcuQv388MhepQ4KSXle/ZRErqGOqVviVeP7hiLhKGbjOSQcoUlnYf4e7X8XGLHCB/uuuqMxMtEV4WPgB90fdj4Yl+SiHvs5n81QKpoy0bdfD45Px0fdjs8NG8voSzSqHqdQwYMGPUOExO2vBvnmRzOXHtPGdH8a+JD/mAxgdj+M/OcrBOfadKcURTp4XH+YHD1jmOSi+Z8TzWUO0eYPzvL+Wo7TIPWxq0jkPfjk8ZC4al0L4Jb0Vuzo+a5zNZTkuvv4R5pKS23or61+7DtmnXRrJACiyTsABuSSelYUu3EBRYc+gOrLGpQOZgcjV0+qdL/AAbFz5nNPI2nMFcq6KwChdV8mVbFaSAGshuZqtjjga1b9/ydPG3Y0ldHUMpBU7ggggg8iCNsQkeKq36efnywcFyWXjiEeV0GJCR4X10b1MCbO9mzeJZY99jv+v6Y55KmUTKhjrlz+/4e/FZ09dsXZD6e/FYi/d8fT+eFGPuWzxjBoatwaJrlvseh/DmPUMcDLKveL153zBHNT5HC4YPQ/wAsVpJszDcmV7sk1riksK9bBtQ9lwABdGwACNlK2hJcMnNPlDT3Io7YgfLnpt8MIWc7ZcWippMlGQ113ZLVVWDRu+t1RsVjCznys5wE/wC7qh8ijffucWXh3Lj+BPiVyddjUC72HrjP4p2syeVUmadFrkLtjXOlG5xwjinajiOfPd6n0nooIFfDc4rxdic01nuiqjnJMRGPf4jf4YtDwyj80qElkb4R77f9t2z02pdSxLsi3/qIG2o7fdir2T7OGRWzU4C5WIFiWsCVhyQdSL5nyBF3jWyHBcllnTvSc/OxGmCG+7vnRNapDtyArzw9tk+6UZritAA3luHJRGr6tgCieQr2R16AXc1FaYe/T+yai27kefk+7PSrHLnJbTNZoaISR4o429qWjyY8wCOi9GIwz5vPxZaMOVqOBdMS872pPeWI2PPSrE1qx9ybTMpefbMT7CIXUCVYX0NblufPkAKSs/xg5zNJDl7aKEkBgABI5Gln35IAAo9Ou+ORtzk2+EWS0qiLhmYzfEM2pc6Yl8TKLrqQDtuT+Rw3dogQ+4GkwqST5xZqCQn4KGb0rH3IxplmES+KQjU9c9+bHoL/ACGLvGJG7nvkovGQ4A3JAI1KL+2mpfjibyXJUth9OxcEl8iDfljxJ6fq8UpeEABZciwUtTCK/opAbI8PJLutSe8g8sScPzAmjEgBG5BUmyrAkMpra1YEHnuDiTjW4yZIsdXfv/P44k1Kg1OQANztyrr5Vj6YSa39/u/peIuJJ3qNHG6LKV8F70RyJF2QCP8ArveRQNlyGZDHrRgwYWrCiCD1BGxBwp8VuT6MWGmbuttiAw1SNtuCIgx9+kdcWPmbZdo4oVBhNd4oI0pQJLqSdVk7EUdVg+E6i3zg9STS5gnwpcUd8ibHetz5alVPTQ32sUpJ2Yg7TcSWCF3IoIpIHLlyHp0GGv5LuDnLcNgVxUkgM0m1HVKddH1AKr/hxz7iGW+f8Qy2RUXHq7/Mf/LQ3R9GNL8RjtmPQ8HjqOp9Tl8RK3QYMGDHYc4YTPlP4M8uXTM5cXmcm3fRfvKP2kfnTKOQ5lQOuHPBjGrVM1OnYk8F4nFm4ElUAxTJup3q7DK3qDan44VuGwGMzcLlZgAurLP9qHUCo5iyhGgjqB64sy5f/ZXEDCdslnmLQn6sM/1o/RX6fADkTjT7W8HbMRK8NLmoCXgY+dU0Z5eFxsfgemPJnD4c3B8dDujLUtSKmVTL8Ly5aRmkZjcrih1d9Wl32AsgAEtQ60SGV0sWKN73/wBPTC/2cnhzjLmqKyojQzQsdlNjWrKR7QIG+1jDJnsxpjZxvSk1dWa5WeV8sSmr55NTopPAf10xCsZ3vnePvAuJRZmPWnOyrqaJRqB0mrB2I3BIIIIJBxpdx+hiWhlNRR7ogXQ/XneI5VA5/d/Lbb/pibPSEWIwCwFmzSr6sa29BVnyqyFLizy7jeQnYatl5bkKNtPo5f8ADDKFmajT43lzIqGLUdPhKBiOt2HHLY15fdvW4dEG5vmYyOhHeDY890LV6kDBwnKzZaMa2EkbVJagLoZqBUVttsNxR35Y3E4rCdi4jYD66hSfgwo+9Th32MFzO8OiLMyHOTSEbLHEyWf4iqqoPnY/DGDmOyL0DnMxFlIz9Qyd5KeZq28IO59kNjo7spBHewlT11EbV/HX54xo5MlG5McUbve5SMc/45GA5/disZtCNJmTwDKJFa8KytkimzuZsfdY1MPQaR6Y0hkky795K5zOcIA1tVgsdljXkoJ2Hn7rqxn+Juyg6jHFtvGdbG2FBWA0BifDUYdiSKZdsK/aviT5So4lC5qTfY6u4Vtva31TsOchJIGwNbkVzde/3DaKKva3tBI7tkYDqlk8OYddwl1cKef7z9eXTZl4DwIZDLtpAadhuTuF229aHPFXsL2UXKJ38vikblfmd636+vvwwu/es6ggMoGrT0HPTfrjMk1WmPH5NiurKHZvIFA8jgtJK3PqQNhf4m/U4YJY9tPpv+vTBlk0KCa1VQ9B5e84ys9xuKLvLZSyrqZQRYF0Ls7WSB6kgdQDGnJjWV+CSjLpLG50jJkSgnkIDZ8twAHWv3Ex47GK3zVZGsNM8k9Eb1LI0i+l6SNvfjI7ZZ2HMPk4o31PNInewqN3hLKzax9UKUDHV5MOpw5TyhFJI2G3hH3Aep5V7sUl8qXcVc2V83xCKMDvHWNSdI1EDc0AL+OFjj/Ais0kgj1B/EZ2O8a1v3dMGDChR0WDvrrwY2s5lYc2sMoZWhO5Qiw9BgBzBUq5DFTe6CwCoIqpn3hilaa1jjIWNzZZh0Fc2YEhAeb7HmSMEfLxyD3IM7NKYoIxS5mZQDQ/Z0oMkhHkl7XsWKDrg4pmYspBSio4krn0UV8Ty95OLPDMqyBppge+lAtbvu03Kxg8rFkk9WJ6AYWUyR4txBcmLOVgPeZpx1+zHfqdq/iP1cNjx/ElpX3CUtKscvke4IywPnphU2cIcA/ViH7NfiDr252vljoWPiqAKAoDkBj7j10qVI4G7dhgwYMaYGDBgwAZPars/FnstJl5h4XGzDmjD2XHqD9+45E4Qey3GJlkfIZ3bNwcm6Tx/VlU9TXP7zvqC9Uwq9veyAz0avG3dZuHxQTjofstXND+HPfcGOfCssaKY8jgxY7RcNkilOfyqlpKAzEC/wBso+so/vVH3jb3zRVnxHJDNqy0ikSpfiHgZRp2oHVWpT5c6sGLsr2kactl8wvc52DaaFtrr+0TzU2DtdWOYIJOI8HkhkbN5EAs28+WJpJv3l6LL68m6748vdPTLZr3/wCM7NmrXBdly5ycEziYPNIQdco2NaUUaVOrfZbsksw9Bi/wLiYzEOpkaN1YpIholXFEi+RFEEHyI5csKnEIk4hDLmMmzGYRsrZZwAVmAAUkP7DrpI38O5qrJO/nzDlsmyAtEdGrSrjvNTc6Lardm8I5gsQOWNcf3Ms+z58wUuYULHZqZAdBvq+xKOfNtjYpidsW3ijYAppN9QRjN7H8VmlhZ5tDRUCk4BUOPEHDKyrRQrWoAA3YAxJl+GROO9yMwjBJtUIkhJ6+EHwnb6hX3HCyjvTNTJ5corBVJZCG2Knnd7H094rEeaSQEhsuskdc0I/9J2Pw88ZnFXzCshnhISNg+uINMrstkFgoV0UHxVpIuiTQIMXCO0azyaEWWxyaPRRN1zJKjfoRfPbBodWbqJnXIAEvlWDDoYHH3UoB+GKWWmGqslw8IxsCV4TY9bZQPvPTDGnFXeu7YDS1NrjLHbnusiqOY/8AfliXOMyEPJOQmoAgBUUliFC3RckkjkwxqZhk8Fyz95JLOzyNEdILEftWXU1ADSAqMoGna5HBsqMRZDgIkmEjKCx3JrqeeGTh+RKoikdCx6+KQmRz7rbT6DHzivEo8nl5JmZRV6QSBqboB8cbu5UjL2Fjtv2lWOQZWIanUC9tlJ2O/Q0efQE43ezGQpAzKAW8bepNEfr0xzLgPEctG/f5zMQ27F2VJO8cnmF0oG2J6Yb8x2nzmbQpw/LNEjc81mhoFbewnNr8+Xph5Y+n/TFLY2e0PG4oEaSVgg3rURy919fLmfLHOOHvmuJSFsurRR1pGYkBGga1ktNLeJi63XJQBuLIw1cJ7Aw6++zkjZubc3IPAp2vTHdff5dMavEOOJl5UjMfgFW+pVCjlqANWF2sjkCPTGRko7R3YNN8kPZjs3lckNCHVO+7PIRrfa9vIX0HxvnjT4tm4l0xzKXEp06QmoHUQo1bezZA/HldLnazhi98JjGGVgA0hPsEbKyU2oSb2KVrKLupFnVzmdSCOOXM6RIij1Otl0tpA3JNkADc3Qwj3pt2MuxRl4WsE7TrIIcuoLyAGg1LpC6SNKoo3sb+yvJVr5kYTO4zEyssa7wRNzBqu9cdGI5L9UbnxHw/MvkZMwwnzQ0opuLLmtj0eToWHMLuF57mtOf2v7Ud0FiiBkzMhAiiXc2dhsP0cFSk6XJuy3fBV7X8elMkeTyoL5malRQfYvmx8qFmzsACeQx07sJ2Uj4dlVhU6nJ1SyHm7nmfcOQHkPOycX5MOwfzBGnzBEmdm3kfnoB30KffzI5keQGHzHqYcKxxo4smRzYYMGDFiYYMGDAAYMGDAAYMGDAAqdt+xaZ4JLG3cZyLeHMLzH7rfaQ2dulnzIKlwTtO6zfMs/H3GbHL+7mHIMjevl/QgdYxjdqOzOXz8PdZhNQ5q42dD9pG6H8DW4OI5sEci35KY8jgxL41wESSCeFzl80vKRRsw+xIvJ1/EdPLGZNxVJWWDiStk8yK7vMRsRG5F1oflYs+F9xfOzj5nPn/AAg1mVbOZIezmUB7yIf80eQ+1y9d9OGDJTZXPwEgxzwtzU0R8QdwR60RjzZxnidTW3f3+DrTjNXE8cYBy2UhjDSPFemSUgs4GliHtKrx6TfkKFEriv2RyHd5SSVx3U0wKs9KoPdlo4nqgAWWmNiiTew2FeHgeZyZ/wBwnuIf9lzBZkA22ST2kHPbcYg4r2ijlQw8RjnyLNYEoopZUqdMoBXkSNwDv0wJ2qW/vsFVybfDuIZhMr30tSDVakUhMVDxyajpDc2IXaiPXEGTXI8RJ7zLDvUAapYgsmk8iCN/LkbFiwLF++LJJNlEXKNHmF0aGPeAF9lWwVGnxLrBG27DoKxLw3LzSTrmZ4BCyRtGEDq5OtozzWxQ7sUee/IVZNluBnZfgmUcmPL52eMhvYTM691PIrIXuj0rEme7KSSkF+ITtoNgPHA1EDy7usYkmfy8/EYh9GUDqQgBL6xcyspXZQHbxKTfgYkVjU7SKq5vvMvo77u2aS2IMgTQDGQPqlGBsC18LC6YFt11MpEua7HyvZk4nnKbc6DGm5/hTFNPk6yDsBLJNmHUcpswWNedCjV4m7N5WHM5GlLCJpmaufhVypUXsoIWrWjfi574+9ksrlVzMxShNEAEpyfoZIoT7N0AHBHLmCeuM1SV78BSN7hvZ3K5cHucvEn8KC/TerxXn4q8eajhMZ7uSx3psANpLAcq5KRzsHSK3GNcZj9fljH4/CZIiBMsNEEyEWV0kMCNwAwIB3287Gxkmm9xqM7tBw4pMuZaQgRyxGNQxqmdY5C4rZQGqlIHMtfSx2i4ScwAIwlkgPrZlVlpxR0g6qDE0eoGKOZ7RQzARQxtnmWgdKgpY+05qMb71fwxK3DMxmN83L3ac+4y7EWDtTymmPuUL7yMNbVXsBH8/WBEymVAnmjGkhdkjr7bb6AOi2WoCgce8rw/S/f5hxLOPZNeGPoe7WzV7+I2x862E2czWXysVDu4Y15VSj1+P4nfCxk8xnuLOUyCmHLXT5yQEDnv3YrdvQb+ZWwcNCEsjqP7hKUYLcsdou0794uWyyd/m32WJRen1c9AOfQAWSQN8OPyfdgRkyczmWE2ek9qTpHfNU/LV15bDGt2M7GZbh0ZWEFpG/aTPu7nnuegv6o295sljx6WHBHGtuTjyZXMMGDBixMMGDBgAMGDBgAMGDBgAMGDBgAMGDBgACMIPaD5MIXkM+RlbI5g82i/Zv8AxR7D7qG9kHD9gxjSezBOjkU3G8/kNuJZQvGP+15Ua0r7TLsVHqQPQY3OEdostm1PcTJICN06geqHxDrzGOg4U+P/ACc8PzZ1vlwknPvYT3bX9rw7E+rA45MngoS3jsXj4iS53MHM9jcox1xo2XkP18s7RH7lOk/EHEQ4Pn4v2Gf1gclzMIb/AFxlT+GJZewPEIP+D4kZFHKLOJr++RfF9wxVaXjMFCTh8c4HN8vMB9yv4sQl4fMvr7+pVZcb+hO2e4svtZfKTdNUczJ+Doa91nFNeJ5sSd43CQZOXeLNATXlqIDYhk7bSJffcOz8e/MwGvvvliF/lOyamnMiHyaJhWJ/DyLmH5/sfVH9X4NDL8WzijSnCyi2SB38KruSTsp6mzy/PHqE8Q01Hlcllx1uUn8I4gMZD/KnkRuHf3BG/mMel+UQP+wyecl8ikNg/jeBY5v/AE/P9hqj+o1BwbOybS51UX7OXhA/1SFvyxLH2VyoIMofMMPrZhzIL89B8A+C4yU4nxef/h+FyID9bMMI/iVbScW4uwfF8z/xOdhyyfZy6Fm+81R9QxxSPh8r+nv6CPLBfU0+J8dgyy+OSOMDkCQPgB/TCxH2ozWfYpw3KvN07+QaIl87Jqz6WD5A4c+CfJNw6BtciNmpOr5ltf8Ap2U/EHDzFGFAVQABsABQA9AMXh4OK3luTl4h9NjmnAvknVnE/FJjmpbsRLawqfdsX+NA9QcdKhiVFCooVVFBVFAAcgANgMe8GOtJJUiDbfIYMGDGmBgwYMABgwYMABgwYMABgwYMABgwYMABgwYMABgwYMABgwYMABgwYMABgwYMAHiPHvBgwAGDBgwAGDBgwAGDBgwAGDBgwAGDBgwAGDBgwAGDBgwAf//Z"/>
          <p:cNvSpPr>
            <a:spLocks noChangeAspect="1" noChangeArrowheads="1"/>
          </p:cNvSpPr>
          <p:nvPr/>
        </p:nvSpPr>
        <p:spPr bwMode="auto">
          <a:xfrm>
            <a:off x="155575" y="-1874838"/>
            <a:ext cx="3905250" cy="39052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47028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1"/>
          <p:cNvSpPr>
            <a:spLocks noGrp="1"/>
          </p:cNvSpPr>
          <p:nvPr>
            <p:ph idx="1"/>
          </p:nvPr>
        </p:nvSpPr>
        <p:spPr bwMode="auto">
          <a:xfrm>
            <a:off x="247650" y="1103313"/>
            <a:ext cx="8697913"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57200" indent="-457200">
              <a:buFontTx/>
              <a:buAutoNum type="arabicParenR"/>
            </a:pPr>
            <a:endParaRPr lang="en-US" dirty="0" smtClean="0"/>
          </a:p>
          <a:p>
            <a:pPr marL="457200" indent="-457200">
              <a:buFontTx/>
              <a:buAutoNum type="arabicParenR"/>
            </a:pPr>
            <a:r>
              <a:rPr lang="en-US" b="1" u="sng" dirty="0" smtClean="0"/>
              <a:t>Macro uncertainty appears countercyclical</a:t>
            </a:r>
          </a:p>
          <a:p>
            <a:pPr marL="857250" lvl="1" indent="-457200">
              <a:buFontTx/>
              <a:buAutoNum type="alphaLcParenR"/>
            </a:pPr>
            <a:endParaRPr lang="en-US" dirty="0" smtClean="0"/>
          </a:p>
          <a:p>
            <a:pPr marL="457200" indent="-457200">
              <a:buFontTx/>
              <a:buAutoNum type="arabicParenR"/>
            </a:pPr>
            <a:r>
              <a:rPr lang="en-US" u="sng" dirty="0" smtClean="0"/>
              <a:t>Micro firm uncertainty appears countercyclical</a:t>
            </a:r>
          </a:p>
          <a:p>
            <a:pPr marL="457200" indent="-457200">
              <a:buFontTx/>
              <a:buAutoNum type="arabicParenR"/>
            </a:pPr>
            <a:endParaRPr lang="en-US" u="sng" dirty="0" smtClean="0"/>
          </a:p>
          <a:p>
            <a:pPr marL="457200" indent="-457200">
              <a:buFontTx/>
              <a:buAutoNum type="arabicParenR"/>
            </a:pPr>
            <a:r>
              <a:rPr lang="en-US" u="sng" dirty="0" smtClean="0"/>
              <a:t>Higher micro moments appear </a:t>
            </a:r>
            <a:r>
              <a:rPr lang="en-US" i="1" u="sng" dirty="0" smtClean="0"/>
              <a:t>not</a:t>
            </a:r>
            <a:r>
              <a:rPr lang="en-US" u="sng" dirty="0" smtClean="0"/>
              <a:t> to be cyclical?</a:t>
            </a:r>
          </a:p>
          <a:p>
            <a:pPr marL="457200" indent="-457200">
              <a:buFontTx/>
              <a:buAutoNum type="arabicParenR"/>
            </a:pPr>
            <a:endParaRPr lang="en-US" u="sng" dirty="0" smtClean="0"/>
          </a:p>
          <a:p>
            <a:pPr marL="457200" indent="-457200">
              <a:buFontTx/>
              <a:buAutoNum type="arabicParenR"/>
            </a:pPr>
            <a:r>
              <a:rPr lang="en-US" u="sng" dirty="0" smtClean="0"/>
              <a:t>Uncertainty is higher in developing countries</a:t>
            </a:r>
          </a:p>
          <a:p>
            <a:pPr marL="457200" indent="-457200">
              <a:buFontTx/>
              <a:buAutoNum type="arabicParenR"/>
            </a:pPr>
            <a:endParaRPr lang="en-US" u="sng" dirty="0" smtClean="0"/>
          </a:p>
          <a:p>
            <a:pPr marL="457200" indent="-457200">
              <a:buFontTx/>
              <a:buAutoNum type="arabicParenR"/>
            </a:pPr>
            <a:endParaRPr lang="en-US" dirty="0" smtClean="0"/>
          </a:p>
          <a:p>
            <a:pPr marL="457200" indent="-457200">
              <a:buFontTx/>
              <a:buAutoNum type="arabicParenR"/>
            </a:pPr>
            <a:endParaRPr lang="en-US" dirty="0" smtClean="0"/>
          </a:p>
          <a:p>
            <a:pPr marL="457200" indent="-457200">
              <a:buFontTx/>
              <a:buAutoNum type="arabicParenR"/>
            </a:pPr>
            <a:endParaRPr lang="en-US" dirty="0" smtClean="0"/>
          </a:p>
        </p:txBody>
      </p:sp>
      <p:sp>
        <p:nvSpPr>
          <p:cNvPr id="2" name="Rectangle 1"/>
          <p:cNvSpPr/>
          <p:nvPr/>
        </p:nvSpPr>
        <p:spPr>
          <a:xfrm>
            <a:off x="228600" y="1325563"/>
            <a:ext cx="8732838" cy="930275"/>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Title 2"/>
          <p:cNvSpPr>
            <a:spLocks noGrp="1"/>
          </p:cNvSpPr>
          <p:nvPr>
            <p:ph type="title"/>
          </p:nvPr>
        </p:nvSpPr>
        <p:spPr bwMode="auto">
          <a:xfrm>
            <a:off x="247650" y="73025"/>
            <a:ext cx="8686800" cy="71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p>
            <a:r>
              <a:rPr lang="en-US" dirty="0" smtClean="0"/>
              <a:t>There are a number of </a:t>
            </a:r>
            <a:r>
              <a:rPr lang="en-US" u="sng" dirty="0" smtClean="0"/>
              <a:t>proxies</a:t>
            </a:r>
            <a:r>
              <a:rPr lang="en-US" dirty="0" smtClean="0"/>
              <a:t> for uncertainty, that yield four stylized facts</a:t>
            </a:r>
            <a:br>
              <a:rPr lang="en-US" dirty="0" smtClean="0"/>
            </a:br>
            <a:endParaRPr lang="en-US"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082" t="2890"/>
          <a:stretch/>
        </p:blipFill>
        <p:spPr bwMode="auto">
          <a:xfrm>
            <a:off x="653148" y="476250"/>
            <a:ext cx="8348630" cy="6098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2"/>
          <p:cNvSpPr>
            <a:spLocks noChangeArrowheads="1"/>
          </p:cNvSpPr>
          <p:nvPr/>
        </p:nvSpPr>
        <p:spPr bwMode="auto">
          <a:xfrm>
            <a:off x="166688" y="6343466"/>
            <a:ext cx="883509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25000"/>
              </a:spcBef>
            </a:pPr>
            <a:r>
              <a:rPr lang="en-US" sz="1200" b="1" dirty="0">
                <a:solidFill>
                  <a:srgbClr val="000000"/>
                </a:solidFill>
                <a:ea typeface="MS PGothic" pitchFamily="34" charset="-128"/>
              </a:rPr>
              <a:t>Source:</a:t>
            </a:r>
            <a:r>
              <a:rPr lang="en-US" sz="1200" dirty="0">
                <a:solidFill>
                  <a:srgbClr val="000000"/>
                </a:solidFill>
                <a:ea typeface="MS PGothic" pitchFamily="34" charset="-128"/>
              </a:rPr>
              <a:t> </a:t>
            </a:r>
            <a:r>
              <a:rPr lang="en-US" sz="1200" dirty="0" smtClean="0">
                <a:solidFill>
                  <a:srgbClr val="000000"/>
                </a:solidFill>
                <a:ea typeface="MS PGothic" pitchFamily="34" charset="-128"/>
              </a:rPr>
              <a:t>Monthly volatility of the daily returns on the S&amp;P500 at an annualized level. Grey </a:t>
            </a:r>
            <a:r>
              <a:rPr lang="en-US" sz="1200" dirty="0">
                <a:solidFill>
                  <a:srgbClr val="000000"/>
                </a:solidFill>
                <a:ea typeface="MS PGothic" pitchFamily="34" charset="-128"/>
              </a:rPr>
              <a:t>bars are NBER recessions</a:t>
            </a:r>
            <a:r>
              <a:rPr lang="en-US" sz="1200" dirty="0" smtClean="0">
                <a:solidFill>
                  <a:srgbClr val="000000"/>
                </a:solidFill>
                <a:ea typeface="MS PGothic" pitchFamily="34" charset="-128"/>
              </a:rPr>
              <a:t>. Data spans 1950Q1-2013Q4.</a:t>
            </a:r>
            <a:endParaRPr lang="en-US" sz="1200" dirty="0">
              <a:solidFill>
                <a:srgbClr val="000000"/>
              </a:solidFill>
              <a:ea typeface="MS PGothic" pitchFamily="34" charset="-128"/>
            </a:endParaRPr>
          </a:p>
        </p:txBody>
      </p:sp>
      <p:sp>
        <p:nvSpPr>
          <p:cNvPr id="19459" name="Text Box 4"/>
          <p:cNvSpPr txBox="1">
            <a:spLocks noChangeArrowheads="1"/>
          </p:cNvSpPr>
          <p:nvPr/>
        </p:nvSpPr>
        <p:spPr bwMode="auto">
          <a:xfrm>
            <a:off x="166688" y="-42863"/>
            <a:ext cx="8626475" cy="1038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dirty="0" smtClean="0">
                <a:solidFill>
                  <a:srgbClr val="000000"/>
                </a:solidFill>
              </a:rPr>
              <a:t>Stock </a:t>
            </a:r>
            <a:r>
              <a:rPr lang="en-US" sz="2800" b="1" dirty="0">
                <a:solidFill>
                  <a:srgbClr val="000000"/>
                </a:solidFill>
              </a:rPr>
              <a:t>returns </a:t>
            </a:r>
            <a:r>
              <a:rPr lang="en-US" sz="2800" b="1" dirty="0" smtClean="0">
                <a:solidFill>
                  <a:srgbClr val="000000"/>
                </a:solidFill>
              </a:rPr>
              <a:t>realized volatility (back to 1950)</a:t>
            </a:r>
            <a:endParaRPr lang="en-US" sz="2800" b="1" dirty="0">
              <a:solidFill>
                <a:srgbClr val="000000"/>
              </a:solidFill>
            </a:endParaRPr>
          </a:p>
        </p:txBody>
      </p:sp>
      <p:sp>
        <p:nvSpPr>
          <p:cNvPr id="9" name="TextBox 8"/>
          <p:cNvSpPr txBox="1">
            <a:spLocks noChangeArrowheads="1"/>
          </p:cNvSpPr>
          <p:nvPr/>
        </p:nvSpPr>
        <p:spPr bwMode="auto">
          <a:xfrm rot="16200000">
            <a:off x="-2632271" y="2548563"/>
            <a:ext cx="599803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dirty="0" smtClean="0"/>
              <a:t>Volatility of the daily returns on the S&amp;P 500</a:t>
            </a:r>
            <a:endParaRPr lang="en-US" sz="2000" u="sng" dirty="0"/>
          </a:p>
        </p:txBody>
      </p:sp>
    </p:spTree>
    <p:extLst>
      <p:ext uri="{BB962C8B-B14F-4D97-AF65-F5344CB8AC3E}">
        <p14:creationId xmlns:p14="http://schemas.microsoft.com/office/powerpoint/2010/main" val="7767470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688"/>
          <a:stretch/>
        </p:blipFill>
        <p:spPr bwMode="auto">
          <a:xfrm>
            <a:off x="-41929" y="566056"/>
            <a:ext cx="9043707" cy="594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2"/>
          <p:cNvSpPr>
            <a:spLocks noChangeArrowheads="1"/>
          </p:cNvSpPr>
          <p:nvPr/>
        </p:nvSpPr>
        <p:spPr bwMode="auto">
          <a:xfrm>
            <a:off x="166688" y="6135253"/>
            <a:ext cx="883509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25000"/>
              </a:spcBef>
            </a:pPr>
            <a:r>
              <a:rPr lang="en-US" sz="1200" b="1" dirty="0">
                <a:solidFill>
                  <a:srgbClr val="000000"/>
                </a:solidFill>
                <a:ea typeface="MS PGothic" pitchFamily="34" charset="-128"/>
              </a:rPr>
              <a:t>Source:</a:t>
            </a:r>
            <a:r>
              <a:rPr lang="en-US" sz="1200" dirty="0">
                <a:solidFill>
                  <a:srgbClr val="000000"/>
                </a:solidFill>
                <a:ea typeface="MS PGothic" pitchFamily="34" charset="-128"/>
              </a:rPr>
              <a:t> </a:t>
            </a:r>
            <a:r>
              <a:rPr lang="en-US" sz="1200" dirty="0" smtClean="0">
                <a:solidFill>
                  <a:srgbClr val="000000"/>
                </a:solidFill>
                <a:ea typeface="MS PGothic" pitchFamily="34" charset="-128"/>
              </a:rPr>
              <a:t>VIX is the implied volatility on the S&amp;P500, averaged to the quarterly level, provided by the Chicago Board of Options and Exchange. The VIX is the markets implied level of stock-market volatility over the next 30-days, where values are in standard-deviations on the S&amp;P 500 at an annualized level. Grey </a:t>
            </a:r>
            <a:r>
              <a:rPr lang="en-US" sz="1200" dirty="0">
                <a:solidFill>
                  <a:srgbClr val="000000"/>
                </a:solidFill>
                <a:ea typeface="MS PGothic" pitchFamily="34" charset="-128"/>
              </a:rPr>
              <a:t>bars are NBER recessions</a:t>
            </a:r>
            <a:r>
              <a:rPr lang="en-US" sz="1200" dirty="0" smtClean="0">
                <a:solidFill>
                  <a:srgbClr val="000000"/>
                </a:solidFill>
                <a:ea typeface="MS PGothic" pitchFamily="34" charset="-128"/>
              </a:rPr>
              <a:t>. Data spans 1990Q1-2013Q4.</a:t>
            </a:r>
            <a:endParaRPr lang="en-US" sz="1200" dirty="0">
              <a:solidFill>
                <a:srgbClr val="000000"/>
              </a:solidFill>
              <a:ea typeface="MS PGothic" pitchFamily="34" charset="-128"/>
            </a:endParaRPr>
          </a:p>
        </p:txBody>
      </p:sp>
      <p:sp>
        <p:nvSpPr>
          <p:cNvPr id="19459" name="Text Box 4"/>
          <p:cNvSpPr txBox="1">
            <a:spLocks noChangeArrowheads="1"/>
          </p:cNvSpPr>
          <p:nvPr/>
        </p:nvSpPr>
        <p:spPr bwMode="auto">
          <a:xfrm>
            <a:off x="166688" y="-42863"/>
            <a:ext cx="8626475" cy="1038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dirty="0" smtClean="0">
                <a:solidFill>
                  <a:srgbClr val="000000"/>
                </a:solidFill>
              </a:rPr>
              <a:t>VIX, the 1-month ahead implied S&amp;P500 volatility</a:t>
            </a:r>
            <a:endParaRPr lang="en-US" sz="2800" b="1" dirty="0">
              <a:solidFill>
                <a:srgbClr val="000000"/>
              </a:solidFill>
            </a:endParaRPr>
          </a:p>
        </p:txBody>
      </p:sp>
      <p:pic>
        <p:nvPicPr>
          <p:cNvPr id="2050" name="Picture 2" descr="http://blog.stocktwits.com/wp-content/uploads/cboe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4097" y="887848"/>
            <a:ext cx="1697038" cy="805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0192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auto">
          <a:xfrm>
            <a:off x="166688" y="6561186"/>
            <a:ext cx="883509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25000"/>
              </a:spcBef>
            </a:pPr>
            <a:r>
              <a:rPr lang="en-US" sz="1200" b="1" dirty="0">
                <a:solidFill>
                  <a:srgbClr val="000000"/>
                </a:solidFill>
                <a:ea typeface="MS PGothic" pitchFamily="34" charset="-128"/>
              </a:rPr>
              <a:t>Source:</a:t>
            </a:r>
            <a:r>
              <a:rPr lang="en-US" sz="1200" dirty="0">
                <a:solidFill>
                  <a:srgbClr val="000000"/>
                </a:solidFill>
                <a:ea typeface="MS PGothic" pitchFamily="34" charset="-128"/>
              </a:rPr>
              <a:t> </a:t>
            </a:r>
            <a:r>
              <a:rPr lang="en-US" sz="1200" dirty="0" smtClean="0">
                <a:solidFill>
                  <a:srgbClr val="000000"/>
                </a:solidFill>
                <a:ea typeface="MS PGothic" pitchFamily="34" charset="-128"/>
              </a:rPr>
              <a:t>Industrial production monthly data from Federal Reserve Board data from 1970 onwards (VIX from 1990 onwards)</a:t>
            </a:r>
            <a:endParaRPr lang="en-US" sz="1200" dirty="0">
              <a:solidFill>
                <a:srgbClr val="000000"/>
              </a:solidFill>
              <a:ea typeface="MS PGothic" pitchFamily="34" charset="-128"/>
            </a:endParaRPr>
          </a:p>
        </p:txBody>
      </p:sp>
      <p:sp>
        <p:nvSpPr>
          <p:cNvPr id="19459" name="Text Box 4"/>
          <p:cNvSpPr txBox="1">
            <a:spLocks noChangeArrowheads="1"/>
          </p:cNvSpPr>
          <p:nvPr/>
        </p:nvSpPr>
        <p:spPr bwMode="auto">
          <a:xfrm>
            <a:off x="166688" y="-42863"/>
            <a:ext cx="9118826" cy="1038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dirty="0" smtClean="0">
                <a:solidFill>
                  <a:srgbClr val="000000"/>
                </a:solidFill>
              </a:rPr>
              <a:t>Stock-volatility and VIX lead </a:t>
            </a:r>
            <a:r>
              <a:rPr lang="en-US" sz="2800" b="1" u="sng" dirty="0" smtClean="0">
                <a:solidFill>
                  <a:srgbClr val="000000"/>
                </a:solidFill>
              </a:rPr>
              <a:t>and</a:t>
            </a:r>
            <a:r>
              <a:rPr lang="en-US" sz="2800" b="1" dirty="0" smtClean="0">
                <a:solidFill>
                  <a:srgbClr val="000000"/>
                </a:solidFill>
              </a:rPr>
              <a:t> lag the cycle</a:t>
            </a:r>
            <a:endParaRPr lang="en-US" sz="2800" b="1" dirty="0">
              <a:solidFill>
                <a:srgbClr val="000000"/>
              </a:solidFill>
            </a:endParaRPr>
          </a:p>
        </p:txBody>
      </p:sp>
      <p:sp>
        <p:nvSpPr>
          <p:cNvPr id="80" name="Rectangle 49"/>
          <p:cNvSpPr>
            <a:spLocks noChangeArrowheads="1"/>
          </p:cNvSpPr>
          <p:nvPr/>
        </p:nvSpPr>
        <p:spPr bwMode="auto">
          <a:xfrm>
            <a:off x="2569010" y="6026364"/>
            <a:ext cx="55960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2000" dirty="0" smtClean="0">
                <a:solidFill>
                  <a:srgbClr val="000000"/>
                </a:solidFill>
              </a:rPr>
              <a:t>Lead (lag if negative) months on volatility (or VIX)</a:t>
            </a:r>
            <a:endParaRPr kumimoji="0" lang="en-US" altLang="en-US" sz="2000" b="0" i="0" u="none" strike="noStrike" cap="none" normalizeH="0" baseline="0" dirty="0" smtClean="0">
              <a:ln>
                <a:noFill/>
              </a:ln>
              <a:solidFill>
                <a:schemeClr val="tx1"/>
              </a:solidFill>
              <a:effectLst/>
            </a:endParaRPr>
          </a:p>
        </p:txBody>
      </p:sp>
      <p:sp>
        <p:nvSpPr>
          <p:cNvPr id="2066" name="Rectangle 49"/>
          <p:cNvSpPr>
            <a:spLocks noChangeArrowheads="1"/>
          </p:cNvSpPr>
          <p:nvPr/>
        </p:nvSpPr>
        <p:spPr bwMode="auto">
          <a:xfrm rot="16200000">
            <a:off x="-2076086" y="3039373"/>
            <a:ext cx="5328598"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Arial" pitchFamily="34" charset="0"/>
                <a:cs typeface="Arial" pitchFamily="34" charset="0"/>
              </a:rPr>
              <a:t>Correlation</a:t>
            </a:r>
            <a:r>
              <a:rPr kumimoji="0" lang="en-US" altLang="en-US" sz="2000" b="0" i="0" u="none" strike="noStrike" cap="none" normalizeH="0" dirty="0" smtClean="0">
                <a:ln>
                  <a:noFill/>
                </a:ln>
                <a:solidFill>
                  <a:srgbClr val="000000"/>
                </a:solidFill>
                <a:effectLst/>
                <a:latin typeface="Arial" pitchFamily="34" charset="0"/>
                <a:cs typeface="Arial" pitchFamily="34" charset="0"/>
              </a:rPr>
              <a:t> of stock volatility (or VIX) and</a:t>
            </a:r>
            <a:br>
              <a:rPr kumimoji="0" lang="en-US" altLang="en-US" sz="2000" b="0" i="0" u="none" strike="noStrike" cap="none" normalizeH="0" dirty="0" smtClean="0">
                <a:ln>
                  <a:noFill/>
                </a:ln>
                <a:solidFill>
                  <a:srgbClr val="000000"/>
                </a:solidFill>
                <a:effectLst/>
                <a:latin typeface="Arial" pitchFamily="34" charset="0"/>
                <a:cs typeface="Arial" pitchFamily="34" charset="0"/>
              </a:rPr>
            </a:br>
            <a:r>
              <a:rPr kumimoji="0" lang="en-US" altLang="en-US" sz="2000" b="0" i="0" u="none" strike="noStrike" cap="none" normalizeH="0" dirty="0" smtClean="0">
                <a:ln>
                  <a:noFill/>
                </a:ln>
                <a:solidFill>
                  <a:srgbClr val="000000"/>
                </a:solidFill>
                <a:effectLst/>
                <a:latin typeface="Arial" pitchFamily="34" charset="0"/>
                <a:cs typeface="Arial" pitchFamily="34" charset="0"/>
              </a:rPr>
              <a:t>industrial production growth</a:t>
            </a:r>
            <a:endParaRPr kumimoji="0" lang="en-US" alt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67" name="Line 10"/>
          <p:cNvSpPr>
            <a:spLocks noChangeShapeType="1"/>
          </p:cNvSpPr>
          <p:nvPr/>
        </p:nvSpPr>
        <p:spPr bwMode="auto">
          <a:xfrm>
            <a:off x="1285332" y="5446599"/>
            <a:ext cx="7423239" cy="0"/>
          </a:xfrm>
          <a:prstGeom prst="line">
            <a:avLst/>
          </a:prstGeom>
          <a:noFill/>
          <a:ln w="19050">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 name="Line 11"/>
          <p:cNvSpPr>
            <a:spLocks noChangeShapeType="1"/>
          </p:cNvSpPr>
          <p:nvPr/>
        </p:nvSpPr>
        <p:spPr bwMode="auto">
          <a:xfrm>
            <a:off x="1285332" y="4263707"/>
            <a:ext cx="7423239" cy="0"/>
          </a:xfrm>
          <a:prstGeom prst="line">
            <a:avLst/>
          </a:prstGeom>
          <a:noFill/>
          <a:ln w="19050">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Line 12"/>
          <p:cNvSpPr>
            <a:spLocks noChangeShapeType="1"/>
          </p:cNvSpPr>
          <p:nvPr/>
        </p:nvSpPr>
        <p:spPr bwMode="auto">
          <a:xfrm>
            <a:off x="1285332" y="3077142"/>
            <a:ext cx="7423239" cy="0"/>
          </a:xfrm>
          <a:prstGeom prst="line">
            <a:avLst/>
          </a:prstGeom>
          <a:noFill/>
          <a:ln w="19050">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Line 13"/>
          <p:cNvSpPr>
            <a:spLocks noChangeShapeType="1"/>
          </p:cNvSpPr>
          <p:nvPr/>
        </p:nvSpPr>
        <p:spPr bwMode="auto">
          <a:xfrm>
            <a:off x="1285332" y="1890577"/>
            <a:ext cx="7423239" cy="0"/>
          </a:xfrm>
          <a:prstGeom prst="line">
            <a:avLst/>
          </a:prstGeom>
          <a:noFill/>
          <a:ln w="19050">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 name="Line 14"/>
          <p:cNvSpPr>
            <a:spLocks noChangeShapeType="1"/>
          </p:cNvSpPr>
          <p:nvPr/>
        </p:nvSpPr>
        <p:spPr bwMode="auto">
          <a:xfrm>
            <a:off x="1285332" y="707685"/>
            <a:ext cx="7423239" cy="0"/>
          </a:xfrm>
          <a:prstGeom prst="line">
            <a:avLst/>
          </a:prstGeom>
          <a:noFill/>
          <a:ln w="19050">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Rectangle 15"/>
          <p:cNvSpPr>
            <a:spLocks noChangeArrowheads="1"/>
          </p:cNvSpPr>
          <p:nvPr/>
        </p:nvSpPr>
        <p:spPr bwMode="auto">
          <a:xfrm>
            <a:off x="1514659" y="707685"/>
            <a:ext cx="99708" cy="492259"/>
          </a:xfrm>
          <a:prstGeom prst="rect">
            <a:avLst/>
          </a:prstGeom>
          <a:solidFill>
            <a:srgbClr val="1A476F"/>
          </a:solidFill>
          <a:ln w="0">
            <a:solidFill>
              <a:srgbClr val="1A476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3" name="Rectangle 16"/>
          <p:cNvSpPr>
            <a:spLocks noChangeArrowheads="1"/>
          </p:cNvSpPr>
          <p:nvPr/>
        </p:nvSpPr>
        <p:spPr bwMode="auto">
          <a:xfrm>
            <a:off x="1619352" y="707685"/>
            <a:ext cx="99708" cy="1304120"/>
          </a:xfrm>
          <a:prstGeom prst="rect">
            <a:avLst/>
          </a:prstGeom>
          <a:solidFill>
            <a:srgbClr val="90353B"/>
          </a:solidFill>
          <a:ln w="0">
            <a:solidFill>
              <a:srgbClr val="90353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4" name="Rectangle 17"/>
          <p:cNvSpPr>
            <a:spLocks noChangeArrowheads="1"/>
          </p:cNvSpPr>
          <p:nvPr/>
        </p:nvSpPr>
        <p:spPr bwMode="auto">
          <a:xfrm>
            <a:off x="1800488" y="707685"/>
            <a:ext cx="99708" cy="442667"/>
          </a:xfrm>
          <a:prstGeom prst="rect">
            <a:avLst/>
          </a:prstGeom>
          <a:solidFill>
            <a:srgbClr val="1A476F"/>
          </a:solidFill>
          <a:ln w="0">
            <a:solidFill>
              <a:srgbClr val="1A476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5" name="Rectangle 18"/>
          <p:cNvSpPr>
            <a:spLocks noChangeArrowheads="1"/>
          </p:cNvSpPr>
          <p:nvPr/>
        </p:nvSpPr>
        <p:spPr bwMode="auto">
          <a:xfrm>
            <a:off x="1905181" y="707685"/>
            <a:ext cx="99708" cy="1375755"/>
          </a:xfrm>
          <a:prstGeom prst="rect">
            <a:avLst/>
          </a:prstGeom>
          <a:solidFill>
            <a:srgbClr val="90353B"/>
          </a:solidFill>
          <a:ln w="0">
            <a:solidFill>
              <a:srgbClr val="90353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6" name="Rectangle 19"/>
          <p:cNvSpPr>
            <a:spLocks noChangeArrowheads="1"/>
          </p:cNvSpPr>
          <p:nvPr/>
        </p:nvSpPr>
        <p:spPr bwMode="auto">
          <a:xfrm>
            <a:off x="2079670" y="707685"/>
            <a:ext cx="99708" cy="1276568"/>
          </a:xfrm>
          <a:prstGeom prst="rect">
            <a:avLst/>
          </a:prstGeom>
          <a:solidFill>
            <a:srgbClr val="1A476F"/>
          </a:solidFill>
          <a:ln w="0">
            <a:solidFill>
              <a:srgbClr val="1A476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 name="Rectangle 20"/>
          <p:cNvSpPr>
            <a:spLocks noChangeArrowheads="1"/>
          </p:cNvSpPr>
          <p:nvPr/>
        </p:nvSpPr>
        <p:spPr bwMode="auto">
          <a:xfrm>
            <a:off x="2184362" y="707685"/>
            <a:ext cx="99708" cy="1618211"/>
          </a:xfrm>
          <a:prstGeom prst="rect">
            <a:avLst/>
          </a:prstGeom>
          <a:solidFill>
            <a:srgbClr val="90353B"/>
          </a:solidFill>
          <a:ln w="0">
            <a:solidFill>
              <a:srgbClr val="90353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 name="Rectangle 21"/>
          <p:cNvSpPr>
            <a:spLocks noChangeArrowheads="1"/>
          </p:cNvSpPr>
          <p:nvPr/>
        </p:nvSpPr>
        <p:spPr bwMode="auto">
          <a:xfrm>
            <a:off x="2358851" y="707685"/>
            <a:ext cx="99708" cy="1436368"/>
          </a:xfrm>
          <a:prstGeom prst="rect">
            <a:avLst/>
          </a:prstGeom>
          <a:solidFill>
            <a:srgbClr val="1A476F"/>
          </a:solidFill>
          <a:ln w="0">
            <a:solidFill>
              <a:srgbClr val="1A476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 name="Rectangle 22"/>
          <p:cNvSpPr>
            <a:spLocks noChangeArrowheads="1"/>
          </p:cNvSpPr>
          <p:nvPr/>
        </p:nvSpPr>
        <p:spPr bwMode="auto">
          <a:xfrm>
            <a:off x="2463544" y="707685"/>
            <a:ext cx="104694" cy="1928628"/>
          </a:xfrm>
          <a:prstGeom prst="rect">
            <a:avLst/>
          </a:prstGeom>
          <a:solidFill>
            <a:srgbClr val="90353B"/>
          </a:solidFill>
          <a:ln w="0">
            <a:solidFill>
              <a:srgbClr val="90353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 name="Rectangle 23"/>
          <p:cNvSpPr>
            <a:spLocks noChangeArrowheads="1"/>
          </p:cNvSpPr>
          <p:nvPr/>
        </p:nvSpPr>
        <p:spPr bwMode="auto">
          <a:xfrm>
            <a:off x="2644680" y="707685"/>
            <a:ext cx="99708" cy="1188403"/>
          </a:xfrm>
          <a:prstGeom prst="rect">
            <a:avLst/>
          </a:prstGeom>
          <a:solidFill>
            <a:srgbClr val="1A476F"/>
          </a:solidFill>
          <a:ln w="0">
            <a:solidFill>
              <a:srgbClr val="1A476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 name="Rectangle 24"/>
          <p:cNvSpPr>
            <a:spLocks noChangeArrowheads="1"/>
          </p:cNvSpPr>
          <p:nvPr/>
        </p:nvSpPr>
        <p:spPr bwMode="auto">
          <a:xfrm>
            <a:off x="2749373" y="707685"/>
            <a:ext cx="104694" cy="2220677"/>
          </a:xfrm>
          <a:prstGeom prst="rect">
            <a:avLst/>
          </a:prstGeom>
          <a:solidFill>
            <a:srgbClr val="90353B"/>
          </a:solidFill>
          <a:ln w="0">
            <a:solidFill>
              <a:srgbClr val="90353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 name="Rectangle 25"/>
          <p:cNvSpPr>
            <a:spLocks noChangeArrowheads="1"/>
          </p:cNvSpPr>
          <p:nvPr/>
        </p:nvSpPr>
        <p:spPr bwMode="auto">
          <a:xfrm>
            <a:off x="2923862" y="707685"/>
            <a:ext cx="104694" cy="1474941"/>
          </a:xfrm>
          <a:prstGeom prst="rect">
            <a:avLst/>
          </a:prstGeom>
          <a:solidFill>
            <a:srgbClr val="1A476F"/>
          </a:solidFill>
          <a:ln w="0">
            <a:solidFill>
              <a:srgbClr val="1A476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 name="Rectangle 26"/>
          <p:cNvSpPr>
            <a:spLocks noChangeArrowheads="1"/>
          </p:cNvSpPr>
          <p:nvPr/>
        </p:nvSpPr>
        <p:spPr bwMode="auto">
          <a:xfrm>
            <a:off x="3028554" y="707685"/>
            <a:ext cx="104694" cy="2589871"/>
          </a:xfrm>
          <a:prstGeom prst="rect">
            <a:avLst/>
          </a:prstGeom>
          <a:solidFill>
            <a:srgbClr val="90353B"/>
          </a:solidFill>
          <a:ln w="0">
            <a:solidFill>
              <a:srgbClr val="90353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 name="Rectangle 27"/>
          <p:cNvSpPr>
            <a:spLocks noChangeArrowheads="1"/>
          </p:cNvSpPr>
          <p:nvPr/>
        </p:nvSpPr>
        <p:spPr bwMode="auto">
          <a:xfrm>
            <a:off x="3203043" y="707685"/>
            <a:ext cx="104694" cy="1546576"/>
          </a:xfrm>
          <a:prstGeom prst="rect">
            <a:avLst/>
          </a:prstGeom>
          <a:solidFill>
            <a:srgbClr val="1A476F"/>
          </a:solidFill>
          <a:ln w="0">
            <a:solidFill>
              <a:srgbClr val="1A476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9" name="Rectangle 28"/>
          <p:cNvSpPr>
            <a:spLocks noChangeArrowheads="1"/>
          </p:cNvSpPr>
          <p:nvPr/>
        </p:nvSpPr>
        <p:spPr bwMode="auto">
          <a:xfrm>
            <a:off x="3307736" y="707685"/>
            <a:ext cx="106355" cy="2639465"/>
          </a:xfrm>
          <a:prstGeom prst="rect">
            <a:avLst/>
          </a:prstGeom>
          <a:solidFill>
            <a:srgbClr val="90353B"/>
          </a:solidFill>
          <a:ln w="0">
            <a:solidFill>
              <a:srgbClr val="90353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0" name="Rectangle 29"/>
          <p:cNvSpPr>
            <a:spLocks noChangeArrowheads="1"/>
          </p:cNvSpPr>
          <p:nvPr/>
        </p:nvSpPr>
        <p:spPr bwMode="auto">
          <a:xfrm>
            <a:off x="3483886" y="707685"/>
            <a:ext cx="109678" cy="1480451"/>
          </a:xfrm>
          <a:prstGeom prst="rect">
            <a:avLst/>
          </a:prstGeom>
          <a:solidFill>
            <a:srgbClr val="1A476F"/>
          </a:solidFill>
          <a:ln w="0">
            <a:solidFill>
              <a:srgbClr val="1A476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1" name="Rectangle 30"/>
          <p:cNvSpPr>
            <a:spLocks noChangeArrowheads="1"/>
          </p:cNvSpPr>
          <p:nvPr/>
        </p:nvSpPr>
        <p:spPr bwMode="auto">
          <a:xfrm>
            <a:off x="3593565" y="707685"/>
            <a:ext cx="104694" cy="2834165"/>
          </a:xfrm>
          <a:prstGeom prst="rect">
            <a:avLst/>
          </a:prstGeom>
          <a:solidFill>
            <a:srgbClr val="90353B"/>
          </a:solidFill>
          <a:ln w="0">
            <a:solidFill>
              <a:srgbClr val="90353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2" name="Rectangle 31"/>
          <p:cNvSpPr>
            <a:spLocks noChangeArrowheads="1"/>
          </p:cNvSpPr>
          <p:nvPr/>
        </p:nvSpPr>
        <p:spPr bwMode="auto">
          <a:xfrm>
            <a:off x="3768054" y="707685"/>
            <a:ext cx="104694" cy="1844135"/>
          </a:xfrm>
          <a:prstGeom prst="rect">
            <a:avLst/>
          </a:prstGeom>
          <a:solidFill>
            <a:srgbClr val="1A476F"/>
          </a:solidFill>
          <a:ln w="0">
            <a:solidFill>
              <a:srgbClr val="1A476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3" name="Rectangle 32"/>
          <p:cNvSpPr>
            <a:spLocks noChangeArrowheads="1"/>
          </p:cNvSpPr>
          <p:nvPr/>
        </p:nvSpPr>
        <p:spPr bwMode="auto">
          <a:xfrm>
            <a:off x="3872746" y="707685"/>
            <a:ext cx="104694" cy="3186828"/>
          </a:xfrm>
          <a:prstGeom prst="rect">
            <a:avLst/>
          </a:prstGeom>
          <a:solidFill>
            <a:srgbClr val="90353B"/>
          </a:solidFill>
          <a:ln w="0">
            <a:solidFill>
              <a:srgbClr val="90353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4" name="Rectangle 33"/>
          <p:cNvSpPr>
            <a:spLocks noChangeArrowheads="1"/>
          </p:cNvSpPr>
          <p:nvPr/>
        </p:nvSpPr>
        <p:spPr bwMode="auto">
          <a:xfrm>
            <a:off x="4047235" y="707685"/>
            <a:ext cx="104694" cy="2463133"/>
          </a:xfrm>
          <a:prstGeom prst="rect">
            <a:avLst/>
          </a:prstGeom>
          <a:solidFill>
            <a:srgbClr val="1A476F"/>
          </a:solidFill>
          <a:ln w="0">
            <a:solidFill>
              <a:srgbClr val="1A476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5" name="Rectangle 34"/>
          <p:cNvSpPr>
            <a:spLocks noChangeArrowheads="1"/>
          </p:cNvSpPr>
          <p:nvPr/>
        </p:nvSpPr>
        <p:spPr bwMode="auto">
          <a:xfrm>
            <a:off x="4151928" y="707685"/>
            <a:ext cx="101370" cy="3976647"/>
          </a:xfrm>
          <a:prstGeom prst="rect">
            <a:avLst/>
          </a:prstGeom>
          <a:solidFill>
            <a:srgbClr val="90353B"/>
          </a:solidFill>
          <a:ln w="0">
            <a:solidFill>
              <a:srgbClr val="90353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6" name="Rectangle 35"/>
          <p:cNvSpPr>
            <a:spLocks noChangeArrowheads="1"/>
          </p:cNvSpPr>
          <p:nvPr/>
        </p:nvSpPr>
        <p:spPr bwMode="auto">
          <a:xfrm>
            <a:off x="4328078" y="707685"/>
            <a:ext cx="104694" cy="2757020"/>
          </a:xfrm>
          <a:prstGeom prst="rect">
            <a:avLst/>
          </a:prstGeom>
          <a:solidFill>
            <a:srgbClr val="1A476F"/>
          </a:solidFill>
          <a:ln w="0">
            <a:solidFill>
              <a:srgbClr val="1A476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7" name="Rectangle 36"/>
          <p:cNvSpPr>
            <a:spLocks noChangeArrowheads="1"/>
          </p:cNvSpPr>
          <p:nvPr/>
        </p:nvSpPr>
        <p:spPr bwMode="auto">
          <a:xfrm>
            <a:off x="4432772" y="707685"/>
            <a:ext cx="104694" cy="4472580"/>
          </a:xfrm>
          <a:prstGeom prst="rect">
            <a:avLst/>
          </a:prstGeom>
          <a:solidFill>
            <a:srgbClr val="90353B"/>
          </a:solidFill>
          <a:ln w="0">
            <a:solidFill>
              <a:srgbClr val="90353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00" name="Rectangle 37"/>
          <p:cNvSpPr>
            <a:spLocks noChangeArrowheads="1"/>
          </p:cNvSpPr>
          <p:nvPr/>
        </p:nvSpPr>
        <p:spPr bwMode="auto">
          <a:xfrm>
            <a:off x="4612245" y="707685"/>
            <a:ext cx="104694" cy="2839674"/>
          </a:xfrm>
          <a:prstGeom prst="rect">
            <a:avLst/>
          </a:prstGeom>
          <a:solidFill>
            <a:srgbClr val="1A476F"/>
          </a:solidFill>
          <a:ln w="0">
            <a:solidFill>
              <a:srgbClr val="1A476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01" name="Rectangle 38"/>
          <p:cNvSpPr>
            <a:spLocks noChangeArrowheads="1"/>
          </p:cNvSpPr>
          <p:nvPr/>
        </p:nvSpPr>
        <p:spPr bwMode="auto">
          <a:xfrm>
            <a:off x="4716938" y="707685"/>
            <a:ext cx="99708" cy="3767253"/>
          </a:xfrm>
          <a:prstGeom prst="rect">
            <a:avLst/>
          </a:prstGeom>
          <a:solidFill>
            <a:srgbClr val="90353B"/>
          </a:solidFill>
          <a:ln w="0">
            <a:solidFill>
              <a:srgbClr val="90353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02" name="Rectangle 39"/>
          <p:cNvSpPr>
            <a:spLocks noChangeArrowheads="1"/>
          </p:cNvSpPr>
          <p:nvPr/>
        </p:nvSpPr>
        <p:spPr bwMode="auto">
          <a:xfrm>
            <a:off x="4891427" y="707685"/>
            <a:ext cx="99708" cy="2562320"/>
          </a:xfrm>
          <a:prstGeom prst="rect">
            <a:avLst/>
          </a:prstGeom>
          <a:solidFill>
            <a:srgbClr val="1A476F"/>
          </a:solidFill>
          <a:ln w="0">
            <a:solidFill>
              <a:srgbClr val="1A476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03" name="Rectangle 40"/>
          <p:cNvSpPr>
            <a:spLocks noChangeArrowheads="1"/>
          </p:cNvSpPr>
          <p:nvPr/>
        </p:nvSpPr>
        <p:spPr bwMode="auto">
          <a:xfrm>
            <a:off x="4996120" y="707685"/>
            <a:ext cx="101370" cy="3241932"/>
          </a:xfrm>
          <a:prstGeom prst="rect">
            <a:avLst/>
          </a:prstGeom>
          <a:solidFill>
            <a:srgbClr val="90353B"/>
          </a:solidFill>
          <a:ln w="0">
            <a:solidFill>
              <a:srgbClr val="90353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04" name="Rectangle 41"/>
          <p:cNvSpPr>
            <a:spLocks noChangeArrowheads="1"/>
          </p:cNvSpPr>
          <p:nvPr/>
        </p:nvSpPr>
        <p:spPr bwMode="auto">
          <a:xfrm>
            <a:off x="5172270" y="707685"/>
            <a:ext cx="99708" cy="3208869"/>
          </a:xfrm>
          <a:prstGeom prst="rect">
            <a:avLst/>
          </a:prstGeom>
          <a:solidFill>
            <a:srgbClr val="1A476F"/>
          </a:solidFill>
          <a:ln w="0">
            <a:solidFill>
              <a:srgbClr val="1A476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05" name="Rectangle 42"/>
          <p:cNvSpPr>
            <a:spLocks noChangeArrowheads="1"/>
          </p:cNvSpPr>
          <p:nvPr/>
        </p:nvSpPr>
        <p:spPr bwMode="auto">
          <a:xfrm>
            <a:off x="5276964" y="707685"/>
            <a:ext cx="99708" cy="4235633"/>
          </a:xfrm>
          <a:prstGeom prst="rect">
            <a:avLst/>
          </a:prstGeom>
          <a:solidFill>
            <a:srgbClr val="90353B"/>
          </a:solidFill>
          <a:ln w="0">
            <a:solidFill>
              <a:srgbClr val="90353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06" name="Rectangle 43"/>
          <p:cNvSpPr>
            <a:spLocks noChangeArrowheads="1"/>
          </p:cNvSpPr>
          <p:nvPr/>
        </p:nvSpPr>
        <p:spPr bwMode="auto">
          <a:xfrm>
            <a:off x="5456437" y="707685"/>
            <a:ext cx="99708" cy="3938074"/>
          </a:xfrm>
          <a:prstGeom prst="rect">
            <a:avLst/>
          </a:prstGeom>
          <a:solidFill>
            <a:srgbClr val="1A476F"/>
          </a:solidFill>
          <a:ln w="0">
            <a:solidFill>
              <a:srgbClr val="1A476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07" name="Rectangle 44"/>
          <p:cNvSpPr>
            <a:spLocks noChangeArrowheads="1"/>
          </p:cNvSpPr>
          <p:nvPr/>
        </p:nvSpPr>
        <p:spPr bwMode="auto">
          <a:xfrm>
            <a:off x="5561130" y="707685"/>
            <a:ext cx="99708" cy="4241144"/>
          </a:xfrm>
          <a:prstGeom prst="rect">
            <a:avLst/>
          </a:prstGeom>
          <a:solidFill>
            <a:srgbClr val="90353B"/>
          </a:solidFill>
          <a:ln w="0">
            <a:solidFill>
              <a:srgbClr val="90353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08" name="Rectangle 45"/>
          <p:cNvSpPr>
            <a:spLocks noChangeArrowheads="1"/>
          </p:cNvSpPr>
          <p:nvPr/>
        </p:nvSpPr>
        <p:spPr bwMode="auto">
          <a:xfrm>
            <a:off x="5735619" y="707685"/>
            <a:ext cx="101370" cy="3324587"/>
          </a:xfrm>
          <a:prstGeom prst="rect">
            <a:avLst/>
          </a:prstGeom>
          <a:solidFill>
            <a:srgbClr val="1A476F"/>
          </a:solidFill>
          <a:ln w="0">
            <a:solidFill>
              <a:srgbClr val="1A476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09" name="Rectangle 46"/>
          <p:cNvSpPr>
            <a:spLocks noChangeArrowheads="1"/>
          </p:cNvSpPr>
          <p:nvPr/>
        </p:nvSpPr>
        <p:spPr bwMode="auto">
          <a:xfrm>
            <a:off x="5841974" y="707685"/>
            <a:ext cx="104694" cy="3341118"/>
          </a:xfrm>
          <a:prstGeom prst="rect">
            <a:avLst/>
          </a:prstGeom>
          <a:solidFill>
            <a:srgbClr val="90353B"/>
          </a:solidFill>
          <a:ln w="0">
            <a:solidFill>
              <a:srgbClr val="90353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10" name="Rectangle 47"/>
          <p:cNvSpPr>
            <a:spLocks noChangeArrowheads="1"/>
          </p:cNvSpPr>
          <p:nvPr/>
        </p:nvSpPr>
        <p:spPr bwMode="auto">
          <a:xfrm>
            <a:off x="6016462" y="707685"/>
            <a:ext cx="104694" cy="2551299"/>
          </a:xfrm>
          <a:prstGeom prst="rect">
            <a:avLst/>
          </a:prstGeom>
          <a:solidFill>
            <a:srgbClr val="1A476F"/>
          </a:solidFill>
          <a:ln w="0">
            <a:solidFill>
              <a:srgbClr val="1A476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11" name="Rectangle 48"/>
          <p:cNvSpPr>
            <a:spLocks noChangeArrowheads="1"/>
          </p:cNvSpPr>
          <p:nvPr/>
        </p:nvSpPr>
        <p:spPr bwMode="auto">
          <a:xfrm>
            <a:off x="6121155" y="707685"/>
            <a:ext cx="104694" cy="2121491"/>
          </a:xfrm>
          <a:prstGeom prst="rect">
            <a:avLst/>
          </a:prstGeom>
          <a:solidFill>
            <a:srgbClr val="90353B"/>
          </a:solidFill>
          <a:ln w="0">
            <a:solidFill>
              <a:srgbClr val="90353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12" name="Rectangle 49"/>
          <p:cNvSpPr>
            <a:spLocks noChangeArrowheads="1"/>
          </p:cNvSpPr>
          <p:nvPr/>
        </p:nvSpPr>
        <p:spPr bwMode="auto">
          <a:xfrm>
            <a:off x="6295643" y="707685"/>
            <a:ext cx="109678" cy="2237208"/>
          </a:xfrm>
          <a:prstGeom prst="rect">
            <a:avLst/>
          </a:prstGeom>
          <a:solidFill>
            <a:srgbClr val="1A476F"/>
          </a:solidFill>
          <a:ln w="0">
            <a:solidFill>
              <a:srgbClr val="1A476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13" name="Rectangle 50"/>
          <p:cNvSpPr>
            <a:spLocks noChangeArrowheads="1"/>
          </p:cNvSpPr>
          <p:nvPr/>
        </p:nvSpPr>
        <p:spPr bwMode="auto">
          <a:xfrm>
            <a:off x="6405322" y="707685"/>
            <a:ext cx="104694" cy="2044346"/>
          </a:xfrm>
          <a:prstGeom prst="rect">
            <a:avLst/>
          </a:prstGeom>
          <a:solidFill>
            <a:srgbClr val="90353B"/>
          </a:solidFill>
          <a:ln w="0">
            <a:solidFill>
              <a:srgbClr val="90353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14" name="Rectangle 51"/>
          <p:cNvSpPr>
            <a:spLocks noChangeArrowheads="1"/>
          </p:cNvSpPr>
          <p:nvPr/>
        </p:nvSpPr>
        <p:spPr bwMode="auto">
          <a:xfrm>
            <a:off x="6579811" y="707685"/>
            <a:ext cx="106355" cy="1978221"/>
          </a:xfrm>
          <a:prstGeom prst="rect">
            <a:avLst/>
          </a:prstGeom>
          <a:solidFill>
            <a:srgbClr val="1A476F"/>
          </a:solidFill>
          <a:ln w="0">
            <a:solidFill>
              <a:srgbClr val="1A476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15" name="Rectangle 52"/>
          <p:cNvSpPr>
            <a:spLocks noChangeArrowheads="1"/>
          </p:cNvSpPr>
          <p:nvPr/>
        </p:nvSpPr>
        <p:spPr bwMode="auto">
          <a:xfrm>
            <a:off x="6686166" y="707685"/>
            <a:ext cx="104694" cy="1695356"/>
          </a:xfrm>
          <a:prstGeom prst="rect">
            <a:avLst/>
          </a:prstGeom>
          <a:solidFill>
            <a:srgbClr val="90353B"/>
          </a:solidFill>
          <a:ln w="0">
            <a:solidFill>
              <a:srgbClr val="90353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16" name="Rectangle 53"/>
          <p:cNvSpPr>
            <a:spLocks noChangeArrowheads="1"/>
          </p:cNvSpPr>
          <p:nvPr/>
        </p:nvSpPr>
        <p:spPr bwMode="auto">
          <a:xfrm>
            <a:off x="6860654" y="707685"/>
            <a:ext cx="104694" cy="1315140"/>
          </a:xfrm>
          <a:prstGeom prst="rect">
            <a:avLst/>
          </a:prstGeom>
          <a:solidFill>
            <a:srgbClr val="1A476F"/>
          </a:solidFill>
          <a:ln w="0">
            <a:solidFill>
              <a:srgbClr val="1A476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17" name="Rectangle 54"/>
          <p:cNvSpPr>
            <a:spLocks noChangeArrowheads="1"/>
          </p:cNvSpPr>
          <p:nvPr/>
        </p:nvSpPr>
        <p:spPr bwMode="auto">
          <a:xfrm>
            <a:off x="6965347" y="707685"/>
            <a:ext cx="104694" cy="1006560"/>
          </a:xfrm>
          <a:prstGeom prst="rect">
            <a:avLst/>
          </a:prstGeom>
          <a:solidFill>
            <a:srgbClr val="90353B"/>
          </a:solidFill>
          <a:ln w="0">
            <a:solidFill>
              <a:srgbClr val="90353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18" name="Rectangle 55"/>
          <p:cNvSpPr>
            <a:spLocks noChangeArrowheads="1"/>
          </p:cNvSpPr>
          <p:nvPr/>
        </p:nvSpPr>
        <p:spPr bwMode="auto">
          <a:xfrm>
            <a:off x="7139835" y="707685"/>
            <a:ext cx="104694" cy="1127788"/>
          </a:xfrm>
          <a:prstGeom prst="rect">
            <a:avLst/>
          </a:prstGeom>
          <a:solidFill>
            <a:srgbClr val="1A476F"/>
          </a:solidFill>
          <a:ln w="0">
            <a:solidFill>
              <a:srgbClr val="1A476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19" name="Rectangle 56"/>
          <p:cNvSpPr>
            <a:spLocks noChangeArrowheads="1"/>
          </p:cNvSpPr>
          <p:nvPr/>
        </p:nvSpPr>
        <p:spPr bwMode="auto">
          <a:xfrm>
            <a:off x="7244529" y="707685"/>
            <a:ext cx="109678" cy="486749"/>
          </a:xfrm>
          <a:prstGeom prst="rect">
            <a:avLst/>
          </a:prstGeom>
          <a:solidFill>
            <a:srgbClr val="90353B"/>
          </a:solidFill>
          <a:ln w="0">
            <a:solidFill>
              <a:srgbClr val="90353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20" name="Rectangle 57"/>
          <p:cNvSpPr>
            <a:spLocks noChangeArrowheads="1"/>
          </p:cNvSpPr>
          <p:nvPr/>
        </p:nvSpPr>
        <p:spPr bwMode="auto">
          <a:xfrm>
            <a:off x="7425664" y="707685"/>
            <a:ext cx="104694" cy="1006560"/>
          </a:xfrm>
          <a:prstGeom prst="rect">
            <a:avLst/>
          </a:prstGeom>
          <a:solidFill>
            <a:srgbClr val="1A476F"/>
          </a:solidFill>
          <a:ln w="0">
            <a:solidFill>
              <a:srgbClr val="1A476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21" name="Rectangle 58"/>
          <p:cNvSpPr>
            <a:spLocks noChangeArrowheads="1"/>
          </p:cNvSpPr>
          <p:nvPr/>
        </p:nvSpPr>
        <p:spPr bwMode="auto">
          <a:xfrm>
            <a:off x="7530358" y="707685"/>
            <a:ext cx="99708" cy="66124"/>
          </a:xfrm>
          <a:prstGeom prst="rect">
            <a:avLst/>
          </a:prstGeom>
          <a:solidFill>
            <a:srgbClr val="90353B"/>
          </a:solidFill>
          <a:ln w="0">
            <a:solidFill>
              <a:srgbClr val="90353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22" name="Rectangle 59"/>
          <p:cNvSpPr>
            <a:spLocks noChangeArrowheads="1"/>
          </p:cNvSpPr>
          <p:nvPr/>
        </p:nvSpPr>
        <p:spPr bwMode="auto">
          <a:xfrm>
            <a:off x="7704846" y="707685"/>
            <a:ext cx="104694" cy="657570"/>
          </a:xfrm>
          <a:prstGeom prst="rect">
            <a:avLst/>
          </a:prstGeom>
          <a:solidFill>
            <a:srgbClr val="1A476F"/>
          </a:solidFill>
          <a:ln w="0">
            <a:solidFill>
              <a:srgbClr val="1A476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23" name="Rectangle 60"/>
          <p:cNvSpPr>
            <a:spLocks noChangeArrowheads="1"/>
          </p:cNvSpPr>
          <p:nvPr/>
        </p:nvSpPr>
        <p:spPr bwMode="auto">
          <a:xfrm>
            <a:off x="7809539" y="707685"/>
            <a:ext cx="99708" cy="426135"/>
          </a:xfrm>
          <a:prstGeom prst="rect">
            <a:avLst/>
          </a:prstGeom>
          <a:solidFill>
            <a:srgbClr val="90353B"/>
          </a:solidFill>
          <a:ln w="0">
            <a:solidFill>
              <a:srgbClr val="90353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24" name="Rectangle 61"/>
          <p:cNvSpPr>
            <a:spLocks noChangeArrowheads="1"/>
          </p:cNvSpPr>
          <p:nvPr/>
        </p:nvSpPr>
        <p:spPr bwMode="auto">
          <a:xfrm>
            <a:off x="7984027" y="707685"/>
            <a:ext cx="99708" cy="618998"/>
          </a:xfrm>
          <a:prstGeom prst="rect">
            <a:avLst/>
          </a:prstGeom>
          <a:solidFill>
            <a:srgbClr val="1A476F"/>
          </a:solidFill>
          <a:ln w="0">
            <a:solidFill>
              <a:srgbClr val="1A476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25" name="Rectangle 62"/>
          <p:cNvSpPr>
            <a:spLocks noChangeArrowheads="1"/>
          </p:cNvSpPr>
          <p:nvPr/>
        </p:nvSpPr>
        <p:spPr bwMode="auto">
          <a:xfrm>
            <a:off x="8088721" y="707685"/>
            <a:ext cx="99708" cy="393073"/>
          </a:xfrm>
          <a:prstGeom prst="rect">
            <a:avLst/>
          </a:prstGeom>
          <a:solidFill>
            <a:srgbClr val="90353B"/>
          </a:solidFill>
          <a:ln w="0">
            <a:solidFill>
              <a:srgbClr val="90353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26" name="Rectangle 63"/>
          <p:cNvSpPr>
            <a:spLocks noChangeArrowheads="1"/>
          </p:cNvSpPr>
          <p:nvPr/>
        </p:nvSpPr>
        <p:spPr bwMode="auto">
          <a:xfrm>
            <a:off x="8269856" y="707685"/>
            <a:ext cx="99708" cy="701653"/>
          </a:xfrm>
          <a:prstGeom prst="rect">
            <a:avLst/>
          </a:prstGeom>
          <a:solidFill>
            <a:srgbClr val="1A476F"/>
          </a:solidFill>
          <a:ln w="0">
            <a:solidFill>
              <a:srgbClr val="1A476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27" name="Rectangle 64"/>
          <p:cNvSpPr>
            <a:spLocks noChangeArrowheads="1"/>
          </p:cNvSpPr>
          <p:nvPr/>
        </p:nvSpPr>
        <p:spPr bwMode="auto">
          <a:xfrm>
            <a:off x="8374550" y="707685"/>
            <a:ext cx="99708" cy="574915"/>
          </a:xfrm>
          <a:prstGeom prst="rect">
            <a:avLst/>
          </a:prstGeom>
          <a:solidFill>
            <a:srgbClr val="90353B"/>
          </a:solidFill>
          <a:ln w="0">
            <a:solidFill>
              <a:srgbClr val="90353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74" name="Line 65"/>
          <p:cNvSpPr>
            <a:spLocks noChangeShapeType="1"/>
          </p:cNvSpPr>
          <p:nvPr/>
        </p:nvSpPr>
        <p:spPr bwMode="auto">
          <a:xfrm flipV="1">
            <a:off x="1285332" y="476250"/>
            <a:ext cx="0" cy="5201784"/>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86" name="Line 66"/>
          <p:cNvSpPr>
            <a:spLocks noChangeShapeType="1"/>
          </p:cNvSpPr>
          <p:nvPr/>
        </p:nvSpPr>
        <p:spPr bwMode="auto">
          <a:xfrm flipH="1">
            <a:off x="1200580" y="5446599"/>
            <a:ext cx="84752"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87" name="Rectangle 67"/>
          <p:cNvSpPr>
            <a:spLocks noChangeArrowheads="1"/>
          </p:cNvSpPr>
          <p:nvPr/>
        </p:nvSpPr>
        <p:spPr bwMode="auto">
          <a:xfrm rot="16200000">
            <a:off x="866639" y="5244820"/>
            <a:ext cx="382052" cy="284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Arial" pitchFamily="34" charset="0"/>
                <a:cs typeface="Arial" pitchFamily="34" charset="0"/>
              </a:rPr>
              <a:t>-.4</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88" name="Line 68"/>
          <p:cNvSpPr>
            <a:spLocks noChangeShapeType="1"/>
          </p:cNvSpPr>
          <p:nvPr/>
        </p:nvSpPr>
        <p:spPr bwMode="auto">
          <a:xfrm flipH="1">
            <a:off x="1200580" y="4263707"/>
            <a:ext cx="84752"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89" name="Rectangle 69"/>
          <p:cNvSpPr>
            <a:spLocks noChangeArrowheads="1"/>
          </p:cNvSpPr>
          <p:nvPr/>
        </p:nvSpPr>
        <p:spPr bwMode="auto">
          <a:xfrm rot="16200000">
            <a:off x="866639" y="4063764"/>
            <a:ext cx="382052" cy="284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Arial" pitchFamily="34" charset="0"/>
                <a:cs typeface="Arial" pitchFamily="34" charset="0"/>
              </a:rPr>
              <a:t>-.3</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90" name="Line 70"/>
          <p:cNvSpPr>
            <a:spLocks noChangeShapeType="1"/>
          </p:cNvSpPr>
          <p:nvPr/>
        </p:nvSpPr>
        <p:spPr bwMode="auto">
          <a:xfrm flipH="1">
            <a:off x="1200580" y="3077142"/>
            <a:ext cx="84752"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91" name="Rectangle 71"/>
          <p:cNvSpPr>
            <a:spLocks noChangeArrowheads="1"/>
          </p:cNvSpPr>
          <p:nvPr/>
        </p:nvSpPr>
        <p:spPr bwMode="auto">
          <a:xfrm rot="16200000">
            <a:off x="866639" y="2875363"/>
            <a:ext cx="382052" cy="284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Arial" pitchFamily="34" charset="0"/>
                <a:cs typeface="Arial" pitchFamily="34" charset="0"/>
              </a:rPr>
              <a:t>-.2</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92" name="Line 72"/>
          <p:cNvSpPr>
            <a:spLocks noChangeShapeType="1"/>
          </p:cNvSpPr>
          <p:nvPr/>
        </p:nvSpPr>
        <p:spPr bwMode="auto">
          <a:xfrm flipH="1">
            <a:off x="1200580" y="1890577"/>
            <a:ext cx="84752"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93" name="Rectangle 73"/>
          <p:cNvSpPr>
            <a:spLocks noChangeArrowheads="1"/>
          </p:cNvSpPr>
          <p:nvPr/>
        </p:nvSpPr>
        <p:spPr bwMode="auto">
          <a:xfrm rot="16200000">
            <a:off x="866639" y="1688798"/>
            <a:ext cx="382052" cy="284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Arial" pitchFamily="34" charset="0"/>
                <a:cs typeface="Arial" pitchFamily="34" charset="0"/>
              </a:rPr>
              <a:t>-.1</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94" name="Line 74"/>
          <p:cNvSpPr>
            <a:spLocks noChangeShapeType="1"/>
          </p:cNvSpPr>
          <p:nvPr/>
        </p:nvSpPr>
        <p:spPr bwMode="auto">
          <a:xfrm flipH="1">
            <a:off x="1200580" y="707685"/>
            <a:ext cx="84752"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95" name="Rectangle 75"/>
          <p:cNvSpPr>
            <a:spLocks noChangeArrowheads="1"/>
          </p:cNvSpPr>
          <p:nvPr/>
        </p:nvSpPr>
        <p:spPr bwMode="auto">
          <a:xfrm rot="16200000">
            <a:off x="940023" y="504069"/>
            <a:ext cx="236946" cy="284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Arial" pitchFamily="34" charset="0"/>
                <a:cs typeface="Arial" pitchFamily="34" charset="0"/>
              </a:rPr>
              <a:t>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96" name="Line 76"/>
          <p:cNvSpPr>
            <a:spLocks noChangeShapeType="1"/>
          </p:cNvSpPr>
          <p:nvPr/>
        </p:nvSpPr>
        <p:spPr bwMode="auto">
          <a:xfrm>
            <a:off x="1285332" y="5678034"/>
            <a:ext cx="7423239"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97" name="Rectangle 77"/>
          <p:cNvSpPr>
            <a:spLocks noChangeArrowheads="1"/>
          </p:cNvSpPr>
          <p:nvPr/>
        </p:nvSpPr>
        <p:spPr bwMode="auto">
          <a:xfrm>
            <a:off x="1469790" y="5771710"/>
            <a:ext cx="405478" cy="31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Arial" pitchFamily="34" charset="0"/>
                <a:cs typeface="Arial" pitchFamily="34" charset="0"/>
              </a:rPr>
              <a:t>-12</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98" name="Rectangle 78"/>
          <p:cNvSpPr>
            <a:spLocks noChangeArrowheads="1"/>
          </p:cNvSpPr>
          <p:nvPr/>
        </p:nvSpPr>
        <p:spPr bwMode="auto">
          <a:xfrm>
            <a:off x="1753958" y="5771710"/>
            <a:ext cx="405478" cy="31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Arial" pitchFamily="34" charset="0"/>
                <a:cs typeface="Arial" pitchFamily="34" charset="0"/>
              </a:rPr>
              <a:t>-11</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99" name="Rectangle 79"/>
          <p:cNvSpPr>
            <a:spLocks noChangeArrowheads="1"/>
          </p:cNvSpPr>
          <p:nvPr/>
        </p:nvSpPr>
        <p:spPr bwMode="auto">
          <a:xfrm>
            <a:off x="2034801" y="5771710"/>
            <a:ext cx="405478" cy="31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Arial" pitchFamily="34" charset="0"/>
                <a:cs typeface="Arial" pitchFamily="34" charset="0"/>
              </a:rPr>
              <a:t>-10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00" name="Rectangle 80"/>
          <p:cNvSpPr>
            <a:spLocks noChangeArrowheads="1"/>
          </p:cNvSpPr>
          <p:nvPr/>
        </p:nvSpPr>
        <p:spPr bwMode="auto">
          <a:xfrm>
            <a:off x="2373807" y="5771710"/>
            <a:ext cx="284167" cy="31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Arial" pitchFamily="34" charset="0"/>
                <a:cs typeface="Arial" pitchFamily="34" charset="0"/>
              </a:rPr>
              <a:t>-9</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01" name="Rectangle 81"/>
          <p:cNvSpPr>
            <a:spLocks noChangeArrowheads="1"/>
          </p:cNvSpPr>
          <p:nvPr/>
        </p:nvSpPr>
        <p:spPr bwMode="auto">
          <a:xfrm>
            <a:off x="2659636" y="5771710"/>
            <a:ext cx="284167" cy="31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Arial" pitchFamily="34" charset="0"/>
                <a:cs typeface="Arial" pitchFamily="34" charset="0"/>
              </a:rPr>
              <a:t>-8</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02" name="Rectangle 82"/>
          <p:cNvSpPr>
            <a:spLocks noChangeArrowheads="1"/>
          </p:cNvSpPr>
          <p:nvPr/>
        </p:nvSpPr>
        <p:spPr bwMode="auto">
          <a:xfrm>
            <a:off x="2938817" y="5771710"/>
            <a:ext cx="284167" cy="31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Arial" pitchFamily="34" charset="0"/>
                <a:cs typeface="Arial" pitchFamily="34" charset="0"/>
              </a:rPr>
              <a:t>-7</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03" name="Rectangle 83"/>
          <p:cNvSpPr>
            <a:spLocks noChangeArrowheads="1"/>
          </p:cNvSpPr>
          <p:nvPr/>
        </p:nvSpPr>
        <p:spPr bwMode="auto">
          <a:xfrm>
            <a:off x="3217999" y="5771710"/>
            <a:ext cx="284167" cy="31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Arial" pitchFamily="34" charset="0"/>
                <a:cs typeface="Arial" pitchFamily="34" charset="0"/>
              </a:rPr>
              <a:t>-6</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456" name="Rectangle 84"/>
          <p:cNvSpPr>
            <a:spLocks noChangeArrowheads="1"/>
          </p:cNvSpPr>
          <p:nvPr/>
        </p:nvSpPr>
        <p:spPr bwMode="auto">
          <a:xfrm>
            <a:off x="3503828" y="5771710"/>
            <a:ext cx="284167" cy="31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Arial" pitchFamily="34" charset="0"/>
                <a:cs typeface="Arial" pitchFamily="34" charset="0"/>
              </a:rPr>
              <a:t>-5</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457" name="Rectangle 85"/>
          <p:cNvSpPr>
            <a:spLocks noChangeArrowheads="1"/>
          </p:cNvSpPr>
          <p:nvPr/>
        </p:nvSpPr>
        <p:spPr bwMode="auto">
          <a:xfrm>
            <a:off x="3783009" y="5771710"/>
            <a:ext cx="284167" cy="31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Arial" pitchFamily="34" charset="0"/>
                <a:cs typeface="Arial" pitchFamily="34" charset="0"/>
              </a:rPr>
              <a:t>-4</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458" name="Rectangle 86"/>
          <p:cNvSpPr>
            <a:spLocks noChangeArrowheads="1"/>
          </p:cNvSpPr>
          <p:nvPr/>
        </p:nvSpPr>
        <p:spPr bwMode="auto">
          <a:xfrm>
            <a:off x="4062191" y="5771710"/>
            <a:ext cx="284167" cy="31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Arial" pitchFamily="34" charset="0"/>
                <a:cs typeface="Arial" pitchFamily="34" charset="0"/>
              </a:rPr>
              <a:t>-3</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460" name="Rectangle 87"/>
          <p:cNvSpPr>
            <a:spLocks noChangeArrowheads="1"/>
          </p:cNvSpPr>
          <p:nvPr/>
        </p:nvSpPr>
        <p:spPr bwMode="auto">
          <a:xfrm>
            <a:off x="4343035" y="5771710"/>
            <a:ext cx="284167" cy="31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Arial" pitchFamily="34" charset="0"/>
                <a:cs typeface="Arial" pitchFamily="34" charset="0"/>
              </a:rPr>
              <a:t>-2</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461" name="Rectangle 88"/>
          <p:cNvSpPr>
            <a:spLocks noChangeArrowheads="1"/>
          </p:cNvSpPr>
          <p:nvPr/>
        </p:nvSpPr>
        <p:spPr bwMode="auto">
          <a:xfrm>
            <a:off x="4627201" y="5771710"/>
            <a:ext cx="284167" cy="31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Arial" pitchFamily="34" charset="0"/>
                <a:cs typeface="Arial" pitchFamily="34" charset="0"/>
              </a:rPr>
              <a:t>-1</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462" name="Rectangle 89"/>
          <p:cNvSpPr>
            <a:spLocks noChangeArrowheads="1"/>
          </p:cNvSpPr>
          <p:nvPr/>
        </p:nvSpPr>
        <p:spPr bwMode="auto">
          <a:xfrm>
            <a:off x="4941281" y="5771710"/>
            <a:ext cx="214372" cy="31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Arial" pitchFamily="34" charset="0"/>
                <a:cs typeface="Arial" pitchFamily="34" charset="0"/>
              </a:rPr>
              <a:t>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463" name="Rectangle 90"/>
          <p:cNvSpPr>
            <a:spLocks noChangeArrowheads="1"/>
          </p:cNvSpPr>
          <p:nvPr/>
        </p:nvSpPr>
        <p:spPr bwMode="auto">
          <a:xfrm>
            <a:off x="5222124" y="5771710"/>
            <a:ext cx="214372" cy="31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Arial" pitchFamily="34" charset="0"/>
                <a:cs typeface="Arial" pitchFamily="34" charset="0"/>
              </a:rPr>
              <a:t>1</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464" name="Rectangle 91"/>
          <p:cNvSpPr>
            <a:spLocks noChangeArrowheads="1"/>
          </p:cNvSpPr>
          <p:nvPr/>
        </p:nvSpPr>
        <p:spPr bwMode="auto">
          <a:xfrm>
            <a:off x="5506291" y="5771710"/>
            <a:ext cx="214372" cy="31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Arial" pitchFamily="34" charset="0"/>
                <a:cs typeface="Arial" pitchFamily="34" charset="0"/>
              </a:rPr>
              <a:t>2</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465" name="Rectangle 92"/>
          <p:cNvSpPr>
            <a:spLocks noChangeArrowheads="1"/>
          </p:cNvSpPr>
          <p:nvPr/>
        </p:nvSpPr>
        <p:spPr bwMode="auto">
          <a:xfrm>
            <a:off x="5785473" y="5771710"/>
            <a:ext cx="214372" cy="31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Arial" pitchFamily="34" charset="0"/>
                <a:cs typeface="Arial" pitchFamily="34" charset="0"/>
              </a:rPr>
              <a:t>3</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466" name="Rectangle 93"/>
          <p:cNvSpPr>
            <a:spLocks noChangeArrowheads="1"/>
          </p:cNvSpPr>
          <p:nvPr/>
        </p:nvSpPr>
        <p:spPr bwMode="auto">
          <a:xfrm>
            <a:off x="6066316" y="5771710"/>
            <a:ext cx="214372" cy="31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Arial" pitchFamily="34" charset="0"/>
                <a:cs typeface="Arial" pitchFamily="34" charset="0"/>
              </a:rPr>
              <a:t>4</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467" name="Rectangle 94"/>
          <p:cNvSpPr>
            <a:spLocks noChangeArrowheads="1"/>
          </p:cNvSpPr>
          <p:nvPr/>
        </p:nvSpPr>
        <p:spPr bwMode="auto">
          <a:xfrm>
            <a:off x="6350483" y="5771710"/>
            <a:ext cx="214372" cy="31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Arial" pitchFamily="34" charset="0"/>
                <a:cs typeface="Arial" pitchFamily="34" charset="0"/>
              </a:rPr>
              <a:t>5</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468" name="Rectangle 95"/>
          <p:cNvSpPr>
            <a:spLocks noChangeArrowheads="1"/>
          </p:cNvSpPr>
          <p:nvPr/>
        </p:nvSpPr>
        <p:spPr bwMode="auto">
          <a:xfrm>
            <a:off x="6631326" y="5771710"/>
            <a:ext cx="214372" cy="31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Arial" pitchFamily="34" charset="0"/>
                <a:cs typeface="Arial" pitchFamily="34" charset="0"/>
              </a:rPr>
              <a:t>6</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469" name="Rectangle 96"/>
          <p:cNvSpPr>
            <a:spLocks noChangeArrowheads="1"/>
          </p:cNvSpPr>
          <p:nvPr/>
        </p:nvSpPr>
        <p:spPr bwMode="auto">
          <a:xfrm>
            <a:off x="6910508" y="5771710"/>
            <a:ext cx="214372" cy="31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Arial" pitchFamily="34" charset="0"/>
                <a:cs typeface="Arial" pitchFamily="34" charset="0"/>
              </a:rPr>
              <a:t>7</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470" name="Rectangle 97"/>
          <p:cNvSpPr>
            <a:spLocks noChangeArrowheads="1"/>
          </p:cNvSpPr>
          <p:nvPr/>
        </p:nvSpPr>
        <p:spPr bwMode="auto">
          <a:xfrm>
            <a:off x="7189689" y="5771710"/>
            <a:ext cx="214372" cy="31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Arial" pitchFamily="34" charset="0"/>
                <a:cs typeface="Arial" pitchFamily="34" charset="0"/>
              </a:rPr>
              <a:t>8</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471" name="Rectangle 98"/>
          <p:cNvSpPr>
            <a:spLocks noChangeArrowheads="1"/>
          </p:cNvSpPr>
          <p:nvPr/>
        </p:nvSpPr>
        <p:spPr bwMode="auto">
          <a:xfrm>
            <a:off x="7475518" y="5771710"/>
            <a:ext cx="214372" cy="31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Arial" pitchFamily="34" charset="0"/>
                <a:cs typeface="Arial" pitchFamily="34" charset="0"/>
              </a:rPr>
              <a:t>9</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472" name="Rectangle 99"/>
          <p:cNvSpPr>
            <a:spLocks noChangeArrowheads="1"/>
          </p:cNvSpPr>
          <p:nvPr/>
        </p:nvSpPr>
        <p:spPr bwMode="auto">
          <a:xfrm>
            <a:off x="7694875" y="5771710"/>
            <a:ext cx="335683" cy="31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Arial" pitchFamily="34" charset="0"/>
                <a:cs typeface="Arial" pitchFamily="34" charset="0"/>
              </a:rPr>
              <a:t>10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473" name="Rectangle 100"/>
          <p:cNvSpPr>
            <a:spLocks noChangeArrowheads="1"/>
          </p:cNvSpPr>
          <p:nvPr/>
        </p:nvSpPr>
        <p:spPr bwMode="auto">
          <a:xfrm>
            <a:off x="7974057" y="5771710"/>
            <a:ext cx="335683" cy="31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Arial" pitchFamily="34" charset="0"/>
                <a:cs typeface="Arial" pitchFamily="34" charset="0"/>
              </a:rPr>
              <a:t>11</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474" name="Rectangle 101"/>
          <p:cNvSpPr>
            <a:spLocks noChangeArrowheads="1"/>
          </p:cNvSpPr>
          <p:nvPr/>
        </p:nvSpPr>
        <p:spPr bwMode="auto">
          <a:xfrm>
            <a:off x="8259885" y="5771710"/>
            <a:ext cx="335683" cy="31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Arial" pitchFamily="34" charset="0"/>
                <a:cs typeface="Arial" pitchFamily="34" charset="0"/>
              </a:rPr>
              <a:t>12</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19483" name="Group 19482"/>
          <p:cNvGrpSpPr/>
          <p:nvPr/>
        </p:nvGrpSpPr>
        <p:grpSpPr>
          <a:xfrm>
            <a:off x="1396733" y="4819610"/>
            <a:ext cx="2544109" cy="768507"/>
            <a:chOff x="1440277" y="4678092"/>
            <a:chExt cx="2544109" cy="768507"/>
          </a:xfrm>
        </p:grpSpPr>
        <p:sp>
          <p:nvSpPr>
            <p:cNvPr id="19475" name="Rectangle 102"/>
            <p:cNvSpPr>
              <a:spLocks noChangeArrowheads="1"/>
            </p:cNvSpPr>
            <p:nvPr/>
          </p:nvSpPr>
          <p:spPr bwMode="auto">
            <a:xfrm>
              <a:off x="1440277" y="4678092"/>
              <a:ext cx="2544109" cy="768507"/>
            </a:xfrm>
            <a:prstGeom prst="rect">
              <a:avLst/>
            </a:prstGeom>
            <a:solidFill>
              <a:srgbClr val="FFFFFF"/>
            </a:solidFill>
            <a:ln w="9525">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476" name="Rectangle 103"/>
            <p:cNvSpPr>
              <a:spLocks noChangeArrowheads="1"/>
            </p:cNvSpPr>
            <p:nvPr/>
          </p:nvSpPr>
          <p:spPr bwMode="auto">
            <a:xfrm>
              <a:off x="1531675" y="4777278"/>
              <a:ext cx="774397" cy="225925"/>
            </a:xfrm>
            <a:prstGeom prst="rect">
              <a:avLst/>
            </a:prstGeom>
            <a:solidFill>
              <a:srgbClr val="1A476F"/>
            </a:solidFill>
            <a:ln w="0">
              <a:solidFill>
                <a:srgbClr val="1A476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477" name="Rectangle 104"/>
            <p:cNvSpPr>
              <a:spLocks noChangeArrowheads="1"/>
            </p:cNvSpPr>
            <p:nvPr/>
          </p:nvSpPr>
          <p:spPr bwMode="auto">
            <a:xfrm>
              <a:off x="1531675" y="5105185"/>
              <a:ext cx="779382" cy="225925"/>
            </a:xfrm>
            <a:prstGeom prst="rect">
              <a:avLst/>
            </a:prstGeom>
            <a:solidFill>
              <a:srgbClr val="90353B"/>
            </a:solidFill>
            <a:ln w="0">
              <a:solidFill>
                <a:srgbClr val="90353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478" name="Rectangle 105"/>
            <p:cNvSpPr>
              <a:spLocks noChangeArrowheads="1"/>
            </p:cNvSpPr>
            <p:nvPr/>
          </p:nvSpPr>
          <p:spPr bwMode="auto">
            <a:xfrm>
              <a:off x="2435692" y="4771768"/>
              <a:ext cx="127599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600" dirty="0" smtClean="0">
                  <a:solidFill>
                    <a:srgbClr val="000000"/>
                  </a:solidFill>
                </a:rPr>
                <a:t>vol </a:t>
              </a:r>
              <a:r>
                <a:rPr kumimoji="0" lang="en-US" altLang="en-US" sz="1600" b="0" i="0" u="none" strike="noStrike" cap="none" normalizeH="0" baseline="0" dirty="0" smtClean="0">
                  <a:ln>
                    <a:noFill/>
                  </a:ln>
                  <a:solidFill>
                    <a:srgbClr val="000000"/>
                  </a:solidFill>
                  <a:effectLst/>
                  <a:latin typeface="Arial" pitchFamily="34" charset="0"/>
                  <a:cs typeface="Arial" pitchFamily="34" charset="0"/>
                </a:rPr>
                <a:t>correlation</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479" name="Rectangle 106"/>
            <p:cNvSpPr>
              <a:spLocks noChangeArrowheads="1"/>
            </p:cNvSpPr>
            <p:nvPr/>
          </p:nvSpPr>
          <p:spPr bwMode="auto">
            <a:xfrm>
              <a:off x="2435692" y="5099675"/>
              <a:ext cx="1324451" cy="284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600" dirty="0">
                  <a:solidFill>
                    <a:srgbClr val="000000"/>
                  </a:solidFill>
                </a:rPr>
                <a:t>v</a:t>
              </a:r>
              <a:r>
                <a:rPr kumimoji="0" lang="en-US" altLang="en-US" sz="1600" b="0" i="0" u="none" strike="noStrike" cap="none" normalizeH="0" baseline="0" dirty="0" smtClean="0">
                  <a:ln>
                    <a:noFill/>
                  </a:ln>
                  <a:solidFill>
                    <a:srgbClr val="000000"/>
                  </a:solidFill>
                  <a:effectLst/>
                  <a:latin typeface="Arial" pitchFamily="34" charset="0"/>
                  <a:cs typeface="Arial" pitchFamily="34" charset="0"/>
                </a:rPr>
                <a:t>ix correlation</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79" name="Oval 78"/>
          <p:cNvSpPr/>
          <p:nvPr/>
        </p:nvSpPr>
        <p:spPr>
          <a:xfrm>
            <a:off x="4804339" y="485418"/>
            <a:ext cx="2180697" cy="501922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p:cNvSpPr/>
          <p:nvPr/>
        </p:nvSpPr>
        <p:spPr>
          <a:xfrm>
            <a:off x="3080900" y="485418"/>
            <a:ext cx="2180697" cy="501922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81993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5"/>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7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79" grpId="1" animBg="1"/>
      <p:bldP spid="10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274809" y="572770"/>
            <a:ext cx="12062498" cy="6691630"/>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152400" y="9752"/>
            <a:ext cx="8851900" cy="715962"/>
          </a:xfrm>
          <a:prstGeom prst="rect">
            <a:avLst/>
          </a:prstGeom>
        </p:spPr>
        <p:txBody>
          <a:bodyPr>
            <a:noAutofit/>
          </a:bodyPr>
          <a:lstStyle/>
          <a:p>
            <a:r>
              <a:rPr lang="en-US" dirty="0" smtClean="0"/>
              <a:t>Uncertainty has also been in the media a lot</a:t>
            </a:r>
            <a:endParaRPr lang="en-US" dirty="0"/>
          </a:p>
        </p:txBody>
      </p:sp>
      <p:grpSp>
        <p:nvGrpSpPr>
          <p:cNvPr id="5" name="Group 4"/>
          <p:cNvGrpSpPr/>
          <p:nvPr/>
        </p:nvGrpSpPr>
        <p:grpSpPr>
          <a:xfrm>
            <a:off x="617709" y="858520"/>
            <a:ext cx="10555751" cy="5987090"/>
            <a:chOff x="630409" y="985520"/>
            <a:chExt cx="10555751" cy="5987090"/>
          </a:xfrm>
        </p:grpSpPr>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630409" y="2822741"/>
              <a:ext cx="10555751" cy="4149869"/>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17" name="Picture 2"/>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630409" y="985520"/>
              <a:ext cx="10555751" cy="1844386"/>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grpSp>
      <p:pic>
        <p:nvPicPr>
          <p:cNvPr id="1032" name="Picture 8"/>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1165146" y="1577809"/>
            <a:ext cx="11000235" cy="5979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1933184" y="2078188"/>
            <a:ext cx="7261616" cy="4779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41943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47638"/>
            <a:ext cx="8229600" cy="715962"/>
          </a:xfrm>
        </p:spPr>
        <p:txBody>
          <a:bodyPr/>
          <a:lstStyle/>
          <a:p>
            <a:r>
              <a:rPr lang="en-US" dirty="0" smtClean="0"/>
              <a:t>Interestingly, volatility now at very low levels</a:t>
            </a:r>
            <a:endParaRPr lang="en-US"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875" r="22125"/>
          <a:stretch/>
        </p:blipFill>
        <p:spPr bwMode="auto">
          <a:xfrm>
            <a:off x="1409698" y="774699"/>
            <a:ext cx="6045202" cy="60721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60902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ttp://mamasonadime.com/wp-content/uploads/2011/05/newspaper-deal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1218"/>
          <a:stretch/>
        </p:blipFill>
        <p:spPr bwMode="auto">
          <a:xfrm>
            <a:off x="5772151" y="3553233"/>
            <a:ext cx="3117850" cy="288021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050205"/>
            <a:ext cx="8496300" cy="5041900"/>
          </a:xfrm>
          <a:extLst/>
        </p:spPr>
        <p:txBody>
          <a:bodyPr numCol="2"/>
          <a:lstStyle/>
          <a:p>
            <a:pPr marL="0" indent="0">
              <a:buFont typeface="Arial" pitchFamily="34" charset="0"/>
              <a:buNone/>
              <a:defRPr/>
            </a:pPr>
            <a:r>
              <a:rPr lang="en-US" u="sng" dirty="0" smtClean="0"/>
              <a:t>US Newspapers:</a:t>
            </a:r>
            <a:r>
              <a:rPr lang="en-US" dirty="0" smtClean="0"/>
              <a:t> </a:t>
            </a:r>
          </a:p>
          <a:p>
            <a:pPr>
              <a:buFont typeface="Arial" pitchFamily="34" charset="0"/>
              <a:buChar char="•"/>
              <a:defRPr/>
            </a:pPr>
            <a:r>
              <a:rPr lang="en-US" dirty="0"/>
              <a:t>Boston </a:t>
            </a:r>
            <a:r>
              <a:rPr lang="en-US" dirty="0" smtClean="0"/>
              <a:t>Globe		</a:t>
            </a:r>
          </a:p>
          <a:p>
            <a:pPr>
              <a:buFont typeface="Arial" pitchFamily="34" charset="0"/>
              <a:buChar char="•"/>
              <a:defRPr/>
            </a:pPr>
            <a:r>
              <a:rPr lang="en-US" dirty="0" smtClean="0"/>
              <a:t>Chicago Tribune </a:t>
            </a:r>
          </a:p>
          <a:p>
            <a:pPr>
              <a:buFont typeface="Arial" pitchFamily="34" charset="0"/>
              <a:buChar char="•"/>
              <a:defRPr/>
            </a:pPr>
            <a:r>
              <a:rPr lang="en-US" dirty="0"/>
              <a:t>Dallas Morning </a:t>
            </a:r>
            <a:r>
              <a:rPr lang="en-US" dirty="0" smtClean="0"/>
              <a:t>News </a:t>
            </a:r>
            <a:endParaRPr lang="en-US" dirty="0"/>
          </a:p>
          <a:p>
            <a:pPr>
              <a:buFont typeface="Arial" pitchFamily="34" charset="0"/>
              <a:buChar char="•"/>
              <a:defRPr/>
            </a:pPr>
            <a:r>
              <a:rPr lang="en-US" dirty="0"/>
              <a:t>Los Angeles </a:t>
            </a:r>
            <a:r>
              <a:rPr lang="en-US" dirty="0" smtClean="0"/>
              <a:t>Times</a:t>
            </a:r>
          </a:p>
          <a:p>
            <a:pPr>
              <a:buFont typeface="Arial" pitchFamily="34" charset="0"/>
              <a:buChar char="•"/>
              <a:defRPr/>
            </a:pPr>
            <a:r>
              <a:rPr lang="en-US" dirty="0" smtClean="0"/>
              <a:t>Miami Herald</a:t>
            </a:r>
          </a:p>
          <a:p>
            <a:pPr marL="0" indent="0">
              <a:buFont typeface="Arial" pitchFamily="34" charset="0"/>
              <a:buNone/>
              <a:defRPr/>
            </a:pPr>
            <a:endParaRPr lang="en-US" dirty="0" smtClean="0"/>
          </a:p>
          <a:p>
            <a:pPr marL="0" indent="0">
              <a:buFont typeface="Arial" pitchFamily="34" charset="0"/>
              <a:buNone/>
              <a:defRPr/>
            </a:pPr>
            <a:endParaRPr lang="en-US" dirty="0" smtClean="0"/>
          </a:p>
          <a:p>
            <a:pPr marL="0" indent="0">
              <a:buFont typeface="Arial" pitchFamily="34" charset="0"/>
              <a:buNone/>
              <a:defRPr/>
            </a:pPr>
            <a:endParaRPr lang="en-US" dirty="0" smtClean="0"/>
          </a:p>
          <a:p>
            <a:pPr marL="0" indent="0">
              <a:buFont typeface="Arial" pitchFamily="34" charset="0"/>
              <a:buNone/>
              <a:defRPr/>
            </a:pPr>
            <a:endParaRPr lang="en-US" dirty="0" smtClean="0"/>
          </a:p>
          <a:p>
            <a:pPr marL="0" indent="0">
              <a:buFont typeface="Arial" pitchFamily="34" charset="0"/>
              <a:buNone/>
              <a:defRPr/>
            </a:pPr>
            <a:endParaRPr lang="en-US" dirty="0"/>
          </a:p>
          <a:p>
            <a:pPr marL="0" indent="0">
              <a:buFont typeface="Arial" pitchFamily="34" charset="0"/>
              <a:buNone/>
              <a:defRPr/>
            </a:pPr>
            <a:endParaRPr lang="en-US" dirty="0" smtClean="0"/>
          </a:p>
          <a:p>
            <a:pPr>
              <a:defRPr/>
            </a:pPr>
            <a:r>
              <a:rPr lang="en-US" dirty="0" smtClean="0"/>
              <a:t>New York Times</a:t>
            </a:r>
          </a:p>
          <a:p>
            <a:pPr>
              <a:buFont typeface="Arial" pitchFamily="34" charset="0"/>
              <a:buChar char="•"/>
              <a:defRPr/>
            </a:pPr>
            <a:r>
              <a:rPr lang="en-US" dirty="0" smtClean="0"/>
              <a:t>SF Chronicle</a:t>
            </a:r>
          </a:p>
          <a:p>
            <a:pPr>
              <a:buFont typeface="Arial" pitchFamily="34" charset="0"/>
              <a:buChar char="•"/>
              <a:defRPr/>
            </a:pPr>
            <a:r>
              <a:rPr lang="en-US" dirty="0" smtClean="0"/>
              <a:t>USA Today</a:t>
            </a:r>
          </a:p>
          <a:p>
            <a:pPr>
              <a:buFont typeface="Arial" pitchFamily="34" charset="0"/>
              <a:buChar char="•"/>
              <a:defRPr/>
            </a:pPr>
            <a:r>
              <a:rPr lang="en-US" dirty="0"/>
              <a:t>Wall Street </a:t>
            </a:r>
            <a:r>
              <a:rPr lang="en-US" dirty="0" smtClean="0"/>
              <a:t>Journal</a:t>
            </a:r>
          </a:p>
          <a:p>
            <a:pPr>
              <a:buFont typeface="Arial" pitchFamily="34" charset="0"/>
              <a:buChar char="•"/>
              <a:defRPr/>
            </a:pPr>
            <a:r>
              <a:rPr lang="en-US" dirty="0" smtClean="0"/>
              <a:t>Washington Post</a:t>
            </a:r>
          </a:p>
          <a:p>
            <a:pPr>
              <a:buFont typeface="Arial" pitchFamily="34" charset="0"/>
              <a:buChar char="•"/>
              <a:defRPr/>
            </a:pPr>
            <a:endParaRPr lang="en-US" dirty="0"/>
          </a:p>
          <a:p>
            <a:pPr marL="0" indent="0">
              <a:buFont typeface="Arial" pitchFamily="34" charset="0"/>
              <a:buNone/>
              <a:defRPr/>
            </a:pPr>
            <a:endParaRPr lang="en-US" dirty="0" smtClean="0"/>
          </a:p>
          <a:p>
            <a:pPr marL="0" indent="0">
              <a:buFont typeface="Arial" pitchFamily="34" charset="0"/>
              <a:buNone/>
              <a:defRPr/>
            </a:pPr>
            <a:endParaRPr lang="en-US" dirty="0"/>
          </a:p>
          <a:p>
            <a:pPr>
              <a:buFont typeface="Arial" pitchFamily="34" charset="0"/>
              <a:buChar char="•"/>
              <a:defRPr/>
            </a:pPr>
            <a:endParaRPr lang="en-US" dirty="0"/>
          </a:p>
        </p:txBody>
      </p:sp>
      <p:sp>
        <p:nvSpPr>
          <p:cNvPr id="102403" name="Slide Number Placeholder 3"/>
          <p:cNvSpPr>
            <a:spLocks noGrp="1"/>
          </p:cNvSpPr>
          <p:nvPr>
            <p:ph type="sldNum" sz="quarter" idx="12"/>
          </p:nvPr>
        </p:nvSpPr>
        <p:spPr bwMode="auto">
          <a:xfrm>
            <a:off x="6553200" y="5896873"/>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DF79321-A917-3840-A72F-DC4EEC24827B}" type="slidenum">
              <a:rPr lang="en-US" sz="1200">
                <a:solidFill>
                  <a:srgbClr val="898989"/>
                </a:solidFill>
                <a:latin typeface="Calibri" charset="0"/>
              </a:rPr>
              <a:pPr eaLnBrk="1" hangingPunct="1"/>
              <a:t>31</a:t>
            </a:fld>
            <a:endParaRPr lang="en-US" sz="1200">
              <a:solidFill>
                <a:srgbClr val="898989"/>
              </a:solidFill>
              <a:latin typeface="Calibri" charset="0"/>
            </a:endParaRPr>
          </a:p>
        </p:txBody>
      </p:sp>
      <p:sp>
        <p:nvSpPr>
          <p:cNvPr id="7" name="Rectangle 2"/>
          <p:cNvSpPr txBox="1">
            <a:spLocks noChangeArrowheads="1"/>
          </p:cNvSpPr>
          <p:nvPr/>
        </p:nvSpPr>
        <p:spPr>
          <a:xfrm>
            <a:off x="180974" y="169832"/>
            <a:ext cx="8810625" cy="711911"/>
          </a:xfrm>
          <a:prstGeom prst="rect">
            <a:avLst/>
          </a:prstGeom>
        </p:spPr>
        <p:txBody>
          <a:bodyPr vert="horz" lIns="91440" tIns="45720" rIns="91440" bIns="45720" rtlCol="0" anchor="t"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tx1"/>
                </a:solidFill>
                <a:effectLst/>
                <a:uLnTx/>
                <a:uFillTx/>
                <a:latin typeface="Arial" pitchFamily="34" charset="0"/>
                <a:ea typeface="ＭＳ Ｐゴシック" pitchFamily="34" charset="-128"/>
                <a:cs typeface="Arial" pitchFamily="34" charset="0"/>
              </a:rPr>
              <a:t>News-Based uncertainty indicators</a:t>
            </a:r>
          </a:p>
        </p:txBody>
      </p:sp>
      <p:sp>
        <p:nvSpPr>
          <p:cNvPr id="8" name="Content Placeholder 2"/>
          <p:cNvSpPr txBox="1">
            <a:spLocks/>
          </p:cNvSpPr>
          <p:nvPr/>
        </p:nvSpPr>
        <p:spPr>
          <a:xfrm>
            <a:off x="457200" y="4079267"/>
            <a:ext cx="10058400" cy="1728899"/>
          </a:xfrm>
          <a:prstGeom prst="rect">
            <a:avLst/>
          </a:prstGeom>
          <a:extLst/>
        </p:spPr>
        <p:txBody>
          <a:bodyPr numCol="2"/>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a:lstStyle>
          <a:p>
            <a:pPr marL="0" indent="0">
              <a:buFont typeface="Arial" pitchFamily="34" charset="0"/>
              <a:buNone/>
              <a:tabLst>
                <a:tab pos="3714750" algn="l"/>
              </a:tabLst>
              <a:defRPr/>
            </a:pPr>
            <a:r>
              <a:rPr lang="en-US" kern="0" dirty="0" smtClean="0"/>
              <a:t>Basic idea is to search for frequency of words like econom* and uncert* in newspapers</a:t>
            </a:r>
          </a:p>
          <a:p>
            <a:pPr>
              <a:buFont typeface="Arial" pitchFamily="34" charset="0"/>
              <a:buChar char="•"/>
              <a:defRPr/>
            </a:pPr>
            <a:endParaRPr lang="en-US" kern="0" dirty="0" smtClean="0"/>
          </a:p>
          <a:p>
            <a:pPr marL="0" indent="0">
              <a:buFont typeface="Arial" pitchFamily="34" charset="0"/>
              <a:buNone/>
              <a:defRPr/>
            </a:pPr>
            <a:endParaRPr lang="en-US" kern="0" dirty="0" smtClean="0"/>
          </a:p>
          <a:p>
            <a:pPr marL="0" indent="0">
              <a:buFont typeface="Arial" pitchFamily="34" charset="0"/>
              <a:buNone/>
              <a:defRPr/>
            </a:pPr>
            <a:endParaRPr lang="en-US" kern="0" dirty="0" smtClean="0"/>
          </a:p>
          <a:p>
            <a:pPr>
              <a:buFont typeface="Arial" pitchFamily="34" charset="0"/>
              <a:buChar char="•"/>
              <a:defRPr/>
            </a:pPr>
            <a:endParaRPr lang="en-US" kern="0" dirty="0"/>
          </a:p>
        </p:txBody>
      </p:sp>
    </p:spTree>
    <p:extLst>
      <p:ext uri="{BB962C8B-B14F-4D97-AF65-F5344CB8AC3E}">
        <p14:creationId xmlns:p14="http://schemas.microsoft.com/office/powerpoint/2010/main" val="24420343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Text Box 3"/>
          <p:cNvSpPr txBox="1">
            <a:spLocks noChangeArrowheads="1"/>
          </p:cNvSpPr>
          <p:nvPr/>
        </p:nvSpPr>
        <p:spPr bwMode="auto">
          <a:xfrm>
            <a:off x="0" y="-58738"/>
            <a:ext cx="9278938" cy="523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dirty="0" smtClean="0">
                <a:solidFill>
                  <a:srgbClr val="000000"/>
                </a:solidFill>
              </a:rPr>
              <a:t>US Economic </a:t>
            </a:r>
            <a:r>
              <a:rPr lang="en-US" sz="2800" b="1" dirty="0">
                <a:solidFill>
                  <a:srgbClr val="000000"/>
                </a:solidFill>
              </a:rPr>
              <a:t>policy uncertainty</a:t>
            </a:r>
          </a:p>
        </p:txBody>
      </p:sp>
      <p:sp>
        <p:nvSpPr>
          <p:cNvPr id="21" name="Text Box 60"/>
          <p:cNvSpPr txBox="1">
            <a:spLocks noChangeArrowheads="1"/>
          </p:cNvSpPr>
          <p:nvPr/>
        </p:nvSpPr>
        <p:spPr bwMode="auto">
          <a:xfrm>
            <a:off x="142875" y="6407207"/>
            <a:ext cx="89296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200" dirty="0" smtClean="0">
                <a:solidFill>
                  <a:srgbClr val="000000"/>
                </a:solidFill>
              </a:rPr>
              <a:t>Source: </a:t>
            </a:r>
            <a:r>
              <a:rPr lang="en-US" altLang="en-US" sz="1200" dirty="0" smtClean="0">
                <a:solidFill>
                  <a:srgbClr val="000000"/>
                </a:solidFill>
              </a:rPr>
              <a:t>“</a:t>
            </a:r>
            <a:r>
              <a:rPr lang="en-US" sz="1200" dirty="0" smtClean="0">
                <a:solidFill>
                  <a:srgbClr val="000000"/>
                </a:solidFill>
              </a:rPr>
              <a:t>Measuring Economic Policy Uncertainty</a:t>
            </a:r>
            <a:r>
              <a:rPr lang="en-US" altLang="en-US" sz="1200" dirty="0" smtClean="0">
                <a:solidFill>
                  <a:srgbClr val="000000"/>
                </a:solidFill>
              </a:rPr>
              <a:t>”</a:t>
            </a:r>
            <a:r>
              <a:rPr lang="en-US" sz="1200" dirty="0" smtClean="0">
                <a:solidFill>
                  <a:srgbClr val="000000"/>
                </a:solidFill>
              </a:rPr>
              <a:t> by Scott R. Baker, Nicholas Bloom and Steven J. Davis, all data at </a:t>
            </a:r>
            <a:r>
              <a:rPr lang="en-US" sz="1200" dirty="0" smtClean="0">
                <a:solidFill>
                  <a:srgbClr val="000000"/>
                </a:solidFill>
                <a:hlinkClick r:id="rId2"/>
              </a:rPr>
              <a:t>www.policyuncertainty.com</a:t>
            </a:r>
            <a:r>
              <a:rPr lang="en-US" sz="1200" dirty="0" smtClean="0">
                <a:solidFill>
                  <a:srgbClr val="000000"/>
                </a:solidFill>
              </a:rPr>
              <a:t>. Data normalized to 100 prior to 2010.</a:t>
            </a:r>
            <a:endParaRPr lang="en-US" sz="1200" dirty="0">
              <a:solidFill>
                <a:srgbClr val="000000"/>
              </a:solidFill>
            </a:endParaRPr>
          </a:p>
        </p:txBody>
      </p:sp>
      <p:grpSp>
        <p:nvGrpSpPr>
          <p:cNvPr id="105" name="Group 104"/>
          <p:cNvGrpSpPr/>
          <p:nvPr/>
        </p:nvGrpSpPr>
        <p:grpSpPr>
          <a:xfrm>
            <a:off x="219293" y="208637"/>
            <a:ext cx="8924707" cy="6046091"/>
            <a:chOff x="219293" y="208637"/>
            <a:chExt cx="8924707" cy="6227634"/>
          </a:xfrm>
        </p:grpSpPr>
        <p:grpSp>
          <p:nvGrpSpPr>
            <p:cNvPr id="106" name="Group 5"/>
            <p:cNvGrpSpPr>
              <a:grpSpLocks noChangeAspect="1"/>
            </p:cNvGrpSpPr>
            <p:nvPr/>
          </p:nvGrpSpPr>
          <p:grpSpPr bwMode="auto">
            <a:xfrm>
              <a:off x="219293" y="713333"/>
              <a:ext cx="8924707" cy="5722938"/>
              <a:chOff x="158" y="499"/>
              <a:chExt cx="5462" cy="3605"/>
            </a:xfrm>
          </p:grpSpPr>
          <p:sp>
            <p:nvSpPr>
              <p:cNvPr id="122" name="Rectangle 8"/>
              <p:cNvSpPr>
                <a:spLocks noChangeArrowheads="1"/>
              </p:cNvSpPr>
              <p:nvPr/>
            </p:nvSpPr>
            <p:spPr bwMode="auto">
              <a:xfrm>
                <a:off x="410" y="499"/>
                <a:ext cx="5210" cy="3339"/>
              </a:xfrm>
              <a:prstGeom prst="rect">
                <a:avLst/>
              </a:prstGeom>
              <a:solidFill>
                <a:srgbClr val="FFFFFF"/>
              </a:solidFill>
              <a:ln w="11113">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 name="Line 9"/>
              <p:cNvSpPr>
                <a:spLocks noChangeShapeType="1"/>
              </p:cNvSpPr>
              <p:nvPr/>
            </p:nvSpPr>
            <p:spPr bwMode="auto">
              <a:xfrm>
                <a:off x="410" y="3682"/>
                <a:ext cx="5210" cy="0"/>
              </a:xfrm>
              <a:prstGeom prst="line">
                <a:avLst/>
              </a:prstGeom>
              <a:noFill/>
              <a:ln w="22225">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4" name="Line 10"/>
              <p:cNvSpPr>
                <a:spLocks noChangeShapeType="1"/>
              </p:cNvSpPr>
              <p:nvPr/>
            </p:nvSpPr>
            <p:spPr bwMode="auto">
              <a:xfrm>
                <a:off x="410" y="3021"/>
                <a:ext cx="5210" cy="0"/>
              </a:xfrm>
              <a:prstGeom prst="line">
                <a:avLst/>
              </a:prstGeom>
              <a:noFill/>
              <a:ln w="22225">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5" name="Line 11"/>
              <p:cNvSpPr>
                <a:spLocks noChangeShapeType="1"/>
              </p:cNvSpPr>
              <p:nvPr/>
            </p:nvSpPr>
            <p:spPr bwMode="auto">
              <a:xfrm>
                <a:off x="410" y="2357"/>
                <a:ext cx="5210" cy="0"/>
              </a:xfrm>
              <a:prstGeom prst="line">
                <a:avLst/>
              </a:prstGeom>
              <a:noFill/>
              <a:ln w="22225">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6" name="Line 12"/>
              <p:cNvSpPr>
                <a:spLocks noChangeShapeType="1"/>
              </p:cNvSpPr>
              <p:nvPr/>
            </p:nvSpPr>
            <p:spPr bwMode="auto">
              <a:xfrm>
                <a:off x="410" y="1696"/>
                <a:ext cx="5210" cy="0"/>
              </a:xfrm>
              <a:prstGeom prst="line">
                <a:avLst/>
              </a:prstGeom>
              <a:noFill/>
              <a:ln w="22225">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7" name="Line 13"/>
              <p:cNvSpPr>
                <a:spLocks noChangeShapeType="1"/>
              </p:cNvSpPr>
              <p:nvPr/>
            </p:nvSpPr>
            <p:spPr bwMode="auto">
              <a:xfrm>
                <a:off x="410" y="1035"/>
                <a:ext cx="5210" cy="0"/>
              </a:xfrm>
              <a:prstGeom prst="line">
                <a:avLst/>
              </a:prstGeom>
              <a:noFill/>
              <a:ln w="22225">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8" name="Freeform 14"/>
              <p:cNvSpPr>
                <a:spLocks/>
              </p:cNvSpPr>
              <p:nvPr/>
            </p:nvSpPr>
            <p:spPr bwMode="auto">
              <a:xfrm>
                <a:off x="501" y="587"/>
                <a:ext cx="5028" cy="3163"/>
              </a:xfrm>
              <a:custGeom>
                <a:avLst/>
                <a:gdLst>
                  <a:gd name="T0" fmla="*/ 21 w 1434"/>
                  <a:gd name="T1" fmla="*/ 641 h 933"/>
                  <a:gd name="T2" fmla="*/ 46 w 1434"/>
                  <a:gd name="T3" fmla="*/ 701 h 933"/>
                  <a:gd name="T4" fmla="*/ 70 w 1434"/>
                  <a:gd name="T5" fmla="*/ 659 h 933"/>
                  <a:gd name="T6" fmla="*/ 95 w 1434"/>
                  <a:gd name="T7" fmla="*/ 765 h 933"/>
                  <a:gd name="T8" fmla="*/ 120 w 1434"/>
                  <a:gd name="T9" fmla="*/ 692 h 933"/>
                  <a:gd name="T10" fmla="*/ 144 w 1434"/>
                  <a:gd name="T11" fmla="*/ 526 h 933"/>
                  <a:gd name="T12" fmla="*/ 169 w 1434"/>
                  <a:gd name="T13" fmla="*/ 763 h 933"/>
                  <a:gd name="T14" fmla="*/ 193 w 1434"/>
                  <a:gd name="T15" fmla="*/ 804 h 933"/>
                  <a:gd name="T16" fmla="*/ 218 w 1434"/>
                  <a:gd name="T17" fmla="*/ 734 h 933"/>
                  <a:gd name="T18" fmla="*/ 243 w 1434"/>
                  <a:gd name="T19" fmla="*/ 703 h 933"/>
                  <a:gd name="T20" fmla="*/ 267 w 1434"/>
                  <a:gd name="T21" fmla="*/ 714 h 933"/>
                  <a:gd name="T22" fmla="*/ 292 w 1434"/>
                  <a:gd name="T23" fmla="*/ 585 h 933"/>
                  <a:gd name="T24" fmla="*/ 317 w 1434"/>
                  <a:gd name="T25" fmla="*/ 773 h 933"/>
                  <a:gd name="T26" fmla="*/ 341 w 1434"/>
                  <a:gd name="T27" fmla="*/ 440 h 933"/>
                  <a:gd name="T28" fmla="*/ 366 w 1434"/>
                  <a:gd name="T29" fmla="*/ 631 h 933"/>
                  <a:gd name="T30" fmla="*/ 391 w 1434"/>
                  <a:gd name="T31" fmla="*/ 765 h 933"/>
                  <a:gd name="T32" fmla="*/ 415 w 1434"/>
                  <a:gd name="T33" fmla="*/ 637 h 933"/>
                  <a:gd name="T34" fmla="*/ 440 w 1434"/>
                  <a:gd name="T35" fmla="*/ 806 h 933"/>
                  <a:gd name="T36" fmla="*/ 464 w 1434"/>
                  <a:gd name="T37" fmla="*/ 767 h 933"/>
                  <a:gd name="T38" fmla="*/ 489 w 1434"/>
                  <a:gd name="T39" fmla="*/ 738 h 933"/>
                  <a:gd name="T40" fmla="*/ 514 w 1434"/>
                  <a:gd name="T41" fmla="*/ 812 h 933"/>
                  <a:gd name="T42" fmla="*/ 538 w 1434"/>
                  <a:gd name="T43" fmla="*/ 754 h 933"/>
                  <a:gd name="T44" fmla="*/ 563 w 1434"/>
                  <a:gd name="T45" fmla="*/ 787 h 933"/>
                  <a:gd name="T46" fmla="*/ 588 w 1434"/>
                  <a:gd name="T47" fmla="*/ 846 h 933"/>
                  <a:gd name="T48" fmla="*/ 612 w 1434"/>
                  <a:gd name="T49" fmla="*/ 778 h 933"/>
                  <a:gd name="T50" fmla="*/ 637 w 1434"/>
                  <a:gd name="T51" fmla="*/ 703 h 933"/>
                  <a:gd name="T52" fmla="*/ 662 w 1434"/>
                  <a:gd name="T53" fmla="*/ 792 h 933"/>
                  <a:gd name="T54" fmla="*/ 686 w 1434"/>
                  <a:gd name="T55" fmla="*/ 675 h 933"/>
                  <a:gd name="T56" fmla="*/ 711 w 1434"/>
                  <a:gd name="T57" fmla="*/ 816 h 933"/>
                  <a:gd name="T58" fmla="*/ 735 w 1434"/>
                  <a:gd name="T59" fmla="*/ 798 h 933"/>
                  <a:gd name="T60" fmla="*/ 760 w 1434"/>
                  <a:gd name="T61" fmla="*/ 680 h 933"/>
                  <a:gd name="T62" fmla="*/ 785 w 1434"/>
                  <a:gd name="T63" fmla="*/ 524 h 933"/>
                  <a:gd name="T64" fmla="*/ 809 w 1434"/>
                  <a:gd name="T65" fmla="*/ 743 h 933"/>
                  <a:gd name="T66" fmla="*/ 834 w 1434"/>
                  <a:gd name="T67" fmla="*/ 523 h 933"/>
                  <a:gd name="T68" fmla="*/ 859 w 1434"/>
                  <a:gd name="T69" fmla="*/ 674 h 933"/>
                  <a:gd name="T70" fmla="*/ 883 w 1434"/>
                  <a:gd name="T71" fmla="*/ 482 h 933"/>
                  <a:gd name="T72" fmla="*/ 908 w 1434"/>
                  <a:gd name="T73" fmla="*/ 676 h 933"/>
                  <a:gd name="T74" fmla="*/ 933 w 1434"/>
                  <a:gd name="T75" fmla="*/ 755 h 933"/>
                  <a:gd name="T76" fmla="*/ 957 w 1434"/>
                  <a:gd name="T77" fmla="*/ 775 h 933"/>
                  <a:gd name="T78" fmla="*/ 982 w 1434"/>
                  <a:gd name="T79" fmla="*/ 848 h 933"/>
                  <a:gd name="T80" fmla="*/ 1006 w 1434"/>
                  <a:gd name="T81" fmla="*/ 788 h 933"/>
                  <a:gd name="T82" fmla="*/ 1031 w 1434"/>
                  <a:gd name="T83" fmla="*/ 835 h 933"/>
                  <a:gd name="T84" fmla="*/ 1056 w 1434"/>
                  <a:gd name="T85" fmla="*/ 786 h 933"/>
                  <a:gd name="T86" fmla="*/ 1080 w 1434"/>
                  <a:gd name="T87" fmla="*/ 909 h 933"/>
                  <a:gd name="T88" fmla="*/ 1105 w 1434"/>
                  <a:gd name="T89" fmla="*/ 840 h 933"/>
                  <a:gd name="T90" fmla="*/ 1130 w 1434"/>
                  <a:gd name="T91" fmla="*/ 651 h 933"/>
                  <a:gd name="T92" fmla="*/ 1154 w 1434"/>
                  <a:gd name="T93" fmla="*/ 760 h 933"/>
                  <a:gd name="T94" fmla="*/ 1179 w 1434"/>
                  <a:gd name="T95" fmla="*/ 492 h 933"/>
                  <a:gd name="T96" fmla="*/ 1204 w 1434"/>
                  <a:gd name="T97" fmla="*/ 669 h 933"/>
                  <a:gd name="T98" fmla="*/ 1228 w 1434"/>
                  <a:gd name="T99" fmla="*/ 685 h 933"/>
                  <a:gd name="T100" fmla="*/ 1253 w 1434"/>
                  <a:gd name="T101" fmla="*/ 601 h 933"/>
                  <a:gd name="T102" fmla="*/ 1278 w 1434"/>
                  <a:gd name="T103" fmla="*/ 516 h 933"/>
                  <a:gd name="T104" fmla="*/ 1302 w 1434"/>
                  <a:gd name="T105" fmla="*/ 565 h 933"/>
                  <a:gd name="T106" fmla="*/ 1327 w 1434"/>
                  <a:gd name="T107" fmla="*/ 393 h 933"/>
                  <a:gd name="T108" fmla="*/ 1351 w 1434"/>
                  <a:gd name="T109" fmla="*/ 337 h 933"/>
                  <a:gd name="T110" fmla="*/ 1376 w 1434"/>
                  <a:gd name="T111" fmla="*/ 269 h 933"/>
                  <a:gd name="T112" fmla="*/ 1401 w 1434"/>
                  <a:gd name="T113" fmla="*/ 614 h 933"/>
                  <a:gd name="T114" fmla="*/ 1425 w 1434"/>
                  <a:gd name="T115" fmla="*/ 659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34" h="933">
                    <a:moveTo>
                      <a:pt x="0" y="703"/>
                    </a:moveTo>
                    <a:lnTo>
                      <a:pt x="5" y="802"/>
                    </a:lnTo>
                    <a:lnTo>
                      <a:pt x="9" y="715"/>
                    </a:lnTo>
                    <a:lnTo>
                      <a:pt x="13" y="777"/>
                    </a:lnTo>
                    <a:lnTo>
                      <a:pt x="17" y="725"/>
                    </a:lnTo>
                    <a:lnTo>
                      <a:pt x="21" y="641"/>
                    </a:lnTo>
                    <a:lnTo>
                      <a:pt x="25" y="673"/>
                    </a:lnTo>
                    <a:lnTo>
                      <a:pt x="29" y="674"/>
                    </a:lnTo>
                    <a:lnTo>
                      <a:pt x="33" y="674"/>
                    </a:lnTo>
                    <a:lnTo>
                      <a:pt x="37" y="745"/>
                    </a:lnTo>
                    <a:lnTo>
                      <a:pt x="42" y="776"/>
                    </a:lnTo>
                    <a:lnTo>
                      <a:pt x="46" y="701"/>
                    </a:lnTo>
                    <a:lnTo>
                      <a:pt x="50" y="545"/>
                    </a:lnTo>
                    <a:lnTo>
                      <a:pt x="54" y="643"/>
                    </a:lnTo>
                    <a:lnTo>
                      <a:pt x="58" y="639"/>
                    </a:lnTo>
                    <a:lnTo>
                      <a:pt x="62" y="708"/>
                    </a:lnTo>
                    <a:lnTo>
                      <a:pt x="66" y="591"/>
                    </a:lnTo>
                    <a:lnTo>
                      <a:pt x="70" y="659"/>
                    </a:lnTo>
                    <a:lnTo>
                      <a:pt x="74" y="597"/>
                    </a:lnTo>
                    <a:lnTo>
                      <a:pt x="78" y="646"/>
                    </a:lnTo>
                    <a:lnTo>
                      <a:pt x="83" y="616"/>
                    </a:lnTo>
                    <a:lnTo>
                      <a:pt x="87" y="750"/>
                    </a:lnTo>
                    <a:lnTo>
                      <a:pt x="91" y="724"/>
                    </a:lnTo>
                    <a:lnTo>
                      <a:pt x="95" y="765"/>
                    </a:lnTo>
                    <a:lnTo>
                      <a:pt x="99" y="677"/>
                    </a:lnTo>
                    <a:lnTo>
                      <a:pt x="103" y="808"/>
                    </a:lnTo>
                    <a:lnTo>
                      <a:pt x="107" y="721"/>
                    </a:lnTo>
                    <a:lnTo>
                      <a:pt x="111" y="798"/>
                    </a:lnTo>
                    <a:lnTo>
                      <a:pt x="115" y="766"/>
                    </a:lnTo>
                    <a:lnTo>
                      <a:pt x="120" y="692"/>
                    </a:lnTo>
                    <a:lnTo>
                      <a:pt x="124" y="790"/>
                    </a:lnTo>
                    <a:lnTo>
                      <a:pt x="128" y="902"/>
                    </a:lnTo>
                    <a:lnTo>
                      <a:pt x="132" y="874"/>
                    </a:lnTo>
                    <a:lnTo>
                      <a:pt x="136" y="443"/>
                    </a:lnTo>
                    <a:lnTo>
                      <a:pt x="140" y="393"/>
                    </a:lnTo>
                    <a:lnTo>
                      <a:pt x="144" y="526"/>
                    </a:lnTo>
                    <a:lnTo>
                      <a:pt x="148" y="550"/>
                    </a:lnTo>
                    <a:lnTo>
                      <a:pt x="152" y="710"/>
                    </a:lnTo>
                    <a:lnTo>
                      <a:pt x="156" y="787"/>
                    </a:lnTo>
                    <a:lnTo>
                      <a:pt x="161" y="726"/>
                    </a:lnTo>
                    <a:lnTo>
                      <a:pt x="165" y="721"/>
                    </a:lnTo>
                    <a:lnTo>
                      <a:pt x="169" y="763"/>
                    </a:lnTo>
                    <a:lnTo>
                      <a:pt x="173" y="792"/>
                    </a:lnTo>
                    <a:lnTo>
                      <a:pt x="177" y="738"/>
                    </a:lnTo>
                    <a:lnTo>
                      <a:pt x="181" y="775"/>
                    </a:lnTo>
                    <a:lnTo>
                      <a:pt x="185" y="724"/>
                    </a:lnTo>
                    <a:lnTo>
                      <a:pt x="189" y="709"/>
                    </a:lnTo>
                    <a:lnTo>
                      <a:pt x="193" y="804"/>
                    </a:lnTo>
                    <a:lnTo>
                      <a:pt x="198" y="767"/>
                    </a:lnTo>
                    <a:lnTo>
                      <a:pt x="202" y="908"/>
                    </a:lnTo>
                    <a:lnTo>
                      <a:pt x="206" y="825"/>
                    </a:lnTo>
                    <a:lnTo>
                      <a:pt x="210" y="747"/>
                    </a:lnTo>
                    <a:lnTo>
                      <a:pt x="214" y="781"/>
                    </a:lnTo>
                    <a:lnTo>
                      <a:pt x="218" y="734"/>
                    </a:lnTo>
                    <a:lnTo>
                      <a:pt x="222" y="803"/>
                    </a:lnTo>
                    <a:lnTo>
                      <a:pt x="226" y="784"/>
                    </a:lnTo>
                    <a:lnTo>
                      <a:pt x="230" y="816"/>
                    </a:lnTo>
                    <a:lnTo>
                      <a:pt x="234" y="810"/>
                    </a:lnTo>
                    <a:lnTo>
                      <a:pt x="239" y="698"/>
                    </a:lnTo>
                    <a:lnTo>
                      <a:pt x="243" y="703"/>
                    </a:lnTo>
                    <a:lnTo>
                      <a:pt x="247" y="748"/>
                    </a:lnTo>
                    <a:lnTo>
                      <a:pt x="251" y="677"/>
                    </a:lnTo>
                    <a:lnTo>
                      <a:pt x="255" y="700"/>
                    </a:lnTo>
                    <a:lnTo>
                      <a:pt x="259" y="763"/>
                    </a:lnTo>
                    <a:lnTo>
                      <a:pt x="263" y="728"/>
                    </a:lnTo>
                    <a:lnTo>
                      <a:pt x="267" y="714"/>
                    </a:lnTo>
                    <a:lnTo>
                      <a:pt x="271" y="771"/>
                    </a:lnTo>
                    <a:lnTo>
                      <a:pt x="276" y="564"/>
                    </a:lnTo>
                    <a:lnTo>
                      <a:pt x="280" y="460"/>
                    </a:lnTo>
                    <a:lnTo>
                      <a:pt x="284" y="570"/>
                    </a:lnTo>
                    <a:lnTo>
                      <a:pt x="288" y="513"/>
                    </a:lnTo>
                    <a:lnTo>
                      <a:pt x="292" y="585"/>
                    </a:lnTo>
                    <a:lnTo>
                      <a:pt x="296" y="311"/>
                    </a:lnTo>
                    <a:lnTo>
                      <a:pt x="300" y="692"/>
                    </a:lnTo>
                    <a:lnTo>
                      <a:pt x="304" y="687"/>
                    </a:lnTo>
                    <a:lnTo>
                      <a:pt x="308" y="745"/>
                    </a:lnTo>
                    <a:lnTo>
                      <a:pt x="313" y="787"/>
                    </a:lnTo>
                    <a:lnTo>
                      <a:pt x="317" y="773"/>
                    </a:lnTo>
                    <a:lnTo>
                      <a:pt x="321" y="793"/>
                    </a:lnTo>
                    <a:lnTo>
                      <a:pt x="325" y="721"/>
                    </a:lnTo>
                    <a:lnTo>
                      <a:pt x="329" y="611"/>
                    </a:lnTo>
                    <a:lnTo>
                      <a:pt x="333" y="686"/>
                    </a:lnTo>
                    <a:lnTo>
                      <a:pt x="337" y="559"/>
                    </a:lnTo>
                    <a:lnTo>
                      <a:pt x="341" y="440"/>
                    </a:lnTo>
                    <a:lnTo>
                      <a:pt x="345" y="654"/>
                    </a:lnTo>
                    <a:lnTo>
                      <a:pt x="350" y="504"/>
                    </a:lnTo>
                    <a:lnTo>
                      <a:pt x="354" y="730"/>
                    </a:lnTo>
                    <a:lnTo>
                      <a:pt x="358" y="757"/>
                    </a:lnTo>
                    <a:lnTo>
                      <a:pt x="362" y="801"/>
                    </a:lnTo>
                    <a:lnTo>
                      <a:pt x="366" y="631"/>
                    </a:lnTo>
                    <a:lnTo>
                      <a:pt x="370" y="641"/>
                    </a:lnTo>
                    <a:lnTo>
                      <a:pt x="374" y="630"/>
                    </a:lnTo>
                    <a:lnTo>
                      <a:pt x="378" y="556"/>
                    </a:lnTo>
                    <a:lnTo>
                      <a:pt x="382" y="478"/>
                    </a:lnTo>
                    <a:lnTo>
                      <a:pt x="386" y="686"/>
                    </a:lnTo>
                    <a:lnTo>
                      <a:pt x="391" y="765"/>
                    </a:lnTo>
                    <a:lnTo>
                      <a:pt x="395" y="782"/>
                    </a:lnTo>
                    <a:lnTo>
                      <a:pt x="399" y="690"/>
                    </a:lnTo>
                    <a:lnTo>
                      <a:pt x="403" y="679"/>
                    </a:lnTo>
                    <a:lnTo>
                      <a:pt x="407" y="758"/>
                    </a:lnTo>
                    <a:lnTo>
                      <a:pt x="411" y="587"/>
                    </a:lnTo>
                    <a:lnTo>
                      <a:pt x="415" y="637"/>
                    </a:lnTo>
                    <a:lnTo>
                      <a:pt x="419" y="692"/>
                    </a:lnTo>
                    <a:lnTo>
                      <a:pt x="423" y="657"/>
                    </a:lnTo>
                    <a:lnTo>
                      <a:pt x="428" y="655"/>
                    </a:lnTo>
                    <a:lnTo>
                      <a:pt x="432" y="800"/>
                    </a:lnTo>
                    <a:lnTo>
                      <a:pt x="436" y="760"/>
                    </a:lnTo>
                    <a:lnTo>
                      <a:pt x="440" y="806"/>
                    </a:lnTo>
                    <a:lnTo>
                      <a:pt x="444" y="787"/>
                    </a:lnTo>
                    <a:lnTo>
                      <a:pt x="448" y="733"/>
                    </a:lnTo>
                    <a:lnTo>
                      <a:pt x="452" y="783"/>
                    </a:lnTo>
                    <a:lnTo>
                      <a:pt x="456" y="693"/>
                    </a:lnTo>
                    <a:lnTo>
                      <a:pt x="460" y="739"/>
                    </a:lnTo>
                    <a:lnTo>
                      <a:pt x="464" y="767"/>
                    </a:lnTo>
                    <a:lnTo>
                      <a:pt x="469" y="814"/>
                    </a:lnTo>
                    <a:lnTo>
                      <a:pt x="473" y="761"/>
                    </a:lnTo>
                    <a:lnTo>
                      <a:pt x="477" y="775"/>
                    </a:lnTo>
                    <a:lnTo>
                      <a:pt x="481" y="867"/>
                    </a:lnTo>
                    <a:lnTo>
                      <a:pt x="485" y="738"/>
                    </a:lnTo>
                    <a:lnTo>
                      <a:pt x="489" y="738"/>
                    </a:lnTo>
                    <a:lnTo>
                      <a:pt x="493" y="630"/>
                    </a:lnTo>
                    <a:lnTo>
                      <a:pt x="497" y="716"/>
                    </a:lnTo>
                    <a:lnTo>
                      <a:pt x="501" y="770"/>
                    </a:lnTo>
                    <a:lnTo>
                      <a:pt x="506" y="850"/>
                    </a:lnTo>
                    <a:lnTo>
                      <a:pt x="510" y="845"/>
                    </a:lnTo>
                    <a:lnTo>
                      <a:pt x="514" y="812"/>
                    </a:lnTo>
                    <a:lnTo>
                      <a:pt x="518" y="789"/>
                    </a:lnTo>
                    <a:lnTo>
                      <a:pt x="522" y="890"/>
                    </a:lnTo>
                    <a:lnTo>
                      <a:pt x="526" y="833"/>
                    </a:lnTo>
                    <a:lnTo>
                      <a:pt x="530" y="796"/>
                    </a:lnTo>
                    <a:lnTo>
                      <a:pt x="534" y="713"/>
                    </a:lnTo>
                    <a:lnTo>
                      <a:pt x="538" y="754"/>
                    </a:lnTo>
                    <a:lnTo>
                      <a:pt x="542" y="711"/>
                    </a:lnTo>
                    <a:lnTo>
                      <a:pt x="547" y="788"/>
                    </a:lnTo>
                    <a:lnTo>
                      <a:pt x="551" y="809"/>
                    </a:lnTo>
                    <a:lnTo>
                      <a:pt x="555" y="831"/>
                    </a:lnTo>
                    <a:lnTo>
                      <a:pt x="559" y="866"/>
                    </a:lnTo>
                    <a:lnTo>
                      <a:pt x="563" y="787"/>
                    </a:lnTo>
                    <a:lnTo>
                      <a:pt x="567" y="836"/>
                    </a:lnTo>
                    <a:lnTo>
                      <a:pt x="571" y="762"/>
                    </a:lnTo>
                    <a:lnTo>
                      <a:pt x="575" y="800"/>
                    </a:lnTo>
                    <a:lnTo>
                      <a:pt x="579" y="891"/>
                    </a:lnTo>
                    <a:lnTo>
                      <a:pt x="584" y="818"/>
                    </a:lnTo>
                    <a:lnTo>
                      <a:pt x="588" y="846"/>
                    </a:lnTo>
                    <a:lnTo>
                      <a:pt x="592" y="813"/>
                    </a:lnTo>
                    <a:lnTo>
                      <a:pt x="596" y="749"/>
                    </a:lnTo>
                    <a:lnTo>
                      <a:pt x="600" y="833"/>
                    </a:lnTo>
                    <a:lnTo>
                      <a:pt x="604" y="830"/>
                    </a:lnTo>
                    <a:lnTo>
                      <a:pt x="608" y="812"/>
                    </a:lnTo>
                    <a:lnTo>
                      <a:pt x="612" y="778"/>
                    </a:lnTo>
                    <a:lnTo>
                      <a:pt x="616" y="809"/>
                    </a:lnTo>
                    <a:lnTo>
                      <a:pt x="621" y="878"/>
                    </a:lnTo>
                    <a:lnTo>
                      <a:pt x="625" y="896"/>
                    </a:lnTo>
                    <a:lnTo>
                      <a:pt x="629" y="745"/>
                    </a:lnTo>
                    <a:lnTo>
                      <a:pt x="633" y="772"/>
                    </a:lnTo>
                    <a:lnTo>
                      <a:pt x="637" y="703"/>
                    </a:lnTo>
                    <a:lnTo>
                      <a:pt x="641" y="687"/>
                    </a:lnTo>
                    <a:lnTo>
                      <a:pt x="645" y="713"/>
                    </a:lnTo>
                    <a:lnTo>
                      <a:pt x="649" y="783"/>
                    </a:lnTo>
                    <a:lnTo>
                      <a:pt x="653" y="817"/>
                    </a:lnTo>
                    <a:lnTo>
                      <a:pt x="657" y="795"/>
                    </a:lnTo>
                    <a:lnTo>
                      <a:pt x="662" y="792"/>
                    </a:lnTo>
                    <a:lnTo>
                      <a:pt x="666" y="712"/>
                    </a:lnTo>
                    <a:lnTo>
                      <a:pt x="670" y="599"/>
                    </a:lnTo>
                    <a:lnTo>
                      <a:pt x="674" y="448"/>
                    </a:lnTo>
                    <a:lnTo>
                      <a:pt x="678" y="542"/>
                    </a:lnTo>
                    <a:lnTo>
                      <a:pt x="682" y="665"/>
                    </a:lnTo>
                    <a:lnTo>
                      <a:pt x="686" y="675"/>
                    </a:lnTo>
                    <a:lnTo>
                      <a:pt x="690" y="627"/>
                    </a:lnTo>
                    <a:lnTo>
                      <a:pt x="694" y="737"/>
                    </a:lnTo>
                    <a:lnTo>
                      <a:pt x="699" y="846"/>
                    </a:lnTo>
                    <a:lnTo>
                      <a:pt x="703" y="836"/>
                    </a:lnTo>
                    <a:lnTo>
                      <a:pt x="707" y="855"/>
                    </a:lnTo>
                    <a:lnTo>
                      <a:pt x="711" y="816"/>
                    </a:lnTo>
                    <a:lnTo>
                      <a:pt x="715" y="770"/>
                    </a:lnTo>
                    <a:lnTo>
                      <a:pt x="719" y="807"/>
                    </a:lnTo>
                    <a:lnTo>
                      <a:pt x="723" y="805"/>
                    </a:lnTo>
                    <a:lnTo>
                      <a:pt x="727" y="853"/>
                    </a:lnTo>
                    <a:lnTo>
                      <a:pt x="731" y="810"/>
                    </a:lnTo>
                    <a:lnTo>
                      <a:pt x="735" y="798"/>
                    </a:lnTo>
                    <a:lnTo>
                      <a:pt x="740" y="761"/>
                    </a:lnTo>
                    <a:lnTo>
                      <a:pt x="744" y="822"/>
                    </a:lnTo>
                    <a:lnTo>
                      <a:pt x="748" y="822"/>
                    </a:lnTo>
                    <a:lnTo>
                      <a:pt x="752" y="832"/>
                    </a:lnTo>
                    <a:lnTo>
                      <a:pt x="756" y="647"/>
                    </a:lnTo>
                    <a:lnTo>
                      <a:pt x="760" y="680"/>
                    </a:lnTo>
                    <a:lnTo>
                      <a:pt x="764" y="770"/>
                    </a:lnTo>
                    <a:lnTo>
                      <a:pt x="768" y="878"/>
                    </a:lnTo>
                    <a:lnTo>
                      <a:pt x="772" y="821"/>
                    </a:lnTo>
                    <a:lnTo>
                      <a:pt x="777" y="757"/>
                    </a:lnTo>
                    <a:lnTo>
                      <a:pt x="781" y="459"/>
                    </a:lnTo>
                    <a:lnTo>
                      <a:pt x="785" y="524"/>
                    </a:lnTo>
                    <a:lnTo>
                      <a:pt x="789" y="551"/>
                    </a:lnTo>
                    <a:lnTo>
                      <a:pt x="793" y="606"/>
                    </a:lnTo>
                    <a:lnTo>
                      <a:pt x="797" y="572"/>
                    </a:lnTo>
                    <a:lnTo>
                      <a:pt x="801" y="527"/>
                    </a:lnTo>
                    <a:lnTo>
                      <a:pt x="805" y="649"/>
                    </a:lnTo>
                    <a:lnTo>
                      <a:pt x="809" y="743"/>
                    </a:lnTo>
                    <a:lnTo>
                      <a:pt x="813" y="638"/>
                    </a:lnTo>
                    <a:lnTo>
                      <a:pt x="818" y="736"/>
                    </a:lnTo>
                    <a:lnTo>
                      <a:pt x="822" y="43"/>
                    </a:lnTo>
                    <a:lnTo>
                      <a:pt x="826" y="142"/>
                    </a:lnTo>
                    <a:lnTo>
                      <a:pt x="830" y="435"/>
                    </a:lnTo>
                    <a:lnTo>
                      <a:pt x="834" y="523"/>
                    </a:lnTo>
                    <a:lnTo>
                      <a:pt x="838" y="528"/>
                    </a:lnTo>
                    <a:lnTo>
                      <a:pt x="842" y="700"/>
                    </a:lnTo>
                    <a:lnTo>
                      <a:pt x="846" y="727"/>
                    </a:lnTo>
                    <a:lnTo>
                      <a:pt x="850" y="694"/>
                    </a:lnTo>
                    <a:lnTo>
                      <a:pt x="855" y="723"/>
                    </a:lnTo>
                    <a:lnTo>
                      <a:pt x="859" y="674"/>
                    </a:lnTo>
                    <a:lnTo>
                      <a:pt x="863" y="563"/>
                    </a:lnTo>
                    <a:lnTo>
                      <a:pt x="867" y="577"/>
                    </a:lnTo>
                    <a:lnTo>
                      <a:pt x="871" y="523"/>
                    </a:lnTo>
                    <a:lnTo>
                      <a:pt x="875" y="604"/>
                    </a:lnTo>
                    <a:lnTo>
                      <a:pt x="879" y="475"/>
                    </a:lnTo>
                    <a:lnTo>
                      <a:pt x="883" y="482"/>
                    </a:lnTo>
                    <a:lnTo>
                      <a:pt x="887" y="383"/>
                    </a:lnTo>
                    <a:lnTo>
                      <a:pt x="892" y="476"/>
                    </a:lnTo>
                    <a:lnTo>
                      <a:pt x="896" y="231"/>
                    </a:lnTo>
                    <a:lnTo>
                      <a:pt x="900" y="419"/>
                    </a:lnTo>
                    <a:lnTo>
                      <a:pt x="904" y="630"/>
                    </a:lnTo>
                    <a:lnTo>
                      <a:pt x="908" y="676"/>
                    </a:lnTo>
                    <a:lnTo>
                      <a:pt x="912" y="703"/>
                    </a:lnTo>
                    <a:lnTo>
                      <a:pt x="916" y="750"/>
                    </a:lnTo>
                    <a:lnTo>
                      <a:pt x="920" y="680"/>
                    </a:lnTo>
                    <a:lnTo>
                      <a:pt x="924" y="801"/>
                    </a:lnTo>
                    <a:lnTo>
                      <a:pt x="929" y="801"/>
                    </a:lnTo>
                    <a:lnTo>
                      <a:pt x="933" y="755"/>
                    </a:lnTo>
                    <a:lnTo>
                      <a:pt x="937" y="763"/>
                    </a:lnTo>
                    <a:lnTo>
                      <a:pt x="941" y="761"/>
                    </a:lnTo>
                    <a:lnTo>
                      <a:pt x="945" y="779"/>
                    </a:lnTo>
                    <a:lnTo>
                      <a:pt x="949" y="797"/>
                    </a:lnTo>
                    <a:lnTo>
                      <a:pt x="953" y="729"/>
                    </a:lnTo>
                    <a:lnTo>
                      <a:pt x="957" y="775"/>
                    </a:lnTo>
                    <a:lnTo>
                      <a:pt x="961" y="761"/>
                    </a:lnTo>
                    <a:lnTo>
                      <a:pt x="965" y="778"/>
                    </a:lnTo>
                    <a:lnTo>
                      <a:pt x="970" y="684"/>
                    </a:lnTo>
                    <a:lnTo>
                      <a:pt x="974" y="646"/>
                    </a:lnTo>
                    <a:lnTo>
                      <a:pt x="978" y="730"/>
                    </a:lnTo>
                    <a:lnTo>
                      <a:pt x="982" y="848"/>
                    </a:lnTo>
                    <a:lnTo>
                      <a:pt x="986" y="847"/>
                    </a:lnTo>
                    <a:lnTo>
                      <a:pt x="990" y="906"/>
                    </a:lnTo>
                    <a:lnTo>
                      <a:pt x="994" y="916"/>
                    </a:lnTo>
                    <a:lnTo>
                      <a:pt x="998" y="802"/>
                    </a:lnTo>
                    <a:lnTo>
                      <a:pt x="1002" y="815"/>
                    </a:lnTo>
                    <a:lnTo>
                      <a:pt x="1006" y="788"/>
                    </a:lnTo>
                    <a:lnTo>
                      <a:pt x="1011" y="827"/>
                    </a:lnTo>
                    <a:lnTo>
                      <a:pt x="1015" y="875"/>
                    </a:lnTo>
                    <a:lnTo>
                      <a:pt x="1019" y="695"/>
                    </a:lnTo>
                    <a:lnTo>
                      <a:pt x="1023" y="796"/>
                    </a:lnTo>
                    <a:lnTo>
                      <a:pt x="1027" y="874"/>
                    </a:lnTo>
                    <a:lnTo>
                      <a:pt x="1031" y="835"/>
                    </a:lnTo>
                    <a:lnTo>
                      <a:pt x="1035" y="815"/>
                    </a:lnTo>
                    <a:lnTo>
                      <a:pt x="1039" y="837"/>
                    </a:lnTo>
                    <a:lnTo>
                      <a:pt x="1043" y="893"/>
                    </a:lnTo>
                    <a:lnTo>
                      <a:pt x="1048" y="789"/>
                    </a:lnTo>
                    <a:lnTo>
                      <a:pt x="1052" y="843"/>
                    </a:lnTo>
                    <a:lnTo>
                      <a:pt x="1056" y="786"/>
                    </a:lnTo>
                    <a:lnTo>
                      <a:pt x="1060" y="778"/>
                    </a:lnTo>
                    <a:lnTo>
                      <a:pt x="1064" y="829"/>
                    </a:lnTo>
                    <a:lnTo>
                      <a:pt x="1068" y="867"/>
                    </a:lnTo>
                    <a:lnTo>
                      <a:pt x="1072" y="891"/>
                    </a:lnTo>
                    <a:lnTo>
                      <a:pt x="1076" y="914"/>
                    </a:lnTo>
                    <a:lnTo>
                      <a:pt x="1080" y="909"/>
                    </a:lnTo>
                    <a:lnTo>
                      <a:pt x="1085" y="817"/>
                    </a:lnTo>
                    <a:lnTo>
                      <a:pt x="1089" y="910"/>
                    </a:lnTo>
                    <a:lnTo>
                      <a:pt x="1093" y="825"/>
                    </a:lnTo>
                    <a:lnTo>
                      <a:pt x="1097" y="874"/>
                    </a:lnTo>
                    <a:lnTo>
                      <a:pt x="1101" y="830"/>
                    </a:lnTo>
                    <a:lnTo>
                      <a:pt x="1105" y="840"/>
                    </a:lnTo>
                    <a:lnTo>
                      <a:pt x="1109" y="933"/>
                    </a:lnTo>
                    <a:lnTo>
                      <a:pt x="1113" y="757"/>
                    </a:lnTo>
                    <a:lnTo>
                      <a:pt x="1117" y="679"/>
                    </a:lnTo>
                    <a:lnTo>
                      <a:pt x="1121" y="754"/>
                    </a:lnTo>
                    <a:lnTo>
                      <a:pt x="1126" y="692"/>
                    </a:lnTo>
                    <a:lnTo>
                      <a:pt x="1130" y="651"/>
                    </a:lnTo>
                    <a:lnTo>
                      <a:pt x="1134" y="417"/>
                    </a:lnTo>
                    <a:lnTo>
                      <a:pt x="1138" y="685"/>
                    </a:lnTo>
                    <a:lnTo>
                      <a:pt x="1142" y="661"/>
                    </a:lnTo>
                    <a:lnTo>
                      <a:pt x="1146" y="725"/>
                    </a:lnTo>
                    <a:lnTo>
                      <a:pt x="1150" y="762"/>
                    </a:lnTo>
                    <a:lnTo>
                      <a:pt x="1154" y="760"/>
                    </a:lnTo>
                    <a:lnTo>
                      <a:pt x="1158" y="659"/>
                    </a:lnTo>
                    <a:lnTo>
                      <a:pt x="1163" y="791"/>
                    </a:lnTo>
                    <a:lnTo>
                      <a:pt x="1167" y="178"/>
                    </a:lnTo>
                    <a:lnTo>
                      <a:pt x="1171" y="164"/>
                    </a:lnTo>
                    <a:lnTo>
                      <a:pt x="1175" y="473"/>
                    </a:lnTo>
                    <a:lnTo>
                      <a:pt x="1179" y="492"/>
                    </a:lnTo>
                    <a:lnTo>
                      <a:pt x="1183" y="386"/>
                    </a:lnTo>
                    <a:lnTo>
                      <a:pt x="1187" y="317"/>
                    </a:lnTo>
                    <a:lnTo>
                      <a:pt x="1191" y="452"/>
                    </a:lnTo>
                    <a:lnTo>
                      <a:pt x="1195" y="687"/>
                    </a:lnTo>
                    <a:lnTo>
                      <a:pt x="1200" y="616"/>
                    </a:lnTo>
                    <a:lnTo>
                      <a:pt x="1204" y="669"/>
                    </a:lnTo>
                    <a:lnTo>
                      <a:pt x="1208" y="701"/>
                    </a:lnTo>
                    <a:lnTo>
                      <a:pt x="1212" y="674"/>
                    </a:lnTo>
                    <a:lnTo>
                      <a:pt x="1216" y="721"/>
                    </a:lnTo>
                    <a:lnTo>
                      <a:pt x="1220" y="771"/>
                    </a:lnTo>
                    <a:lnTo>
                      <a:pt x="1224" y="718"/>
                    </a:lnTo>
                    <a:lnTo>
                      <a:pt x="1228" y="685"/>
                    </a:lnTo>
                    <a:lnTo>
                      <a:pt x="1232" y="574"/>
                    </a:lnTo>
                    <a:lnTo>
                      <a:pt x="1236" y="652"/>
                    </a:lnTo>
                    <a:lnTo>
                      <a:pt x="1241" y="621"/>
                    </a:lnTo>
                    <a:lnTo>
                      <a:pt x="1245" y="625"/>
                    </a:lnTo>
                    <a:lnTo>
                      <a:pt x="1249" y="531"/>
                    </a:lnTo>
                    <a:lnTo>
                      <a:pt x="1253" y="601"/>
                    </a:lnTo>
                    <a:lnTo>
                      <a:pt x="1257" y="339"/>
                    </a:lnTo>
                    <a:lnTo>
                      <a:pt x="1261" y="611"/>
                    </a:lnTo>
                    <a:lnTo>
                      <a:pt x="1265" y="379"/>
                    </a:lnTo>
                    <a:lnTo>
                      <a:pt x="1269" y="504"/>
                    </a:lnTo>
                    <a:lnTo>
                      <a:pt x="1273" y="425"/>
                    </a:lnTo>
                    <a:lnTo>
                      <a:pt x="1278" y="516"/>
                    </a:lnTo>
                    <a:lnTo>
                      <a:pt x="1282" y="673"/>
                    </a:lnTo>
                    <a:lnTo>
                      <a:pt x="1286" y="700"/>
                    </a:lnTo>
                    <a:lnTo>
                      <a:pt x="1290" y="507"/>
                    </a:lnTo>
                    <a:lnTo>
                      <a:pt x="1294" y="621"/>
                    </a:lnTo>
                    <a:lnTo>
                      <a:pt x="1298" y="778"/>
                    </a:lnTo>
                    <a:lnTo>
                      <a:pt x="1302" y="565"/>
                    </a:lnTo>
                    <a:lnTo>
                      <a:pt x="1306" y="299"/>
                    </a:lnTo>
                    <a:lnTo>
                      <a:pt x="1310" y="0"/>
                    </a:lnTo>
                    <a:lnTo>
                      <a:pt x="1314" y="271"/>
                    </a:lnTo>
                    <a:lnTo>
                      <a:pt x="1319" y="570"/>
                    </a:lnTo>
                    <a:lnTo>
                      <a:pt x="1323" y="547"/>
                    </a:lnTo>
                    <a:lnTo>
                      <a:pt x="1327" y="393"/>
                    </a:lnTo>
                    <a:lnTo>
                      <a:pt x="1331" y="505"/>
                    </a:lnTo>
                    <a:lnTo>
                      <a:pt x="1335" y="642"/>
                    </a:lnTo>
                    <a:lnTo>
                      <a:pt x="1339" y="722"/>
                    </a:lnTo>
                    <a:lnTo>
                      <a:pt x="1343" y="729"/>
                    </a:lnTo>
                    <a:lnTo>
                      <a:pt x="1347" y="577"/>
                    </a:lnTo>
                    <a:lnTo>
                      <a:pt x="1351" y="337"/>
                    </a:lnTo>
                    <a:lnTo>
                      <a:pt x="1356" y="402"/>
                    </a:lnTo>
                    <a:lnTo>
                      <a:pt x="1360" y="550"/>
                    </a:lnTo>
                    <a:lnTo>
                      <a:pt x="1364" y="397"/>
                    </a:lnTo>
                    <a:lnTo>
                      <a:pt x="1368" y="459"/>
                    </a:lnTo>
                    <a:lnTo>
                      <a:pt x="1372" y="304"/>
                    </a:lnTo>
                    <a:lnTo>
                      <a:pt x="1376" y="269"/>
                    </a:lnTo>
                    <a:lnTo>
                      <a:pt x="1380" y="330"/>
                    </a:lnTo>
                    <a:lnTo>
                      <a:pt x="1384" y="606"/>
                    </a:lnTo>
                    <a:lnTo>
                      <a:pt x="1388" y="538"/>
                    </a:lnTo>
                    <a:lnTo>
                      <a:pt x="1392" y="579"/>
                    </a:lnTo>
                    <a:lnTo>
                      <a:pt x="1397" y="682"/>
                    </a:lnTo>
                    <a:lnTo>
                      <a:pt x="1401" y="614"/>
                    </a:lnTo>
                    <a:lnTo>
                      <a:pt x="1405" y="751"/>
                    </a:lnTo>
                    <a:lnTo>
                      <a:pt x="1409" y="683"/>
                    </a:lnTo>
                    <a:lnTo>
                      <a:pt x="1413" y="406"/>
                    </a:lnTo>
                    <a:lnTo>
                      <a:pt x="1417" y="228"/>
                    </a:lnTo>
                    <a:lnTo>
                      <a:pt x="1421" y="757"/>
                    </a:lnTo>
                    <a:lnTo>
                      <a:pt x="1425" y="659"/>
                    </a:lnTo>
                    <a:lnTo>
                      <a:pt x="1429" y="661"/>
                    </a:lnTo>
                    <a:lnTo>
                      <a:pt x="1434" y="673"/>
                    </a:lnTo>
                  </a:path>
                </a:pathLst>
              </a:custGeom>
              <a:noFill/>
              <a:ln w="26988">
                <a:solidFill>
                  <a:srgbClr val="1A476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9" name="Line 15"/>
              <p:cNvSpPr>
                <a:spLocks noChangeShapeType="1"/>
              </p:cNvSpPr>
              <p:nvPr/>
            </p:nvSpPr>
            <p:spPr bwMode="auto">
              <a:xfrm flipV="1">
                <a:off x="410" y="499"/>
                <a:ext cx="0" cy="3342"/>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0" name="Line 16"/>
              <p:cNvSpPr>
                <a:spLocks noChangeShapeType="1"/>
              </p:cNvSpPr>
              <p:nvPr/>
            </p:nvSpPr>
            <p:spPr bwMode="auto">
              <a:xfrm flipH="1">
                <a:off x="350" y="3682"/>
                <a:ext cx="60"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1" name="Rectangle 17"/>
              <p:cNvSpPr>
                <a:spLocks noChangeArrowheads="1"/>
              </p:cNvSpPr>
              <p:nvPr/>
            </p:nvSpPr>
            <p:spPr bwMode="auto">
              <a:xfrm rot="16200000">
                <a:off x="141" y="3549"/>
                <a:ext cx="228"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Arial" pitchFamily="34" charset="0"/>
                    <a:cs typeface="Arial" pitchFamily="34" charset="0"/>
                  </a:rPr>
                  <a:t>50</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2" name="Line 18"/>
              <p:cNvSpPr>
                <a:spLocks noChangeShapeType="1"/>
              </p:cNvSpPr>
              <p:nvPr/>
            </p:nvSpPr>
            <p:spPr bwMode="auto">
              <a:xfrm flipH="1">
                <a:off x="350" y="3021"/>
                <a:ext cx="60"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3" name="Rectangle 19"/>
              <p:cNvSpPr>
                <a:spLocks noChangeArrowheads="1"/>
              </p:cNvSpPr>
              <p:nvPr/>
            </p:nvSpPr>
            <p:spPr bwMode="auto">
              <a:xfrm rot="16200000">
                <a:off x="101" y="2885"/>
                <a:ext cx="308"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Arial" pitchFamily="34" charset="0"/>
                    <a:cs typeface="Arial" pitchFamily="34" charset="0"/>
                  </a:rPr>
                  <a:t>100</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4" name="Line 20"/>
              <p:cNvSpPr>
                <a:spLocks noChangeShapeType="1"/>
              </p:cNvSpPr>
              <p:nvPr/>
            </p:nvSpPr>
            <p:spPr bwMode="auto">
              <a:xfrm flipH="1">
                <a:off x="350" y="2357"/>
                <a:ext cx="60"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5" name="Rectangle 21"/>
              <p:cNvSpPr>
                <a:spLocks noChangeArrowheads="1"/>
              </p:cNvSpPr>
              <p:nvPr/>
            </p:nvSpPr>
            <p:spPr bwMode="auto">
              <a:xfrm rot="16200000">
                <a:off x="101" y="2221"/>
                <a:ext cx="308"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Arial" pitchFamily="34" charset="0"/>
                    <a:cs typeface="Arial" pitchFamily="34" charset="0"/>
                  </a:rPr>
                  <a:t>150</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6" name="Line 22"/>
              <p:cNvSpPr>
                <a:spLocks noChangeShapeType="1"/>
              </p:cNvSpPr>
              <p:nvPr/>
            </p:nvSpPr>
            <p:spPr bwMode="auto">
              <a:xfrm flipH="1">
                <a:off x="350" y="1696"/>
                <a:ext cx="60"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7" name="Rectangle 23"/>
              <p:cNvSpPr>
                <a:spLocks noChangeArrowheads="1"/>
              </p:cNvSpPr>
              <p:nvPr/>
            </p:nvSpPr>
            <p:spPr bwMode="auto">
              <a:xfrm rot="16200000">
                <a:off x="101" y="1560"/>
                <a:ext cx="308"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Arial" pitchFamily="34" charset="0"/>
                    <a:cs typeface="Arial" pitchFamily="34" charset="0"/>
                  </a:rPr>
                  <a:t>200</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8" name="Line 24"/>
              <p:cNvSpPr>
                <a:spLocks noChangeShapeType="1"/>
              </p:cNvSpPr>
              <p:nvPr/>
            </p:nvSpPr>
            <p:spPr bwMode="auto">
              <a:xfrm flipH="1">
                <a:off x="350" y="1035"/>
                <a:ext cx="60"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9" name="Rectangle 25"/>
              <p:cNvSpPr>
                <a:spLocks noChangeArrowheads="1"/>
              </p:cNvSpPr>
              <p:nvPr/>
            </p:nvSpPr>
            <p:spPr bwMode="auto">
              <a:xfrm rot="16200000">
                <a:off x="101" y="899"/>
                <a:ext cx="308"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Arial" pitchFamily="34" charset="0"/>
                    <a:cs typeface="Arial" pitchFamily="34" charset="0"/>
                  </a:rPr>
                  <a:t>250</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0" name="Line 26"/>
              <p:cNvSpPr>
                <a:spLocks noChangeShapeType="1"/>
              </p:cNvSpPr>
              <p:nvPr/>
            </p:nvSpPr>
            <p:spPr bwMode="auto">
              <a:xfrm>
                <a:off x="410" y="3841"/>
                <a:ext cx="5210"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1" name="Line 27"/>
              <p:cNvSpPr>
                <a:spLocks noChangeShapeType="1"/>
              </p:cNvSpPr>
              <p:nvPr/>
            </p:nvSpPr>
            <p:spPr bwMode="auto">
              <a:xfrm>
                <a:off x="501" y="3841"/>
                <a:ext cx="0" cy="55"/>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2" name="Rectangle 28"/>
              <p:cNvSpPr>
                <a:spLocks noChangeArrowheads="1"/>
              </p:cNvSpPr>
              <p:nvPr/>
            </p:nvSpPr>
            <p:spPr bwMode="auto">
              <a:xfrm rot="18900000">
                <a:off x="211" y="3911"/>
                <a:ext cx="392"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Arial" pitchFamily="34" charset="0"/>
                    <a:cs typeface="Arial" pitchFamily="34" charset="0"/>
                  </a:rPr>
                  <a:t>1985</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3" name="Line 29"/>
              <p:cNvSpPr>
                <a:spLocks noChangeShapeType="1"/>
              </p:cNvSpPr>
              <p:nvPr/>
            </p:nvSpPr>
            <p:spPr bwMode="auto">
              <a:xfrm>
                <a:off x="848" y="3841"/>
                <a:ext cx="0" cy="55"/>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4" name="Rectangle 30"/>
              <p:cNvSpPr>
                <a:spLocks noChangeArrowheads="1"/>
              </p:cNvSpPr>
              <p:nvPr/>
            </p:nvSpPr>
            <p:spPr bwMode="auto">
              <a:xfrm rot="18900000">
                <a:off x="554" y="3911"/>
                <a:ext cx="392"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Arial" pitchFamily="34" charset="0"/>
                    <a:cs typeface="Arial" pitchFamily="34" charset="0"/>
                  </a:rPr>
                  <a:t>1987</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5" name="Line 31"/>
              <p:cNvSpPr>
                <a:spLocks noChangeShapeType="1"/>
              </p:cNvSpPr>
              <p:nvPr/>
            </p:nvSpPr>
            <p:spPr bwMode="auto">
              <a:xfrm>
                <a:off x="1195" y="3841"/>
                <a:ext cx="0" cy="55"/>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6" name="Rectangle 32"/>
              <p:cNvSpPr>
                <a:spLocks noChangeArrowheads="1"/>
              </p:cNvSpPr>
              <p:nvPr/>
            </p:nvSpPr>
            <p:spPr bwMode="auto">
              <a:xfrm rot="18900000">
                <a:off x="901" y="3911"/>
                <a:ext cx="392"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Arial" pitchFamily="34" charset="0"/>
                    <a:cs typeface="Arial" pitchFamily="34" charset="0"/>
                  </a:rPr>
                  <a:t>1989</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7" name="Line 33"/>
              <p:cNvSpPr>
                <a:spLocks noChangeShapeType="1"/>
              </p:cNvSpPr>
              <p:nvPr/>
            </p:nvSpPr>
            <p:spPr bwMode="auto">
              <a:xfrm>
                <a:off x="1539" y="3841"/>
                <a:ext cx="0" cy="55"/>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8" name="Rectangle 34"/>
              <p:cNvSpPr>
                <a:spLocks noChangeArrowheads="1"/>
              </p:cNvSpPr>
              <p:nvPr/>
            </p:nvSpPr>
            <p:spPr bwMode="auto">
              <a:xfrm rot="18900000">
                <a:off x="1245" y="3911"/>
                <a:ext cx="392"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Arial" pitchFamily="34" charset="0"/>
                    <a:cs typeface="Arial" pitchFamily="34" charset="0"/>
                  </a:rPr>
                  <a:t>1991</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9" name="Line 35"/>
              <p:cNvSpPr>
                <a:spLocks noChangeShapeType="1"/>
              </p:cNvSpPr>
              <p:nvPr/>
            </p:nvSpPr>
            <p:spPr bwMode="auto">
              <a:xfrm>
                <a:off x="1886" y="3841"/>
                <a:ext cx="0" cy="55"/>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0" name="Rectangle 36"/>
              <p:cNvSpPr>
                <a:spLocks noChangeArrowheads="1"/>
              </p:cNvSpPr>
              <p:nvPr/>
            </p:nvSpPr>
            <p:spPr bwMode="auto">
              <a:xfrm rot="18900000">
                <a:off x="1592" y="3911"/>
                <a:ext cx="392"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Arial" pitchFamily="34" charset="0"/>
                    <a:cs typeface="Arial" pitchFamily="34" charset="0"/>
                  </a:rPr>
                  <a:t>1993</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1" name="Line 37"/>
              <p:cNvSpPr>
                <a:spLocks noChangeShapeType="1"/>
              </p:cNvSpPr>
              <p:nvPr/>
            </p:nvSpPr>
            <p:spPr bwMode="auto">
              <a:xfrm>
                <a:off x="2230" y="3841"/>
                <a:ext cx="0" cy="55"/>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2" name="Rectangle 38"/>
              <p:cNvSpPr>
                <a:spLocks noChangeArrowheads="1"/>
              </p:cNvSpPr>
              <p:nvPr/>
            </p:nvSpPr>
            <p:spPr bwMode="auto">
              <a:xfrm rot="18900000">
                <a:off x="1936" y="3911"/>
                <a:ext cx="392"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Arial" pitchFamily="34" charset="0"/>
                    <a:cs typeface="Arial" pitchFamily="34" charset="0"/>
                  </a:rPr>
                  <a:t>1995</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3" name="Line 39"/>
              <p:cNvSpPr>
                <a:spLocks noChangeShapeType="1"/>
              </p:cNvSpPr>
              <p:nvPr/>
            </p:nvSpPr>
            <p:spPr bwMode="auto">
              <a:xfrm>
                <a:off x="2577" y="3841"/>
                <a:ext cx="0" cy="55"/>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4" name="Rectangle 40"/>
              <p:cNvSpPr>
                <a:spLocks noChangeArrowheads="1"/>
              </p:cNvSpPr>
              <p:nvPr/>
            </p:nvSpPr>
            <p:spPr bwMode="auto">
              <a:xfrm rot="18900000">
                <a:off x="2283" y="3911"/>
                <a:ext cx="392"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Arial" pitchFamily="34" charset="0"/>
                    <a:cs typeface="Arial" pitchFamily="34" charset="0"/>
                  </a:rPr>
                  <a:t>1997</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5" name="Line 41"/>
              <p:cNvSpPr>
                <a:spLocks noChangeShapeType="1"/>
              </p:cNvSpPr>
              <p:nvPr/>
            </p:nvSpPr>
            <p:spPr bwMode="auto">
              <a:xfrm>
                <a:off x="2920" y="3841"/>
                <a:ext cx="0" cy="55"/>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6" name="Rectangle 42"/>
              <p:cNvSpPr>
                <a:spLocks noChangeArrowheads="1"/>
              </p:cNvSpPr>
              <p:nvPr/>
            </p:nvSpPr>
            <p:spPr bwMode="auto">
              <a:xfrm rot="18900000">
                <a:off x="2626" y="3911"/>
                <a:ext cx="392"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Arial" pitchFamily="34" charset="0"/>
                    <a:cs typeface="Arial" pitchFamily="34" charset="0"/>
                  </a:rPr>
                  <a:t>1999</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7" name="Line 43"/>
              <p:cNvSpPr>
                <a:spLocks noChangeShapeType="1"/>
              </p:cNvSpPr>
              <p:nvPr/>
            </p:nvSpPr>
            <p:spPr bwMode="auto">
              <a:xfrm>
                <a:off x="3267" y="3841"/>
                <a:ext cx="0" cy="55"/>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8" name="Rectangle 44"/>
              <p:cNvSpPr>
                <a:spLocks noChangeArrowheads="1"/>
              </p:cNvSpPr>
              <p:nvPr/>
            </p:nvSpPr>
            <p:spPr bwMode="auto">
              <a:xfrm rot="18900000">
                <a:off x="2973" y="3911"/>
                <a:ext cx="392"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Arial" pitchFamily="34" charset="0"/>
                    <a:cs typeface="Arial" pitchFamily="34" charset="0"/>
                  </a:rPr>
                  <a:t>2001</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9" name="Line 45"/>
              <p:cNvSpPr>
                <a:spLocks noChangeShapeType="1"/>
              </p:cNvSpPr>
              <p:nvPr/>
            </p:nvSpPr>
            <p:spPr bwMode="auto">
              <a:xfrm>
                <a:off x="3611" y="3841"/>
                <a:ext cx="0" cy="55"/>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0" name="Rectangle 46"/>
              <p:cNvSpPr>
                <a:spLocks noChangeArrowheads="1"/>
              </p:cNvSpPr>
              <p:nvPr/>
            </p:nvSpPr>
            <p:spPr bwMode="auto">
              <a:xfrm rot="18900000">
                <a:off x="3320" y="3911"/>
                <a:ext cx="392"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Arial" pitchFamily="34" charset="0"/>
                    <a:cs typeface="Arial" pitchFamily="34" charset="0"/>
                  </a:rPr>
                  <a:t>2003</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1" name="Line 47"/>
              <p:cNvSpPr>
                <a:spLocks noChangeShapeType="1"/>
              </p:cNvSpPr>
              <p:nvPr/>
            </p:nvSpPr>
            <p:spPr bwMode="auto">
              <a:xfrm>
                <a:off x="3958" y="3841"/>
                <a:ext cx="0" cy="55"/>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2" name="Rectangle 48"/>
              <p:cNvSpPr>
                <a:spLocks noChangeArrowheads="1"/>
              </p:cNvSpPr>
              <p:nvPr/>
            </p:nvSpPr>
            <p:spPr bwMode="auto">
              <a:xfrm rot="18900000">
                <a:off x="3664" y="3911"/>
                <a:ext cx="392"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Arial" pitchFamily="34" charset="0"/>
                    <a:cs typeface="Arial" pitchFamily="34" charset="0"/>
                  </a:rPr>
                  <a:t>2005</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3" name="Line 49"/>
              <p:cNvSpPr>
                <a:spLocks noChangeShapeType="1"/>
              </p:cNvSpPr>
              <p:nvPr/>
            </p:nvSpPr>
            <p:spPr bwMode="auto">
              <a:xfrm>
                <a:off x="4305" y="3841"/>
                <a:ext cx="0" cy="55"/>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4" name="Rectangle 50"/>
              <p:cNvSpPr>
                <a:spLocks noChangeArrowheads="1"/>
              </p:cNvSpPr>
              <p:nvPr/>
            </p:nvSpPr>
            <p:spPr bwMode="auto">
              <a:xfrm rot="18900000">
                <a:off x="4011" y="3911"/>
                <a:ext cx="392"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Arial" pitchFamily="34" charset="0"/>
                    <a:cs typeface="Arial" pitchFamily="34" charset="0"/>
                  </a:rPr>
                  <a:t>2007</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5" name="Line 51"/>
              <p:cNvSpPr>
                <a:spLocks noChangeShapeType="1"/>
              </p:cNvSpPr>
              <p:nvPr/>
            </p:nvSpPr>
            <p:spPr bwMode="auto">
              <a:xfrm>
                <a:off x="4649" y="3841"/>
                <a:ext cx="0" cy="55"/>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6" name="Rectangle 52"/>
              <p:cNvSpPr>
                <a:spLocks noChangeArrowheads="1"/>
              </p:cNvSpPr>
              <p:nvPr/>
            </p:nvSpPr>
            <p:spPr bwMode="auto">
              <a:xfrm rot="18900000">
                <a:off x="4355" y="3911"/>
                <a:ext cx="392"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Arial" pitchFamily="34" charset="0"/>
                    <a:cs typeface="Arial" pitchFamily="34" charset="0"/>
                  </a:rPr>
                  <a:t>2009</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7" name="Line 53"/>
              <p:cNvSpPr>
                <a:spLocks noChangeShapeType="1"/>
              </p:cNvSpPr>
              <p:nvPr/>
            </p:nvSpPr>
            <p:spPr bwMode="auto">
              <a:xfrm>
                <a:off x="4996" y="3841"/>
                <a:ext cx="0" cy="55"/>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8" name="Rectangle 54"/>
              <p:cNvSpPr>
                <a:spLocks noChangeArrowheads="1"/>
              </p:cNvSpPr>
              <p:nvPr/>
            </p:nvSpPr>
            <p:spPr bwMode="auto">
              <a:xfrm rot="18900000">
                <a:off x="4702" y="3911"/>
                <a:ext cx="392"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Arial" pitchFamily="34" charset="0"/>
                    <a:cs typeface="Arial" pitchFamily="34" charset="0"/>
                  </a:rPr>
                  <a:t>2011</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9" name="Line 55"/>
              <p:cNvSpPr>
                <a:spLocks noChangeShapeType="1"/>
              </p:cNvSpPr>
              <p:nvPr/>
            </p:nvSpPr>
            <p:spPr bwMode="auto">
              <a:xfrm>
                <a:off x="5340" y="3841"/>
                <a:ext cx="0" cy="55"/>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0" name="Rectangle 56"/>
              <p:cNvSpPr>
                <a:spLocks noChangeArrowheads="1"/>
              </p:cNvSpPr>
              <p:nvPr/>
            </p:nvSpPr>
            <p:spPr bwMode="auto">
              <a:xfrm rot="18900000">
                <a:off x="5045" y="3911"/>
                <a:ext cx="392"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Arial" pitchFamily="34" charset="0"/>
                    <a:cs typeface="Arial" pitchFamily="34" charset="0"/>
                  </a:rPr>
                  <a:t>2013</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107" name="Text Box 18"/>
            <p:cNvSpPr txBox="1">
              <a:spLocks noChangeArrowheads="1"/>
            </p:cNvSpPr>
            <p:nvPr/>
          </p:nvSpPr>
          <p:spPr bwMode="auto">
            <a:xfrm>
              <a:off x="2168688" y="1895616"/>
              <a:ext cx="66717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r>
                <a:rPr lang="en-US" sz="1600" dirty="0" smtClean="0"/>
                <a:t>Gulf</a:t>
              </a:r>
            </a:p>
            <a:p>
              <a:pPr eaLnBrk="1" hangingPunct="1"/>
              <a:r>
                <a:rPr lang="en-US" sz="1600" dirty="0" smtClean="0"/>
                <a:t>War I</a:t>
              </a:r>
              <a:endParaRPr lang="en-US" sz="1600" dirty="0"/>
            </a:p>
          </p:txBody>
        </p:sp>
        <p:sp>
          <p:nvSpPr>
            <p:cNvPr id="108" name="Text Box 20"/>
            <p:cNvSpPr txBox="1">
              <a:spLocks noChangeArrowheads="1"/>
            </p:cNvSpPr>
            <p:nvPr/>
          </p:nvSpPr>
          <p:spPr bwMode="auto">
            <a:xfrm>
              <a:off x="5257237" y="671065"/>
              <a:ext cx="56855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r>
                <a:rPr lang="en-US" sz="1600" dirty="0"/>
                <a:t>9/11</a:t>
              </a:r>
            </a:p>
          </p:txBody>
        </p:sp>
        <p:sp>
          <p:nvSpPr>
            <p:cNvPr id="109" name="Text Box 21"/>
            <p:cNvSpPr txBox="1">
              <a:spLocks noChangeArrowheads="1"/>
            </p:cNvSpPr>
            <p:nvPr/>
          </p:nvSpPr>
          <p:spPr bwMode="auto">
            <a:xfrm>
              <a:off x="2643835" y="2722512"/>
              <a:ext cx="10128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hangingPunct="1"/>
              <a:r>
                <a:rPr lang="en-US" sz="1600" dirty="0" smtClean="0"/>
                <a:t>Clinton-Election</a:t>
              </a:r>
              <a:endParaRPr lang="en-US" sz="1600" dirty="0"/>
            </a:p>
          </p:txBody>
        </p:sp>
        <p:sp>
          <p:nvSpPr>
            <p:cNvPr id="110" name="Text Box 22"/>
            <p:cNvSpPr txBox="1">
              <a:spLocks noChangeArrowheads="1"/>
            </p:cNvSpPr>
            <p:nvPr/>
          </p:nvSpPr>
          <p:spPr bwMode="auto">
            <a:xfrm>
              <a:off x="5438555" y="1400930"/>
              <a:ext cx="96863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hangingPunct="1"/>
              <a:r>
                <a:rPr lang="en-US" sz="1600" dirty="0" smtClean="0"/>
                <a:t>Gulf War II</a:t>
              </a:r>
              <a:endParaRPr lang="en-US" sz="1600" dirty="0"/>
            </a:p>
          </p:txBody>
        </p:sp>
        <p:sp>
          <p:nvSpPr>
            <p:cNvPr id="111" name="Text Box 23"/>
            <p:cNvSpPr txBox="1">
              <a:spLocks noChangeArrowheads="1"/>
            </p:cNvSpPr>
            <p:nvPr/>
          </p:nvSpPr>
          <p:spPr bwMode="auto">
            <a:xfrm>
              <a:off x="4481852" y="1819693"/>
              <a:ext cx="98954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hangingPunct="1"/>
              <a:r>
                <a:rPr lang="en-US" sz="1600" dirty="0"/>
                <a:t>Bush Election</a:t>
              </a:r>
            </a:p>
          </p:txBody>
        </p:sp>
        <p:sp>
          <p:nvSpPr>
            <p:cNvPr id="112" name="Text Box 25"/>
            <p:cNvSpPr txBox="1">
              <a:spLocks noChangeArrowheads="1"/>
            </p:cNvSpPr>
            <p:nvPr/>
          </p:nvSpPr>
          <p:spPr bwMode="auto">
            <a:xfrm>
              <a:off x="6423438" y="2420079"/>
              <a:ext cx="9687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hangingPunct="1"/>
              <a:r>
                <a:rPr lang="en-US" sz="1600" dirty="0" smtClean="0"/>
                <a:t>Stimulus Debate</a:t>
              </a:r>
              <a:endParaRPr lang="en-US" sz="1600" dirty="0"/>
            </a:p>
          </p:txBody>
        </p:sp>
        <p:sp>
          <p:nvSpPr>
            <p:cNvPr id="113" name="Text Box 26"/>
            <p:cNvSpPr txBox="1">
              <a:spLocks noChangeArrowheads="1"/>
            </p:cNvSpPr>
            <p:nvPr/>
          </p:nvSpPr>
          <p:spPr bwMode="auto">
            <a:xfrm>
              <a:off x="6613042" y="1108542"/>
              <a:ext cx="11808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hangingPunct="1"/>
              <a:r>
                <a:rPr lang="en-US" sz="1600" dirty="0" smtClean="0"/>
                <a:t>Lehman </a:t>
              </a:r>
              <a:r>
                <a:rPr lang="en-US" sz="1600" dirty="0"/>
                <a:t>and TARP</a:t>
              </a:r>
            </a:p>
          </p:txBody>
        </p:sp>
        <p:sp>
          <p:nvSpPr>
            <p:cNvPr id="114" name="Text Box 26"/>
            <p:cNvSpPr txBox="1">
              <a:spLocks noChangeArrowheads="1"/>
            </p:cNvSpPr>
            <p:nvPr/>
          </p:nvSpPr>
          <p:spPr bwMode="auto">
            <a:xfrm>
              <a:off x="7545174" y="5043300"/>
              <a:ext cx="121252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hangingPunct="1"/>
              <a:r>
                <a:rPr lang="en-US" sz="1600" dirty="0"/>
                <a:t>Euro </a:t>
              </a:r>
              <a:r>
                <a:rPr lang="en-US" sz="1600" dirty="0" smtClean="0"/>
                <a:t>Crisis and 2010 Midterms</a:t>
              </a:r>
              <a:endParaRPr lang="en-US" sz="1600" dirty="0"/>
            </a:p>
          </p:txBody>
        </p:sp>
        <p:sp>
          <p:nvSpPr>
            <p:cNvPr id="115" name="Text Box 18"/>
            <p:cNvSpPr txBox="1">
              <a:spLocks noChangeArrowheads="1"/>
            </p:cNvSpPr>
            <p:nvPr/>
          </p:nvSpPr>
          <p:spPr bwMode="auto">
            <a:xfrm>
              <a:off x="3853399" y="2482539"/>
              <a:ext cx="136194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hangingPunct="1"/>
              <a:r>
                <a:rPr lang="en-US" sz="1600" dirty="0"/>
                <a:t>Russian Crisis/LTCM</a:t>
              </a:r>
            </a:p>
          </p:txBody>
        </p:sp>
        <p:sp>
          <p:nvSpPr>
            <p:cNvPr id="116" name="Text Box 26"/>
            <p:cNvSpPr txBox="1">
              <a:spLocks noChangeArrowheads="1"/>
            </p:cNvSpPr>
            <p:nvPr/>
          </p:nvSpPr>
          <p:spPr bwMode="auto">
            <a:xfrm>
              <a:off x="7514961" y="208637"/>
              <a:ext cx="14270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hangingPunct="1"/>
              <a:r>
                <a:rPr lang="en-US" sz="1600" dirty="0"/>
                <a:t>Debt </a:t>
              </a:r>
              <a:r>
                <a:rPr lang="en-US" sz="1600" dirty="0" smtClean="0"/>
                <a:t>Ceiling; Euro Debt</a:t>
              </a:r>
              <a:endParaRPr lang="en-US" sz="1600" dirty="0"/>
            </a:p>
          </p:txBody>
        </p:sp>
        <p:cxnSp>
          <p:nvCxnSpPr>
            <p:cNvPr id="117" name="Straight Arrow Connector 116"/>
            <p:cNvCxnSpPr/>
            <p:nvPr/>
          </p:nvCxnSpPr>
          <p:spPr>
            <a:xfrm flipV="1">
              <a:off x="7986944" y="4260960"/>
              <a:ext cx="8467" cy="67733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8" name="Text Box 26"/>
            <p:cNvSpPr txBox="1">
              <a:spLocks noChangeArrowheads="1"/>
            </p:cNvSpPr>
            <p:nvPr/>
          </p:nvSpPr>
          <p:spPr bwMode="auto">
            <a:xfrm>
              <a:off x="1029006" y="2269528"/>
              <a:ext cx="9715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hangingPunct="1"/>
              <a:r>
                <a:rPr lang="en-US" sz="1600" dirty="0" smtClean="0"/>
                <a:t>Black Monday</a:t>
              </a:r>
              <a:endParaRPr lang="en-US" sz="1600" dirty="0"/>
            </a:p>
          </p:txBody>
        </p:sp>
        <p:cxnSp>
          <p:nvCxnSpPr>
            <p:cNvPr id="119" name="Straight Arrow Connector 118"/>
            <p:cNvCxnSpPr/>
            <p:nvPr/>
          </p:nvCxnSpPr>
          <p:spPr>
            <a:xfrm>
              <a:off x="5060058" y="2409055"/>
              <a:ext cx="141639" cy="72383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0" name="Text Box 26"/>
            <p:cNvSpPr txBox="1">
              <a:spLocks noChangeArrowheads="1"/>
            </p:cNvSpPr>
            <p:nvPr/>
          </p:nvSpPr>
          <p:spPr bwMode="auto">
            <a:xfrm>
              <a:off x="8416475" y="1016001"/>
              <a:ext cx="430887" cy="1210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squar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r>
                <a:rPr lang="en-US" sz="1600" dirty="0" smtClean="0"/>
                <a:t>Fiscal Cliff </a:t>
              </a:r>
              <a:endParaRPr lang="en-US" sz="1600" dirty="0"/>
            </a:p>
          </p:txBody>
        </p:sp>
        <p:sp>
          <p:nvSpPr>
            <p:cNvPr id="121" name="Text Box 26"/>
            <p:cNvSpPr txBox="1">
              <a:spLocks noChangeArrowheads="1"/>
            </p:cNvSpPr>
            <p:nvPr/>
          </p:nvSpPr>
          <p:spPr bwMode="auto">
            <a:xfrm>
              <a:off x="8710356" y="675292"/>
              <a:ext cx="430887" cy="1210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squar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r>
                <a:rPr lang="en-US" sz="1600" dirty="0" smtClean="0"/>
                <a:t>Shutdown</a:t>
              </a:r>
              <a:endParaRPr lang="en-US" sz="1600" dirty="0"/>
            </a:p>
          </p:txBody>
        </p:sp>
      </p:grpSp>
      <p:sp>
        <p:nvSpPr>
          <p:cNvPr id="70" name="Oval 69"/>
          <p:cNvSpPr/>
          <p:nvPr/>
        </p:nvSpPr>
        <p:spPr>
          <a:xfrm>
            <a:off x="6995338" y="311571"/>
            <a:ext cx="2122755" cy="500637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29394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auto">
          <a:xfrm>
            <a:off x="166688" y="6343466"/>
            <a:ext cx="883509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25000"/>
              </a:spcBef>
            </a:pPr>
            <a:r>
              <a:rPr lang="en-US" sz="1200" b="1" dirty="0">
                <a:solidFill>
                  <a:srgbClr val="000000"/>
                </a:solidFill>
                <a:ea typeface="MS PGothic" pitchFamily="34" charset="-128"/>
              </a:rPr>
              <a:t>Source:</a:t>
            </a:r>
            <a:r>
              <a:rPr lang="en-US" sz="1200" dirty="0">
                <a:solidFill>
                  <a:srgbClr val="000000"/>
                </a:solidFill>
                <a:ea typeface="MS PGothic" pitchFamily="34" charset="-128"/>
              </a:rPr>
              <a:t> </a:t>
            </a:r>
            <a:r>
              <a:rPr lang="en-US" sz="1200" dirty="0" smtClean="0">
                <a:solidFill>
                  <a:srgbClr val="000000"/>
                </a:solidFill>
                <a:ea typeface="MS PGothic" pitchFamily="34" charset="-128"/>
              </a:rPr>
              <a:t>Economic Policy Uncertainty Index from </a:t>
            </a:r>
            <a:r>
              <a:rPr lang="en-US" sz="1200" dirty="0" smtClean="0">
                <a:solidFill>
                  <a:srgbClr val="000000"/>
                </a:solidFill>
                <a:ea typeface="MS PGothic" pitchFamily="34" charset="-128"/>
                <a:hlinkClick r:id="rId2"/>
              </a:rPr>
              <a:t>www.policyuncertainty.com</a:t>
            </a:r>
            <a:r>
              <a:rPr lang="en-US" sz="1200" dirty="0" smtClean="0">
                <a:solidFill>
                  <a:srgbClr val="000000"/>
                </a:solidFill>
                <a:ea typeface="MS PGothic" pitchFamily="34" charset="-128"/>
              </a:rPr>
              <a:t>. Industrial production monthly data from Federal Reserve Board. Data from 1985 onwards.</a:t>
            </a:r>
            <a:endParaRPr lang="en-US" sz="1200" dirty="0">
              <a:solidFill>
                <a:srgbClr val="000000"/>
              </a:solidFill>
              <a:ea typeface="MS PGothic" pitchFamily="34" charset="-128"/>
            </a:endParaRPr>
          </a:p>
        </p:txBody>
      </p:sp>
      <p:sp>
        <p:nvSpPr>
          <p:cNvPr id="19459" name="Text Box 4"/>
          <p:cNvSpPr txBox="1">
            <a:spLocks noChangeArrowheads="1"/>
          </p:cNvSpPr>
          <p:nvPr/>
        </p:nvSpPr>
        <p:spPr bwMode="auto">
          <a:xfrm>
            <a:off x="166688" y="-42863"/>
            <a:ext cx="9184141" cy="1038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dirty="0" smtClean="0">
                <a:solidFill>
                  <a:srgbClr val="000000"/>
                </a:solidFill>
              </a:rPr>
              <a:t>Policy Uncertainty also leads and lags the cycle</a:t>
            </a:r>
            <a:endParaRPr lang="en-US" sz="2800" b="1" dirty="0">
              <a:solidFill>
                <a:srgbClr val="000000"/>
              </a:solidFill>
            </a:endParaRPr>
          </a:p>
        </p:txBody>
      </p:sp>
      <p:sp>
        <p:nvSpPr>
          <p:cNvPr id="70" name="Line 11"/>
          <p:cNvSpPr>
            <a:spLocks noChangeShapeType="1"/>
          </p:cNvSpPr>
          <p:nvPr/>
        </p:nvSpPr>
        <p:spPr bwMode="auto">
          <a:xfrm>
            <a:off x="1146692" y="3785042"/>
            <a:ext cx="7416667" cy="0"/>
          </a:xfrm>
          <a:prstGeom prst="line">
            <a:avLst/>
          </a:prstGeom>
          <a:noFill/>
          <a:ln w="19050">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AutoShape 4"/>
          <p:cNvSpPr>
            <a:spLocks noChangeAspect="1" noChangeArrowheads="1" noTextEdit="1"/>
          </p:cNvSpPr>
          <p:nvPr/>
        </p:nvSpPr>
        <p:spPr bwMode="auto">
          <a:xfrm>
            <a:off x="793170" y="587829"/>
            <a:ext cx="8059931" cy="5332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8"/>
          <p:cNvSpPr>
            <a:spLocks noChangeArrowheads="1"/>
          </p:cNvSpPr>
          <p:nvPr/>
        </p:nvSpPr>
        <p:spPr bwMode="auto">
          <a:xfrm>
            <a:off x="1146692" y="846563"/>
            <a:ext cx="7411200" cy="4763058"/>
          </a:xfrm>
          <a:prstGeom prst="rect">
            <a:avLst/>
          </a:prstGeom>
          <a:solidFill>
            <a:srgbClr val="FFFFFF"/>
          </a:solidFill>
          <a:ln w="9525">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 name="Line 9"/>
          <p:cNvSpPr>
            <a:spLocks noChangeShapeType="1"/>
          </p:cNvSpPr>
          <p:nvPr/>
        </p:nvSpPr>
        <p:spPr bwMode="auto">
          <a:xfrm>
            <a:off x="1146692" y="5418091"/>
            <a:ext cx="7416667" cy="0"/>
          </a:xfrm>
          <a:prstGeom prst="line">
            <a:avLst/>
          </a:prstGeom>
          <a:noFill/>
          <a:ln w="19050">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Line 10"/>
          <p:cNvSpPr>
            <a:spLocks noChangeShapeType="1"/>
          </p:cNvSpPr>
          <p:nvPr/>
        </p:nvSpPr>
        <p:spPr bwMode="auto">
          <a:xfrm>
            <a:off x="1146692" y="4599886"/>
            <a:ext cx="7416667" cy="0"/>
          </a:xfrm>
          <a:prstGeom prst="line">
            <a:avLst/>
          </a:prstGeom>
          <a:noFill/>
          <a:ln w="19050">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 name="Line 12"/>
          <p:cNvSpPr>
            <a:spLocks noChangeShapeType="1"/>
          </p:cNvSpPr>
          <p:nvPr/>
        </p:nvSpPr>
        <p:spPr bwMode="auto">
          <a:xfrm>
            <a:off x="1146692" y="2971878"/>
            <a:ext cx="7416667" cy="0"/>
          </a:xfrm>
          <a:prstGeom prst="line">
            <a:avLst/>
          </a:prstGeom>
          <a:noFill/>
          <a:ln w="19050">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Line 13"/>
          <p:cNvSpPr>
            <a:spLocks noChangeShapeType="1"/>
          </p:cNvSpPr>
          <p:nvPr/>
        </p:nvSpPr>
        <p:spPr bwMode="auto">
          <a:xfrm>
            <a:off x="1146692" y="2157034"/>
            <a:ext cx="7416667" cy="0"/>
          </a:xfrm>
          <a:prstGeom prst="line">
            <a:avLst/>
          </a:prstGeom>
          <a:noFill/>
          <a:ln w="19050">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Line 14"/>
          <p:cNvSpPr>
            <a:spLocks noChangeShapeType="1"/>
          </p:cNvSpPr>
          <p:nvPr/>
        </p:nvSpPr>
        <p:spPr bwMode="auto">
          <a:xfrm>
            <a:off x="1146692" y="1338830"/>
            <a:ext cx="7416667" cy="0"/>
          </a:xfrm>
          <a:prstGeom prst="line">
            <a:avLst/>
          </a:prstGeom>
          <a:noFill/>
          <a:ln w="19050">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Rectangle 15"/>
          <p:cNvSpPr>
            <a:spLocks noChangeArrowheads="1"/>
          </p:cNvSpPr>
          <p:nvPr/>
        </p:nvSpPr>
        <p:spPr bwMode="auto">
          <a:xfrm>
            <a:off x="1392699" y="1338830"/>
            <a:ext cx="164005" cy="996294"/>
          </a:xfrm>
          <a:prstGeom prst="rect">
            <a:avLst/>
          </a:prstGeom>
          <a:solidFill>
            <a:srgbClr val="1A476F"/>
          </a:solidFill>
          <a:ln w="0">
            <a:solidFill>
              <a:srgbClr val="1A476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5" name="Rectangle 16"/>
          <p:cNvSpPr>
            <a:spLocks noChangeArrowheads="1"/>
          </p:cNvSpPr>
          <p:nvPr/>
        </p:nvSpPr>
        <p:spPr bwMode="auto">
          <a:xfrm>
            <a:off x="1675152" y="1338830"/>
            <a:ext cx="164005" cy="540989"/>
          </a:xfrm>
          <a:prstGeom prst="rect">
            <a:avLst/>
          </a:prstGeom>
          <a:solidFill>
            <a:srgbClr val="1A476F"/>
          </a:solidFill>
          <a:ln w="0">
            <a:solidFill>
              <a:srgbClr val="1A476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6" name="Rectangle 17"/>
          <p:cNvSpPr>
            <a:spLocks noChangeArrowheads="1"/>
          </p:cNvSpPr>
          <p:nvPr/>
        </p:nvSpPr>
        <p:spPr bwMode="auto">
          <a:xfrm>
            <a:off x="1957605" y="1338830"/>
            <a:ext cx="169472" cy="996294"/>
          </a:xfrm>
          <a:prstGeom prst="rect">
            <a:avLst/>
          </a:prstGeom>
          <a:solidFill>
            <a:srgbClr val="1A476F"/>
          </a:solidFill>
          <a:ln w="0">
            <a:solidFill>
              <a:srgbClr val="1A476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 name="Rectangle 18"/>
          <p:cNvSpPr>
            <a:spLocks noChangeArrowheads="1"/>
          </p:cNvSpPr>
          <p:nvPr/>
        </p:nvSpPr>
        <p:spPr bwMode="auto">
          <a:xfrm>
            <a:off x="2240058" y="1338830"/>
            <a:ext cx="164005" cy="1491921"/>
          </a:xfrm>
          <a:prstGeom prst="rect">
            <a:avLst/>
          </a:prstGeom>
          <a:solidFill>
            <a:srgbClr val="1A476F"/>
          </a:solidFill>
          <a:ln w="0">
            <a:solidFill>
              <a:srgbClr val="1A476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 name="Rectangle 19"/>
          <p:cNvSpPr>
            <a:spLocks noChangeArrowheads="1"/>
          </p:cNvSpPr>
          <p:nvPr/>
        </p:nvSpPr>
        <p:spPr bwMode="auto">
          <a:xfrm>
            <a:off x="2517044" y="1338830"/>
            <a:ext cx="164005" cy="1050057"/>
          </a:xfrm>
          <a:prstGeom prst="rect">
            <a:avLst/>
          </a:prstGeom>
          <a:solidFill>
            <a:srgbClr val="1A476F"/>
          </a:solidFill>
          <a:ln w="0">
            <a:solidFill>
              <a:srgbClr val="1A476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 name="Rectangle 20"/>
          <p:cNvSpPr>
            <a:spLocks noChangeArrowheads="1"/>
          </p:cNvSpPr>
          <p:nvPr/>
        </p:nvSpPr>
        <p:spPr bwMode="auto">
          <a:xfrm>
            <a:off x="2799497" y="1338830"/>
            <a:ext cx="165827" cy="1087019"/>
          </a:xfrm>
          <a:prstGeom prst="rect">
            <a:avLst/>
          </a:prstGeom>
          <a:solidFill>
            <a:srgbClr val="1A476F"/>
          </a:solidFill>
          <a:ln w="0">
            <a:solidFill>
              <a:srgbClr val="1A476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 name="Rectangle 21"/>
          <p:cNvSpPr>
            <a:spLocks noChangeArrowheads="1"/>
          </p:cNvSpPr>
          <p:nvPr/>
        </p:nvSpPr>
        <p:spPr bwMode="auto">
          <a:xfrm>
            <a:off x="3081950" y="1338830"/>
            <a:ext cx="169472" cy="1686811"/>
          </a:xfrm>
          <a:prstGeom prst="rect">
            <a:avLst/>
          </a:prstGeom>
          <a:solidFill>
            <a:srgbClr val="1A476F"/>
          </a:solidFill>
          <a:ln w="0">
            <a:solidFill>
              <a:srgbClr val="1A476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 name="Rectangle 22"/>
          <p:cNvSpPr>
            <a:spLocks noChangeArrowheads="1"/>
          </p:cNvSpPr>
          <p:nvPr/>
        </p:nvSpPr>
        <p:spPr bwMode="auto">
          <a:xfrm>
            <a:off x="3364403" y="1338830"/>
            <a:ext cx="165827" cy="2291644"/>
          </a:xfrm>
          <a:prstGeom prst="rect">
            <a:avLst/>
          </a:prstGeom>
          <a:solidFill>
            <a:srgbClr val="1A476F"/>
          </a:solidFill>
          <a:ln w="0">
            <a:solidFill>
              <a:srgbClr val="1A476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9" name="Rectangle 23"/>
          <p:cNvSpPr>
            <a:spLocks noChangeArrowheads="1"/>
          </p:cNvSpPr>
          <p:nvPr/>
        </p:nvSpPr>
        <p:spPr bwMode="auto">
          <a:xfrm>
            <a:off x="3643211" y="1338830"/>
            <a:ext cx="169472" cy="2096754"/>
          </a:xfrm>
          <a:prstGeom prst="rect">
            <a:avLst/>
          </a:prstGeom>
          <a:solidFill>
            <a:srgbClr val="1A476F"/>
          </a:solidFill>
          <a:ln w="0">
            <a:solidFill>
              <a:srgbClr val="1A476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0" name="Rectangle 24"/>
          <p:cNvSpPr>
            <a:spLocks noChangeArrowheads="1"/>
          </p:cNvSpPr>
          <p:nvPr/>
        </p:nvSpPr>
        <p:spPr bwMode="auto">
          <a:xfrm>
            <a:off x="3925664" y="1338830"/>
            <a:ext cx="164005" cy="2856155"/>
          </a:xfrm>
          <a:prstGeom prst="rect">
            <a:avLst/>
          </a:prstGeom>
          <a:solidFill>
            <a:srgbClr val="1A476F"/>
          </a:solidFill>
          <a:ln w="0">
            <a:solidFill>
              <a:srgbClr val="1A476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1" name="Rectangle 25"/>
          <p:cNvSpPr>
            <a:spLocks noChangeArrowheads="1"/>
          </p:cNvSpPr>
          <p:nvPr/>
        </p:nvSpPr>
        <p:spPr bwMode="auto">
          <a:xfrm>
            <a:off x="4208117" y="1338830"/>
            <a:ext cx="164005" cy="3333300"/>
          </a:xfrm>
          <a:prstGeom prst="rect">
            <a:avLst/>
          </a:prstGeom>
          <a:solidFill>
            <a:srgbClr val="1A476F"/>
          </a:solidFill>
          <a:ln w="0">
            <a:solidFill>
              <a:srgbClr val="1A476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2" name="Rectangle 26"/>
          <p:cNvSpPr>
            <a:spLocks noChangeArrowheads="1"/>
          </p:cNvSpPr>
          <p:nvPr/>
        </p:nvSpPr>
        <p:spPr bwMode="auto">
          <a:xfrm>
            <a:off x="4490570" y="1338830"/>
            <a:ext cx="169472" cy="3797006"/>
          </a:xfrm>
          <a:prstGeom prst="rect">
            <a:avLst/>
          </a:prstGeom>
          <a:solidFill>
            <a:srgbClr val="1A476F"/>
          </a:solidFill>
          <a:ln w="0">
            <a:solidFill>
              <a:srgbClr val="1A476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3" name="Rectangle 27"/>
          <p:cNvSpPr>
            <a:spLocks noChangeArrowheads="1"/>
          </p:cNvSpPr>
          <p:nvPr/>
        </p:nvSpPr>
        <p:spPr bwMode="auto">
          <a:xfrm>
            <a:off x="4767556" y="1338830"/>
            <a:ext cx="169472" cy="3474428"/>
          </a:xfrm>
          <a:prstGeom prst="rect">
            <a:avLst/>
          </a:prstGeom>
          <a:solidFill>
            <a:srgbClr val="C00000"/>
          </a:solidFill>
          <a:ln w="0">
            <a:solidFill>
              <a:srgbClr val="1A476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4" name="Rectangle 28"/>
          <p:cNvSpPr>
            <a:spLocks noChangeArrowheads="1"/>
          </p:cNvSpPr>
          <p:nvPr/>
        </p:nvSpPr>
        <p:spPr bwMode="auto">
          <a:xfrm>
            <a:off x="5050009" y="1338830"/>
            <a:ext cx="164005" cy="3524831"/>
          </a:xfrm>
          <a:prstGeom prst="rect">
            <a:avLst/>
          </a:prstGeom>
          <a:solidFill>
            <a:srgbClr val="1A476F"/>
          </a:solidFill>
          <a:ln w="0">
            <a:solidFill>
              <a:srgbClr val="1A476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5" name="Rectangle 29"/>
          <p:cNvSpPr>
            <a:spLocks noChangeArrowheads="1"/>
          </p:cNvSpPr>
          <p:nvPr/>
        </p:nvSpPr>
        <p:spPr bwMode="auto">
          <a:xfrm>
            <a:off x="5332462" y="1338830"/>
            <a:ext cx="164005" cy="4084301"/>
          </a:xfrm>
          <a:prstGeom prst="rect">
            <a:avLst/>
          </a:prstGeom>
          <a:solidFill>
            <a:srgbClr val="1A476F"/>
          </a:solidFill>
          <a:ln w="0">
            <a:solidFill>
              <a:srgbClr val="1A476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74" name="Rectangle 30"/>
          <p:cNvSpPr>
            <a:spLocks noChangeArrowheads="1"/>
          </p:cNvSpPr>
          <p:nvPr/>
        </p:nvSpPr>
        <p:spPr bwMode="auto">
          <a:xfrm>
            <a:off x="5614915" y="1338830"/>
            <a:ext cx="169472" cy="3002323"/>
          </a:xfrm>
          <a:prstGeom prst="rect">
            <a:avLst/>
          </a:prstGeom>
          <a:solidFill>
            <a:srgbClr val="1A476F"/>
          </a:solidFill>
          <a:ln w="0">
            <a:solidFill>
              <a:srgbClr val="1A476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86" name="Rectangle 31"/>
          <p:cNvSpPr>
            <a:spLocks noChangeArrowheads="1"/>
          </p:cNvSpPr>
          <p:nvPr/>
        </p:nvSpPr>
        <p:spPr bwMode="auto">
          <a:xfrm>
            <a:off x="5897368" y="1338830"/>
            <a:ext cx="164005" cy="1446558"/>
          </a:xfrm>
          <a:prstGeom prst="rect">
            <a:avLst/>
          </a:prstGeom>
          <a:solidFill>
            <a:srgbClr val="1A476F"/>
          </a:solidFill>
          <a:ln w="0">
            <a:solidFill>
              <a:srgbClr val="1A476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87" name="Rectangle 32"/>
          <p:cNvSpPr>
            <a:spLocks noChangeArrowheads="1"/>
          </p:cNvSpPr>
          <p:nvPr/>
        </p:nvSpPr>
        <p:spPr bwMode="auto">
          <a:xfrm>
            <a:off x="6174354" y="1338830"/>
            <a:ext cx="169472" cy="740920"/>
          </a:xfrm>
          <a:prstGeom prst="rect">
            <a:avLst/>
          </a:prstGeom>
          <a:solidFill>
            <a:srgbClr val="1A476F"/>
          </a:solidFill>
          <a:ln w="0">
            <a:solidFill>
              <a:srgbClr val="1A476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88" name="Rectangle 33"/>
          <p:cNvSpPr>
            <a:spLocks noChangeArrowheads="1"/>
          </p:cNvSpPr>
          <p:nvPr/>
        </p:nvSpPr>
        <p:spPr bwMode="auto">
          <a:xfrm>
            <a:off x="6456807" y="1338830"/>
            <a:ext cx="164005" cy="996294"/>
          </a:xfrm>
          <a:prstGeom prst="rect">
            <a:avLst/>
          </a:prstGeom>
          <a:solidFill>
            <a:srgbClr val="1A476F"/>
          </a:solidFill>
          <a:ln w="0">
            <a:solidFill>
              <a:srgbClr val="1A476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89" name="Rectangle 34"/>
          <p:cNvSpPr>
            <a:spLocks noChangeArrowheads="1"/>
          </p:cNvSpPr>
          <p:nvPr/>
        </p:nvSpPr>
        <p:spPr bwMode="auto">
          <a:xfrm>
            <a:off x="6739260" y="1338830"/>
            <a:ext cx="164005" cy="986213"/>
          </a:xfrm>
          <a:prstGeom prst="rect">
            <a:avLst/>
          </a:prstGeom>
          <a:solidFill>
            <a:srgbClr val="1A476F"/>
          </a:solidFill>
          <a:ln w="0">
            <a:solidFill>
              <a:srgbClr val="1A476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90" name="Rectangle 35"/>
          <p:cNvSpPr>
            <a:spLocks noChangeArrowheads="1"/>
          </p:cNvSpPr>
          <p:nvPr/>
        </p:nvSpPr>
        <p:spPr bwMode="auto">
          <a:xfrm>
            <a:off x="7021713" y="1338830"/>
            <a:ext cx="164005" cy="708998"/>
          </a:xfrm>
          <a:prstGeom prst="rect">
            <a:avLst/>
          </a:prstGeom>
          <a:solidFill>
            <a:srgbClr val="1A476F"/>
          </a:solidFill>
          <a:ln w="0">
            <a:solidFill>
              <a:srgbClr val="1A476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91" name="Rectangle 36"/>
          <p:cNvSpPr>
            <a:spLocks noChangeArrowheads="1"/>
          </p:cNvSpPr>
          <p:nvPr/>
        </p:nvSpPr>
        <p:spPr bwMode="auto">
          <a:xfrm>
            <a:off x="7298699" y="1338830"/>
            <a:ext cx="169472" cy="112566"/>
          </a:xfrm>
          <a:prstGeom prst="rect">
            <a:avLst/>
          </a:prstGeom>
          <a:solidFill>
            <a:srgbClr val="1A476F"/>
          </a:solidFill>
          <a:ln w="0">
            <a:solidFill>
              <a:srgbClr val="1A476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92" name="Rectangle 37"/>
          <p:cNvSpPr>
            <a:spLocks noChangeArrowheads="1"/>
          </p:cNvSpPr>
          <p:nvPr/>
        </p:nvSpPr>
        <p:spPr bwMode="auto">
          <a:xfrm>
            <a:off x="7581152" y="1038093"/>
            <a:ext cx="165827" cy="295696"/>
          </a:xfrm>
          <a:prstGeom prst="rect">
            <a:avLst/>
          </a:prstGeom>
          <a:solidFill>
            <a:srgbClr val="1A476F"/>
          </a:solidFill>
          <a:ln w="0">
            <a:solidFill>
              <a:srgbClr val="1A476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93" name="Rectangle 38"/>
          <p:cNvSpPr>
            <a:spLocks noChangeArrowheads="1"/>
          </p:cNvSpPr>
          <p:nvPr/>
        </p:nvSpPr>
        <p:spPr bwMode="auto">
          <a:xfrm>
            <a:off x="7863605" y="1338830"/>
            <a:ext cx="165827" cy="344419"/>
          </a:xfrm>
          <a:prstGeom prst="rect">
            <a:avLst/>
          </a:prstGeom>
          <a:solidFill>
            <a:srgbClr val="1A476F"/>
          </a:solidFill>
          <a:ln w="0">
            <a:solidFill>
              <a:srgbClr val="1A476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94" name="Rectangle 39"/>
          <p:cNvSpPr>
            <a:spLocks noChangeArrowheads="1"/>
          </p:cNvSpPr>
          <p:nvPr/>
        </p:nvSpPr>
        <p:spPr bwMode="auto">
          <a:xfrm>
            <a:off x="8146058" y="1338830"/>
            <a:ext cx="165827" cy="477146"/>
          </a:xfrm>
          <a:prstGeom prst="rect">
            <a:avLst/>
          </a:prstGeom>
          <a:solidFill>
            <a:srgbClr val="1A476F"/>
          </a:solidFill>
          <a:ln w="0">
            <a:solidFill>
              <a:srgbClr val="1A476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95" name="Line 40"/>
          <p:cNvSpPr>
            <a:spLocks noChangeShapeType="1"/>
          </p:cNvSpPr>
          <p:nvPr/>
        </p:nvSpPr>
        <p:spPr bwMode="auto">
          <a:xfrm flipV="1">
            <a:off x="1146692" y="846563"/>
            <a:ext cx="0" cy="4768098"/>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96" name="Line 41"/>
          <p:cNvSpPr>
            <a:spLocks noChangeShapeType="1"/>
          </p:cNvSpPr>
          <p:nvPr/>
        </p:nvSpPr>
        <p:spPr bwMode="auto">
          <a:xfrm flipH="1">
            <a:off x="1059223" y="5418091"/>
            <a:ext cx="87469"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97" name="Rectangle 42"/>
          <p:cNvSpPr>
            <a:spLocks noChangeArrowheads="1"/>
          </p:cNvSpPr>
          <p:nvPr/>
        </p:nvSpPr>
        <p:spPr bwMode="auto">
          <a:xfrm rot="16200000">
            <a:off x="701064" y="5211896"/>
            <a:ext cx="450264" cy="289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Arial" pitchFamily="34" charset="0"/>
                <a:cs typeface="Arial" pitchFamily="34" charset="0"/>
              </a:rPr>
              <a:t>-.25</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98" name="Line 43"/>
          <p:cNvSpPr>
            <a:spLocks noChangeShapeType="1"/>
          </p:cNvSpPr>
          <p:nvPr/>
        </p:nvSpPr>
        <p:spPr bwMode="auto">
          <a:xfrm flipH="1">
            <a:off x="1059223" y="4599886"/>
            <a:ext cx="87469"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99" name="Rectangle 44"/>
          <p:cNvSpPr>
            <a:spLocks noChangeArrowheads="1"/>
          </p:cNvSpPr>
          <p:nvPr/>
        </p:nvSpPr>
        <p:spPr bwMode="auto">
          <a:xfrm rot="16200000">
            <a:off x="759867" y="4397052"/>
            <a:ext cx="332658" cy="289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Arial" pitchFamily="34" charset="0"/>
                <a:cs typeface="Arial" pitchFamily="34" charset="0"/>
              </a:rPr>
              <a:t>-.2</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00" name="Line 45"/>
          <p:cNvSpPr>
            <a:spLocks noChangeShapeType="1"/>
          </p:cNvSpPr>
          <p:nvPr/>
        </p:nvSpPr>
        <p:spPr bwMode="auto">
          <a:xfrm flipH="1">
            <a:off x="1059223" y="3785042"/>
            <a:ext cx="87469"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01" name="Rectangle 46"/>
          <p:cNvSpPr>
            <a:spLocks noChangeArrowheads="1"/>
          </p:cNvSpPr>
          <p:nvPr/>
        </p:nvSpPr>
        <p:spPr bwMode="auto">
          <a:xfrm rot="16200000">
            <a:off x="701064" y="3578848"/>
            <a:ext cx="450264" cy="289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Arial" pitchFamily="34" charset="0"/>
                <a:cs typeface="Arial" pitchFamily="34" charset="0"/>
              </a:rPr>
              <a:t>-.15</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02" name="Line 47"/>
          <p:cNvSpPr>
            <a:spLocks noChangeShapeType="1"/>
          </p:cNvSpPr>
          <p:nvPr/>
        </p:nvSpPr>
        <p:spPr bwMode="auto">
          <a:xfrm flipH="1">
            <a:off x="1059223" y="2971878"/>
            <a:ext cx="87469"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03" name="Rectangle 48"/>
          <p:cNvSpPr>
            <a:spLocks noChangeArrowheads="1"/>
          </p:cNvSpPr>
          <p:nvPr/>
        </p:nvSpPr>
        <p:spPr bwMode="auto">
          <a:xfrm rot="16200000">
            <a:off x="761690" y="2769044"/>
            <a:ext cx="332658" cy="289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Arial" pitchFamily="34" charset="0"/>
                <a:cs typeface="Arial" pitchFamily="34" charset="0"/>
              </a:rPr>
              <a:t>-.1</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456" name="Line 49"/>
          <p:cNvSpPr>
            <a:spLocks noChangeShapeType="1"/>
          </p:cNvSpPr>
          <p:nvPr/>
        </p:nvSpPr>
        <p:spPr bwMode="auto">
          <a:xfrm flipH="1">
            <a:off x="1059223" y="2157034"/>
            <a:ext cx="87469"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457" name="Rectangle 50"/>
          <p:cNvSpPr>
            <a:spLocks noChangeArrowheads="1"/>
          </p:cNvSpPr>
          <p:nvPr/>
        </p:nvSpPr>
        <p:spPr bwMode="auto">
          <a:xfrm rot="16200000">
            <a:off x="702887" y="1949160"/>
            <a:ext cx="450264" cy="289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Arial" pitchFamily="34" charset="0"/>
                <a:cs typeface="Arial" pitchFamily="34" charset="0"/>
              </a:rPr>
              <a:t>-.05</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458" name="Line 51"/>
          <p:cNvSpPr>
            <a:spLocks noChangeShapeType="1"/>
          </p:cNvSpPr>
          <p:nvPr/>
        </p:nvSpPr>
        <p:spPr bwMode="auto">
          <a:xfrm flipH="1">
            <a:off x="1059223" y="1338830"/>
            <a:ext cx="87469"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460" name="Rectangle 52"/>
          <p:cNvSpPr>
            <a:spLocks noChangeArrowheads="1"/>
          </p:cNvSpPr>
          <p:nvPr/>
        </p:nvSpPr>
        <p:spPr bwMode="auto">
          <a:xfrm rot="16200000">
            <a:off x="825533" y="1139356"/>
            <a:ext cx="204971" cy="289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Arial" pitchFamily="34" charset="0"/>
                <a:cs typeface="Arial" pitchFamily="34" charset="0"/>
              </a:rPr>
              <a:t>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461" name="Rectangle 53"/>
          <p:cNvSpPr>
            <a:spLocks noChangeArrowheads="1"/>
          </p:cNvSpPr>
          <p:nvPr/>
        </p:nvSpPr>
        <p:spPr bwMode="auto">
          <a:xfrm rot="16200000">
            <a:off x="-1946350" y="3275889"/>
            <a:ext cx="5023472" cy="260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gn="ctr"/>
            <a:r>
              <a:rPr lang="en-US" altLang="en-US" sz="1600" b="1" dirty="0" smtClean="0">
                <a:solidFill>
                  <a:srgbClr val="000000"/>
                </a:solidFill>
              </a:rPr>
              <a:t>Correlation </a:t>
            </a:r>
            <a:r>
              <a:rPr lang="en-US" altLang="en-US" sz="1600" b="1" dirty="0">
                <a:solidFill>
                  <a:srgbClr val="000000"/>
                </a:solidFill>
              </a:rPr>
              <a:t>EPU </a:t>
            </a:r>
            <a:r>
              <a:rPr lang="en-US" altLang="en-US" sz="1600" b="1" dirty="0" smtClean="0">
                <a:solidFill>
                  <a:srgbClr val="000000"/>
                </a:solidFill>
              </a:rPr>
              <a:t> &amp;  </a:t>
            </a:r>
            <a:r>
              <a:rPr lang="en-US" altLang="en-US" sz="1600" b="1" dirty="0">
                <a:solidFill>
                  <a:srgbClr val="000000"/>
                </a:solidFill>
              </a:rPr>
              <a:t>industrial production growth</a:t>
            </a:r>
            <a:endParaRPr lang="en-US" altLang="en-US" sz="1600" b="1" dirty="0"/>
          </a:p>
        </p:txBody>
      </p:sp>
      <p:sp>
        <p:nvSpPr>
          <p:cNvPr id="19462" name="Line 54"/>
          <p:cNvSpPr>
            <a:spLocks noChangeShapeType="1"/>
          </p:cNvSpPr>
          <p:nvPr/>
        </p:nvSpPr>
        <p:spPr bwMode="auto">
          <a:xfrm>
            <a:off x="1146692" y="5614661"/>
            <a:ext cx="7416667"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463" name="Rectangle 55"/>
          <p:cNvSpPr>
            <a:spLocks noChangeArrowheads="1"/>
          </p:cNvSpPr>
          <p:nvPr/>
        </p:nvSpPr>
        <p:spPr bwMode="auto">
          <a:xfrm>
            <a:off x="1325275" y="5691945"/>
            <a:ext cx="426413" cy="267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Arial" pitchFamily="34" charset="0"/>
                <a:cs typeface="Arial" pitchFamily="34" charset="0"/>
              </a:rPr>
              <a:t>-12</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464" name="Rectangle 56"/>
          <p:cNvSpPr>
            <a:spLocks noChangeArrowheads="1"/>
          </p:cNvSpPr>
          <p:nvPr/>
        </p:nvSpPr>
        <p:spPr bwMode="auto">
          <a:xfrm>
            <a:off x="1604083" y="5691945"/>
            <a:ext cx="426413" cy="267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Arial" pitchFamily="34" charset="0"/>
                <a:cs typeface="Arial" pitchFamily="34" charset="0"/>
              </a:rPr>
              <a:t>-11</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465" name="Rectangle 57"/>
          <p:cNvSpPr>
            <a:spLocks noChangeArrowheads="1"/>
          </p:cNvSpPr>
          <p:nvPr/>
        </p:nvSpPr>
        <p:spPr bwMode="auto">
          <a:xfrm>
            <a:off x="1886536" y="5691945"/>
            <a:ext cx="426413" cy="267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Arial" pitchFamily="34" charset="0"/>
                <a:cs typeface="Arial" pitchFamily="34" charset="0"/>
              </a:rPr>
              <a:t>-10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466" name="Rectangle 58"/>
          <p:cNvSpPr>
            <a:spLocks noChangeArrowheads="1"/>
          </p:cNvSpPr>
          <p:nvPr/>
        </p:nvSpPr>
        <p:spPr bwMode="auto">
          <a:xfrm>
            <a:off x="2229124" y="5691945"/>
            <a:ext cx="298853" cy="267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Arial" pitchFamily="34" charset="0"/>
                <a:cs typeface="Arial" pitchFamily="34" charset="0"/>
              </a:rPr>
              <a:t>-9</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467" name="Rectangle 59"/>
          <p:cNvSpPr>
            <a:spLocks noChangeArrowheads="1"/>
          </p:cNvSpPr>
          <p:nvPr/>
        </p:nvSpPr>
        <p:spPr bwMode="auto">
          <a:xfrm>
            <a:off x="2511577" y="5691945"/>
            <a:ext cx="298853" cy="267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Arial" pitchFamily="34" charset="0"/>
                <a:cs typeface="Arial" pitchFamily="34" charset="0"/>
              </a:rPr>
              <a:t>-8</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468" name="Rectangle 60"/>
          <p:cNvSpPr>
            <a:spLocks noChangeArrowheads="1"/>
          </p:cNvSpPr>
          <p:nvPr/>
        </p:nvSpPr>
        <p:spPr bwMode="auto">
          <a:xfrm>
            <a:off x="2794030" y="5691945"/>
            <a:ext cx="298853" cy="267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Arial" pitchFamily="34" charset="0"/>
                <a:cs typeface="Arial" pitchFamily="34" charset="0"/>
              </a:rPr>
              <a:t>-7</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469" name="Rectangle 61"/>
          <p:cNvSpPr>
            <a:spLocks noChangeArrowheads="1"/>
          </p:cNvSpPr>
          <p:nvPr/>
        </p:nvSpPr>
        <p:spPr bwMode="auto">
          <a:xfrm>
            <a:off x="3072839" y="5691945"/>
            <a:ext cx="298853" cy="267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Arial" pitchFamily="34" charset="0"/>
                <a:cs typeface="Arial" pitchFamily="34" charset="0"/>
              </a:rPr>
              <a:t>-6</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470" name="Rectangle 62"/>
          <p:cNvSpPr>
            <a:spLocks noChangeArrowheads="1"/>
          </p:cNvSpPr>
          <p:nvPr/>
        </p:nvSpPr>
        <p:spPr bwMode="auto">
          <a:xfrm>
            <a:off x="3355292" y="5691945"/>
            <a:ext cx="298853" cy="267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Arial" pitchFamily="34" charset="0"/>
                <a:cs typeface="Arial" pitchFamily="34" charset="0"/>
              </a:rPr>
              <a:t>-5</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471" name="Rectangle 63"/>
          <p:cNvSpPr>
            <a:spLocks noChangeArrowheads="1"/>
          </p:cNvSpPr>
          <p:nvPr/>
        </p:nvSpPr>
        <p:spPr bwMode="auto">
          <a:xfrm>
            <a:off x="3637744" y="5691945"/>
            <a:ext cx="298853" cy="267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Arial" pitchFamily="34" charset="0"/>
                <a:cs typeface="Arial" pitchFamily="34" charset="0"/>
              </a:rPr>
              <a:t>-4</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472" name="Rectangle 64"/>
          <p:cNvSpPr>
            <a:spLocks noChangeArrowheads="1"/>
          </p:cNvSpPr>
          <p:nvPr/>
        </p:nvSpPr>
        <p:spPr bwMode="auto">
          <a:xfrm>
            <a:off x="3920197" y="5691945"/>
            <a:ext cx="298853" cy="267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Arial" pitchFamily="34" charset="0"/>
                <a:cs typeface="Arial" pitchFamily="34" charset="0"/>
              </a:rPr>
              <a:t>-3</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473" name="Rectangle 65"/>
          <p:cNvSpPr>
            <a:spLocks noChangeArrowheads="1"/>
          </p:cNvSpPr>
          <p:nvPr/>
        </p:nvSpPr>
        <p:spPr bwMode="auto">
          <a:xfrm>
            <a:off x="4197183" y="5691945"/>
            <a:ext cx="298853" cy="267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Arial" pitchFamily="34" charset="0"/>
                <a:cs typeface="Arial" pitchFamily="34" charset="0"/>
              </a:rPr>
              <a:t>-2</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474" name="Rectangle 66"/>
          <p:cNvSpPr>
            <a:spLocks noChangeArrowheads="1"/>
          </p:cNvSpPr>
          <p:nvPr/>
        </p:nvSpPr>
        <p:spPr bwMode="auto">
          <a:xfrm>
            <a:off x="4479636" y="5691945"/>
            <a:ext cx="298853" cy="267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Arial" pitchFamily="34" charset="0"/>
                <a:cs typeface="Arial" pitchFamily="34" charset="0"/>
              </a:rPr>
              <a:t>-1</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475" name="Rectangle 67"/>
          <p:cNvSpPr>
            <a:spLocks noChangeArrowheads="1"/>
          </p:cNvSpPr>
          <p:nvPr/>
        </p:nvSpPr>
        <p:spPr bwMode="auto">
          <a:xfrm>
            <a:off x="4798535" y="5691945"/>
            <a:ext cx="222318" cy="267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Arial" pitchFamily="34" charset="0"/>
                <a:cs typeface="Arial" pitchFamily="34" charset="0"/>
              </a:rPr>
              <a:t>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476" name="Rectangle 68"/>
          <p:cNvSpPr>
            <a:spLocks noChangeArrowheads="1"/>
          </p:cNvSpPr>
          <p:nvPr/>
        </p:nvSpPr>
        <p:spPr bwMode="auto">
          <a:xfrm>
            <a:off x="5080988" y="5691945"/>
            <a:ext cx="222318" cy="267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Arial" pitchFamily="34" charset="0"/>
                <a:cs typeface="Arial" pitchFamily="34" charset="0"/>
              </a:rPr>
              <a:t>1</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477" name="Rectangle 69"/>
          <p:cNvSpPr>
            <a:spLocks noChangeArrowheads="1"/>
          </p:cNvSpPr>
          <p:nvPr/>
        </p:nvSpPr>
        <p:spPr bwMode="auto">
          <a:xfrm>
            <a:off x="5357974" y="5691945"/>
            <a:ext cx="222318" cy="267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Arial" pitchFamily="34" charset="0"/>
                <a:cs typeface="Arial" pitchFamily="34" charset="0"/>
              </a:rPr>
              <a:t>2</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478" name="Rectangle 70"/>
          <p:cNvSpPr>
            <a:spLocks noChangeArrowheads="1"/>
          </p:cNvSpPr>
          <p:nvPr/>
        </p:nvSpPr>
        <p:spPr bwMode="auto">
          <a:xfrm>
            <a:off x="5640427" y="5691945"/>
            <a:ext cx="222318" cy="267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Arial" pitchFamily="34" charset="0"/>
                <a:cs typeface="Arial" pitchFamily="34" charset="0"/>
              </a:rPr>
              <a:t>3</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479" name="Rectangle 71"/>
          <p:cNvSpPr>
            <a:spLocks noChangeArrowheads="1"/>
          </p:cNvSpPr>
          <p:nvPr/>
        </p:nvSpPr>
        <p:spPr bwMode="auto">
          <a:xfrm>
            <a:off x="5922880" y="5691945"/>
            <a:ext cx="222318" cy="267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Arial" pitchFamily="34" charset="0"/>
                <a:cs typeface="Arial" pitchFamily="34" charset="0"/>
              </a:rPr>
              <a:t>4</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480" name="Rectangle 72"/>
          <p:cNvSpPr>
            <a:spLocks noChangeArrowheads="1"/>
          </p:cNvSpPr>
          <p:nvPr/>
        </p:nvSpPr>
        <p:spPr bwMode="auto">
          <a:xfrm>
            <a:off x="6205333" y="5691945"/>
            <a:ext cx="222318" cy="267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Arial" pitchFamily="34" charset="0"/>
                <a:cs typeface="Arial" pitchFamily="34" charset="0"/>
              </a:rPr>
              <a:t>5</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481" name="Rectangle 73"/>
          <p:cNvSpPr>
            <a:spLocks noChangeArrowheads="1"/>
          </p:cNvSpPr>
          <p:nvPr/>
        </p:nvSpPr>
        <p:spPr bwMode="auto">
          <a:xfrm>
            <a:off x="6482319" y="5691945"/>
            <a:ext cx="222318" cy="267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Arial" pitchFamily="34" charset="0"/>
                <a:cs typeface="Arial" pitchFamily="34" charset="0"/>
              </a:rPr>
              <a:t>6</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482" name="Rectangle 74"/>
          <p:cNvSpPr>
            <a:spLocks noChangeArrowheads="1"/>
          </p:cNvSpPr>
          <p:nvPr/>
        </p:nvSpPr>
        <p:spPr bwMode="auto">
          <a:xfrm>
            <a:off x="6764772" y="5691945"/>
            <a:ext cx="222318" cy="267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Arial" pitchFamily="34" charset="0"/>
                <a:cs typeface="Arial" pitchFamily="34" charset="0"/>
              </a:rPr>
              <a:t>7</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483" name="Rectangle 75"/>
          <p:cNvSpPr>
            <a:spLocks noChangeArrowheads="1"/>
          </p:cNvSpPr>
          <p:nvPr/>
        </p:nvSpPr>
        <p:spPr bwMode="auto">
          <a:xfrm>
            <a:off x="7047225" y="5691945"/>
            <a:ext cx="222318" cy="267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Arial" pitchFamily="34" charset="0"/>
                <a:cs typeface="Arial" pitchFamily="34" charset="0"/>
              </a:rPr>
              <a:t>8</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484" name="Rectangle 76"/>
          <p:cNvSpPr>
            <a:spLocks noChangeArrowheads="1"/>
          </p:cNvSpPr>
          <p:nvPr/>
        </p:nvSpPr>
        <p:spPr bwMode="auto">
          <a:xfrm>
            <a:off x="7329678" y="5691945"/>
            <a:ext cx="222318" cy="267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Arial" pitchFamily="34" charset="0"/>
                <a:cs typeface="Arial" pitchFamily="34" charset="0"/>
              </a:rPr>
              <a:t>9</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485" name="Rectangle 77"/>
          <p:cNvSpPr>
            <a:spLocks noChangeArrowheads="1"/>
          </p:cNvSpPr>
          <p:nvPr/>
        </p:nvSpPr>
        <p:spPr bwMode="auto">
          <a:xfrm>
            <a:off x="7550173" y="5691945"/>
            <a:ext cx="349877" cy="267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Arial" pitchFamily="34" charset="0"/>
                <a:cs typeface="Arial" pitchFamily="34" charset="0"/>
              </a:rPr>
              <a:t>10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486" name="Rectangle 78"/>
          <p:cNvSpPr>
            <a:spLocks noChangeArrowheads="1"/>
          </p:cNvSpPr>
          <p:nvPr/>
        </p:nvSpPr>
        <p:spPr bwMode="auto">
          <a:xfrm>
            <a:off x="7828981" y="5691945"/>
            <a:ext cx="349877" cy="267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Arial" pitchFamily="34" charset="0"/>
                <a:cs typeface="Arial" pitchFamily="34" charset="0"/>
              </a:rPr>
              <a:t>11</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487" name="Rectangle 79"/>
          <p:cNvSpPr>
            <a:spLocks noChangeArrowheads="1"/>
          </p:cNvSpPr>
          <p:nvPr/>
        </p:nvSpPr>
        <p:spPr bwMode="auto">
          <a:xfrm>
            <a:off x="8111434" y="5691945"/>
            <a:ext cx="349877" cy="267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Arial" pitchFamily="34" charset="0"/>
                <a:cs typeface="Arial" pitchFamily="34" charset="0"/>
              </a:rPr>
              <a:t>12</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 name="Rectangle 49"/>
          <p:cNvSpPr>
            <a:spLocks noChangeArrowheads="1"/>
          </p:cNvSpPr>
          <p:nvPr/>
        </p:nvSpPr>
        <p:spPr bwMode="auto">
          <a:xfrm>
            <a:off x="1646185" y="5896831"/>
            <a:ext cx="612828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600" b="1" dirty="0" smtClean="0">
                <a:solidFill>
                  <a:srgbClr val="000000"/>
                </a:solidFill>
              </a:rPr>
              <a:t>Lead (lag if negative) months on policy uncertainty news index</a:t>
            </a:r>
            <a:endParaRPr kumimoji="0" lang="en-US" altLang="en-US" sz="1600" b="1" i="0" u="none" strike="noStrike" cap="none" normalizeH="0" baseline="0" dirty="0" smtClean="0">
              <a:ln>
                <a:noFill/>
              </a:ln>
              <a:solidFill>
                <a:schemeClr val="tx1"/>
              </a:solidFill>
              <a:effectLst/>
            </a:endParaRPr>
          </a:p>
        </p:txBody>
      </p:sp>
      <p:sp>
        <p:nvSpPr>
          <p:cNvPr id="170" name="Oval 169"/>
          <p:cNvSpPr/>
          <p:nvPr/>
        </p:nvSpPr>
        <p:spPr>
          <a:xfrm>
            <a:off x="3727948" y="488952"/>
            <a:ext cx="2454940" cy="512570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81106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98" name="Group 54"/>
          <p:cNvGrpSpPr>
            <a:grpSpLocks noChangeAspect="1"/>
          </p:cNvGrpSpPr>
          <p:nvPr/>
        </p:nvGrpSpPr>
        <p:grpSpPr bwMode="auto">
          <a:xfrm>
            <a:off x="330536" y="870849"/>
            <a:ext cx="8813463" cy="5432976"/>
            <a:chOff x="345" y="742"/>
            <a:chExt cx="5176" cy="3307"/>
          </a:xfrm>
        </p:grpSpPr>
        <p:sp>
          <p:nvSpPr>
            <p:cNvPr id="2102" name="Rectangle 57"/>
            <p:cNvSpPr>
              <a:spLocks noChangeArrowheads="1"/>
            </p:cNvSpPr>
            <p:nvPr/>
          </p:nvSpPr>
          <p:spPr bwMode="auto">
            <a:xfrm>
              <a:off x="568" y="788"/>
              <a:ext cx="4953" cy="3015"/>
            </a:xfrm>
            <a:prstGeom prst="rect">
              <a:avLst/>
            </a:prstGeom>
            <a:solidFill>
              <a:srgbClr val="FFFFFF"/>
            </a:solidFill>
            <a:ln w="11113">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endParaRPr>
            </a:p>
          </p:txBody>
        </p:sp>
        <p:sp>
          <p:nvSpPr>
            <p:cNvPr id="2103" name="Line 58"/>
            <p:cNvSpPr>
              <a:spLocks noChangeShapeType="1"/>
            </p:cNvSpPr>
            <p:nvPr/>
          </p:nvSpPr>
          <p:spPr bwMode="auto">
            <a:xfrm>
              <a:off x="568" y="3730"/>
              <a:ext cx="4953" cy="0"/>
            </a:xfrm>
            <a:prstGeom prst="line">
              <a:avLst/>
            </a:prstGeom>
            <a:noFill/>
            <a:ln w="20638">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endParaRPr>
            </a:p>
          </p:txBody>
        </p:sp>
        <p:sp>
          <p:nvSpPr>
            <p:cNvPr id="2104" name="Line 59"/>
            <p:cNvSpPr>
              <a:spLocks noChangeShapeType="1"/>
            </p:cNvSpPr>
            <p:nvPr/>
          </p:nvSpPr>
          <p:spPr bwMode="auto">
            <a:xfrm>
              <a:off x="568" y="2804"/>
              <a:ext cx="4953" cy="0"/>
            </a:xfrm>
            <a:prstGeom prst="line">
              <a:avLst/>
            </a:prstGeom>
            <a:noFill/>
            <a:ln w="20638">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endParaRPr>
            </a:p>
          </p:txBody>
        </p:sp>
        <p:sp>
          <p:nvSpPr>
            <p:cNvPr id="2105" name="Line 60"/>
            <p:cNvSpPr>
              <a:spLocks noChangeShapeType="1"/>
            </p:cNvSpPr>
            <p:nvPr/>
          </p:nvSpPr>
          <p:spPr bwMode="auto">
            <a:xfrm>
              <a:off x="568" y="1877"/>
              <a:ext cx="4953" cy="0"/>
            </a:xfrm>
            <a:prstGeom prst="line">
              <a:avLst/>
            </a:prstGeom>
            <a:noFill/>
            <a:ln w="20638">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endParaRPr>
            </a:p>
          </p:txBody>
        </p:sp>
        <p:sp>
          <p:nvSpPr>
            <p:cNvPr id="2106" name="Line 61"/>
            <p:cNvSpPr>
              <a:spLocks noChangeShapeType="1"/>
            </p:cNvSpPr>
            <p:nvPr/>
          </p:nvSpPr>
          <p:spPr bwMode="auto">
            <a:xfrm>
              <a:off x="568" y="951"/>
              <a:ext cx="4953" cy="0"/>
            </a:xfrm>
            <a:prstGeom prst="line">
              <a:avLst/>
            </a:prstGeom>
            <a:noFill/>
            <a:ln w="20638">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endParaRPr>
            </a:p>
          </p:txBody>
        </p:sp>
        <p:sp>
          <p:nvSpPr>
            <p:cNvPr id="2107" name="Freeform 62"/>
            <p:cNvSpPr>
              <a:spLocks/>
            </p:cNvSpPr>
            <p:nvPr/>
          </p:nvSpPr>
          <p:spPr bwMode="auto">
            <a:xfrm>
              <a:off x="655" y="864"/>
              <a:ext cx="4779" cy="2607"/>
            </a:xfrm>
            <a:custGeom>
              <a:avLst/>
              <a:gdLst>
                <a:gd name="T0" fmla="*/ 22 w 1434"/>
                <a:gd name="T1" fmla="*/ 595 h 895"/>
                <a:gd name="T2" fmla="*/ 45 w 1434"/>
                <a:gd name="T3" fmla="*/ 753 h 895"/>
                <a:gd name="T4" fmla="*/ 69 w 1434"/>
                <a:gd name="T5" fmla="*/ 792 h 895"/>
                <a:gd name="T6" fmla="*/ 92 w 1434"/>
                <a:gd name="T7" fmla="*/ 860 h 895"/>
                <a:gd name="T8" fmla="*/ 115 w 1434"/>
                <a:gd name="T9" fmla="*/ 712 h 895"/>
                <a:gd name="T10" fmla="*/ 138 w 1434"/>
                <a:gd name="T11" fmla="*/ 663 h 895"/>
                <a:gd name="T12" fmla="*/ 161 w 1434"/>
                <a:gd name="T13" fmla="*/ 845 h 895"/>
                <a:gd name="T14" fmla="*/ 184 w 1434"/>
                <a:gd name="T15" fmla="*/ 715 h 895"/>
                <a:gd name="T16" fmla="*/ 207 w 1434"/>
                <a:gd name="T17" fmla="*/ 728 h 895"/>
                <a:gd name="T18" fmla="*/ 230 w 1434"/>
                <a:gd name="T19" fmla="*/ 825 h 895"/>
                <a:gd name="T20" fmla="*/ 253 w 1434"/>
                <a:gd name="T21" fmla="*/ 761 h 895"/>
                <a:gd name="T22" fmla="*/ 276 w 1434"/>
                <a:gd name="T23" fmla="*/ 753 h 895"/>
                <a:gd name="T24" fmla="*/ 299 w 1434"/>
                <a:gd name="T25" fmla="*/ 821 h 895"/>
                <a:gd name="T26" fmla="*/ 322 w 1434"/>
                <a:gd name="T27" fmla="*/ 833 h 895"/>
                <a:gd name="T28" fmla="*/ 345 w 1434"/>
                <a:gd name="T29" fmla="*/ 810 h 895"/>
                <a:gd name="T30" fmla="*/ 368 w 1434"/>
                <a:gd name="T31" fmla="*/ 651 h 895"/>
                <a:gd name="T32" fmla="*/ 391 w 1434"/>
                <a:gd name="T33" fmla="*/ 655 h 895"/>
                <a:gd name="T34" fmla="*/ 414 w 1434"/>
                <a:gd name="T35" fmla="*/ 372 h 895"/>
                <a:gd name="T36" fmla="*/ 437 w 1434"/>
                <a:gd name="T37" fmla="*/ 339 h 895"/>
                <a:gd name="T38" fmla="*/ 460 w 1434"/>
                <a:gd name="T39" fmla="*/ 601 h 895"/>
                <a:gd name="T40" fmla="*/ 483 w 1434"/>
                <a:gd name="T41" fmla="*/ 410 h 895"/>
                <a:gd name="T42" fmla="*/ 506 w 1434"/>
                <a:gd name="T43" fmla="*/ 764 h 895"/>
                <a:gd name="T44" fmla="*/ 529 w 1434"/>
                <a:gd name="T45" fmla="*/ 619 h 895"/>
                <a:gd name="T46" fmla="*/ 552 w 1434"/>
                <a:gd name="T47" fmla="*/ 736 h 895"/>
                <a:gd name="T48" fmla="*/ 575 w 1434"/>
                <a:gd name="T49" fmla="*/ 572 h 895"/>
                <a:gd name="T50" fmla="*/ 598 w 1434"/>
                <a:gd name="T51" fmla="*/ 667 h 895"/>
                <a:gd name="T52" fmla="*/ 621 w 1434"/>
                <a:gd name="T53" fmla="*/ 812 h 895"/>
                <a:gd name="T54" fmla="*/ 644 w 1434"/>
                <a:gd name="T55" fmla="*/ 753 h 895"/>
                <a:gd name="T56" fmla="*/ 667 w 1434"/>
                <a:gd name="T57" fmla="*/ 815 h 895"/>
                <a:gd name="T58" fmla="*/ 690 w 1434"/>
                <a:gd name="T59" fmla="*/ 793 h 895"/>
                <a:gd name="T60" fmla="*/ 713 w 1434"/>
                <a:gd name="T61" fmla="*/ 851 h 895"/>
                <a:gd name="T62" fmla="*/ 736 w 1434"/>
                <a:gd name="T63" fmla="*/ 856 h 895"/>
                <a:gd name="T64" fmla="*/ 759 w 1434"/>
                <a:gd name="T65" fmla="*/ 838 h 895"/>
                <a:gd name="T66" fmla="*/ 782 w 1434"/>
                <a:gd name="T67" fmla="*/ 876 h 895"/>
                <a:gd name="T68" fmla="*/ 805 w 1434"/>
                <a:gd name="T69" fmla="*/ 856 h 895"/>
                <a:gd name="T70" fmla="*/ 828 w 1434"/>
                <a:gd name="T71" fmla="*/ 775 h 895"/>
                <a:gd name="T72" fmla="*/ 852 w 1434"/>
                <a:gd name="T73" fmla="*/ 742 h 895"/>
                <a:gd name="T74" fmla="*/ 875 w 1434"/>
                <a:gd name="T75" fmla="*/ 781 h 895"/>
                <a:gd name="T76" fmla="*/ 898 w 1434"/>
                <a:gd name="T77" fmla="*/ 712 h 895"/>
                <a:gd name="T78" fmla="*/ 921 w 1434"/>
                <a:gd name="T79" fmla="*/ 662 h 895"/>
                <a:gd name="T80" fmla="*/ 944 w 1434"/>
                <a:gd name="T81" fmla="*/ 628 h 895"/>
                <a:gd name="T82" fmla="*/ 967 w 1434"/>
                <a:gd name="T83" fmla="*/ 642 h 895"/>
                <a:gd name="T84" fmla="*/ 990 w 1434"/>
                <a:gd name="T85" fmla="*/ 666 h 895"/>
                <a:gd name="T86" fmla="*/ 1013 w 1434"/>
                <a:gd name="T87" fmla="*/ 605 h 895"/>
                <a:gd name="T88" fmla="*/ 1036 w 1434"/>
                <a:gd name="T89" fmla="*/ 487 h 895"/>
                <a:gd name="T90" fmla="*/ 1059 w 1434"/>
                <a:gd name="T91" fmla="*/ 629 h 895"/>
                <a:gd name="T92" fmla="*/ 1082 w 1434"/>
                <a:gd name="T93" fmla="*/ 444 h 895"/>
                <a:gd name="T94" fmla="*/ 1105 w 1434"/>
                <a:gd name="T95" fmla="*/ 360 h 895"/>
                <a:gd name="T96" fmla="*/ 1128 w 1434"/>
                <a:gd name="T97" fmla="*/ 589 h 895"/>
                <a:gd name="T98" fmla="*/ 1151 w 1434"/>
                <a:gd name="T99" fmla="*/ 529 h 895"/>
                <a:gd name="T100" fmla="*/ 1174 w 1434"/>
                <a:gd name="T101" fmla="*/ 486 h 895"/>
                <a:gd name="T102" fmla="*/ 1197 w 1434"/>
                <a:gd name="T103" fmla="*/ 614 h 895"/>
                <a:gd name="T104" fmla="*/ 1220 w 1434"/>
                <a:gd name="T105" fmla="*/ 574 h 895"/>
                <a:gd name="T106" fmla="*/ 1243 w 1434"/>
                <a:gd name="T107" fmla="*/ 556 h 895"/>
                <a:gd name="T108" fmla="*/ 1266 w 1434"/>
                <a:gd name="T109" fmla="*/ 624 h 895"/>
                <a:gd name="T110" fmla="*/ 1289 w 1434"/>
                <a:gd name="T111" fmla="*/ 492 h 895"/>
                <a:gd name="T112" fmla="*/ 1312 w 1434"/>
                <a:gd name="T113" fmla="*/ 433 h 895"/>
                <a:gd name="T114" fmla="*/ 1335 w 1434"/>
                <a:gd name="T115" fmla="*/ 498 h 895"/>
                <a:gd name="T116" fmla="*/ 1358 w 1434"/>
                <a:gd name="T117" fmla="*/ 480 h 895"/>
                <a:gd name="T118" fmla="*/ 1381 w 1434"/>
                <a:gd name="T119" fmla="*/ 527 h 895"/>
                <a:gd name="T120" fmla="*/ 1404 w 1434"/>
                <a:gd name="T121" fmla="*/ 413 h 895"/>
                <a:gd name="T122" fmla="*/ 1427 w 1434"/>
                <a:gd name="T123" fmla="*/ 565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34" h="895">
                  <a:moveTo>
                    <a:pt x="0" y="601"/>
                  </a:moveTo>
                  <a:lnTo>
                    <a:pt x="2" y="674"/>
                  </a:lnTo>
                  <a:lnTo>
                    <a:pt x="3" y="405"/>
                  </a:lnTo>
                  <a:lnTo>
                    <a:pt x="4" y="678"/>
                  </a:lnTo>
                  <a:lnTo>
                    <a:pt x="5" y="714"/>
                  </a:lnTo>
                  <a:lnTo>
                    <a:pt x="6" y="667"/>
                  </a:lnTo>
                  <a:lnTo>
                    <a:pt x="7" y="614"/>
                  </a:lnTo>
                  <a:lnTo>
                    <a:pt x="8" y="710"/>
                  </a:lnTo>
                  <a:lnTo>
                    <a:pt x="9" y="721"/>
                  </a:lnTo>
                  <a:lnTo>
                    <a:pt x="10" y="592"/>
                  </a:lnTo>
                  <a:lnTo>
                    <a:pt x="11" y="679"/>
                  </a:lnTo>
                  <a:lnTo>
                    <a:pt x="12" y="725"/>
                  </a:lnTo>
                  <a:lnTo>
                    <a:pt x="13" y="717"/>
                  </a:lnTo>
                  <a:lnTo>
                    <a:pt x="14" y="617"/>
                  </a:lnTo>
                  <a:lnTo>
                    <a:pt x="15" y="673"/>
                  </a:lnTo>
                  <a:lnTo>
                    <a:pt x="16" y="662"/>
                  </a:lnTo>
                  <a:lnTo>
                    <a:pt x="17" y="754"/>
                  </a:lnTo>
                  <a:lnTo>
                    <a:pt x="18" y="832"/>
                  </a:lnTo>
                  <a:lnTo>
                    <a:pt x="19" y="751"/>
                  </a:lnTo>
                  <a:lnTo>
                    <a:pt x="20" y="818"/>
                  </a:lnTo>
                  <a:lnTo>
                    <a:pt x="21" y="652"/>
                  </a:lnTo>
                  <a:lnTo>
                    <a:pt x="22" y="595"/>
                  </a:lnTo>
                  <a:lnTo>
                    <a:pt x="23" y="676"/>
                  </a:lnTo>
                  <a:lnTo>
                    <a:pt x="24" y="627"/>
                  </a:lnTo>
                  <a:lnTo>
                    <a:pt x="26" y="683"/>
                  </a:lnTo>
                  <a:lnTo>
                    <a:pt x="27" y="608"/>
                  </a:lnTo>
                  <a:lnTo>
                    <a:pt x="28" y="724"/>
                  </a:lnTo>
                  <a:lnTo>
                    <a:pt x="29" y="637"/>
                  </a:lnTo>
                  <a:lnTo>
                    <a:pt x="30" y="722"/>
                  </a:lnTo>
                  <a:lnTo>
                    <a:pt x="31" y="777"/>
                  </a:lnTo>
                  <a:lnTo>
                    <a:pt x="32" y="748"/>
                  </a:lnTo>
                  <a:lnTo>
                    <a:pt x="33" y="608"/>
                  </a:lnTo>
                  <a:lnTo>
                    <a:pt x="34" y="652"/>
                  </a:lnTo>
                  <a:lnTo>
                    <a:pt x="35" y="582"/>
                  </a:lnTo>
                  <a:lnTo>
                    <a:pt x="36" y="609"/>
                  </a:lnTo>
                  <a:lnTo>
                    <a:pt x="37" y="683"/>
                  </a:lnTo>
                  <a:lnTo>
                    <a:pt x="38" y="711"/>
                  </a:lnTo>
                  <a:lnTo>
                    <a:pt x="39" y="704"/>
                  </a:lnTo>
                  <a:lnTo>
                    <a:pt x="40" y="689"/>
                  </a:lnTo>
                  <a:lnTo>
                    <a:pt x="41" y="740"/>
                  </a:lnTo>
                  <a:lnTo>
                    <a:pt x="42" y="833"/>
                  </a:lnTo>
                  <a:lnTo>
                    <a:pt x="43" y="818"/>
                  </a:lnTo>
                  <a:lnTo>
                    <a:pt x="44" y="799"/>
                  </a:lnTo>
                  <a:lnTo>
                    <a:pt x="45" y="753"/>
                  </a:lnTo>
                  <a:lnTo>
                    <a:pt x="46" y="781"/>
                  </a:lnTo>
                  <a:lnTo>
                    <a:pt x="48" y="799"/>
                  </a:lnTo>
                  <a:lnTo>
                    <a:pt x="49" y="758"/>
                  </a:lnTo>
                  <a:lnTo>
                    <a:pt x="50" y="835"/>
                  </a:lnTo>
                  <a:lnTo>
                    <a:pt x="51" y="744"/>
                  </a:lnTo>
                  <a:lnTo>
                    <a:pt x="52" y="822"/>
                  </a:lnTo>
                  <a:lnTo>
                    <a:pt x="53" y="776"/>
                  </a:lnTo>
                  <a:lnTo>
                    <a:pt x="54" y="679"/>
                  </a:lnTo>
                  <a:lnTo>
                    <a:pt x="55" y="758"/>
                  </a:lnTo>
                  <a:lnTo>
                    <a:pt x="56" y="654"/>
                  </a:lnTo>
                  <a:lnTo>
                    <a:pt x="57" y="730"/>
                  </a:lnTo>
                  <a:lnTo>
                    <a:pt x="58" y="769"/>
                  </a:lnTo>
                  <a:lnTo>
                    <a:pt x="59" y="621"/>
                  </a:lnTo>
                  <a:lnTo>
                    <a:pt x="60" y="790"/>
                  </a:lnTo>
                  <a:lnTo>
                    <a:pt x="61" y="810"/>
                  </a:lnTo>
                  <a:lnTo>
                    <a:pt x="62" y="806"/>
                  </a:lnTo>
                  <a:lnTo>
                    <a:pt x="63" y="669"/>
                  </a:lnTo>
                  <a:lnTo>
                    <a:pt x="64" y="762"/>
                  </a:lnTo>
                  <a:lnTo>
                    <a:pt x="65" y="828"/>
                  </a:lnTo>
                  <a:lnTo>
                    <a:pt x="66" y="811"/>
                  </a:lnTo>
                  <a:lnTo>
                    <a:pt x="67" y="720"/>
                  </a:lnTo>
                  <a:lnTo>
                    <a:pt x="69" y="792"/>
                  </a:lnTo>
                  <a:lnTo>
                    <a:pt x="70" y="777"/>
                  </a:lnTo>
                  <a:lnTo>
                    <a:pt x="71" y="720"/>
                  </a:lnTo>
                  <a:lnTo>
                    <a:pt x="72" y="830"/>
                  </a:lnTo>
                  <a:lnTo>
                    <a:pt x="73" y="767"/>
                  </a:lnTo>
                  <a:lnTo>
                    <a:pt x="74" y="624"/>
                  </a:lnTo>
                  <a:lnTo>
                    <a:pt x="75" y="689"/>
                  </a:lnTo>
                  <a:lnTo>
                    <a:pt x="76" y="822"/>
                  </a:lnTo>
                  <a:lnTo>
                    <a:pt x="77" y="578"/>
                  </a:lnTo>
                  <a:lnTo>
                    <a:pt x="78" y="774"/>
                  </a:lnTo>
                  <a:lnTo>
                    <a:pt x="79" y="760"/>
                  </a:lnTo>
                  <a:lnTo>
                    <a:pt x="80" y="790"/>
                  </a:lnTo>
                  <a:lnTo>
                    <a:pt x="81" y="744"/>
                  </a:lnTo>
                  <a:lnTo>
                    <a:pt x="82" y="827"/>
                  </a:lnTo>
                  <a:lnTo>
                    <a:pt x="83" y="766"/>
                  </a:lnTo>
                  <a:lnTo>
                    <a:pt x="84" y="774"/>
                  </a:lnTo>
                  <a:lnTo>
                    <a:pt x="85" y="750"/>
                  </a:lnTo>
                  <a:lnTo>
                    <a:pt x="86" y="713"/>
                  </a:lnTo>
                  <a:lnTo>
                    <a:pt x="87" y="716"/>
                  </a:lnTo>
                  <a:lnTo>
                    <a:pt x="88" y="847"/>
                  </a:lnTo>
                  <a:lnTo>
                    <a:pt x="89" y="787"/>
                  </a:lnTo>
                  <a:lnTo>
                    <a:pt x="90" y="715"/>
                  </a:lnTo>
                  <a:lnTo>
                    <a:pt x="92" y="860"/>
                  </a:lnTo>
                  <a:lnTo>
                    <a:pt x="93" y="810"/>
                  </a:lnTo>
                  <a:lnTo>
                    <a:pt x="94" y="786"/>
                  </a:lnTo>
                  <a:lnTo>
                    <a:pt x="95" y="817"/>
                  </a:lnTo>
                  <a:lnTo>
                    <a:pt x="96" y="815"/>
                  </a:lnTo>
                  <a:lnTo>
                    <a:pt x="97" y="805"/>
                  </a:lnTo>
                  <a:lnTo>
                    <a:pt x="98" y="872"/>
                  </a:lnTo>
                  <a:lnTo>
                    <a:pt x="99" y="817"/>
                  </a:lnTo>
                  <a:lnTo>
                    <a:pt x="100" y="725"/>
                  </a:lnTo>
                  <a:lnTo>
                    <a:pt x="101" y="765"/>
                  </a:lnTo>
                  <a:lnTo>
                    <a:pt x="102" y="613"/>
                  </a:lnTo>
                  <a:lnTo>
                    <a:pt x="103" y="603"/>
                  </a:lnTo>
                  <a:lnTo>
                    <a:pt x="104" y="707"/>
                  </a:lnTo>
                  <a:lnTo>
                    <a:pt x="105" y="721"/>
                  </a:lnTo>
                  <a:lnTo>
                    <a:pt x="106" y="726"/>
                  </a:lnTo>
                  <a:lnTo>
                    <a:pt x="107" y="819"/>
                  </a:lnTo>
                  <a:lnTo>
                    <a:pt x="108" y="828"/>
                  </a:lnTo>
                  <a:lnTo>
                    <a:pt x="109" y="753"/>
                  </a:lnTo>
                  <a:lnTo>
                    <a:pt x="110" y="705"/>
                  </a:lnTo>
                  <a:lnTo>
                    <a:pt x="111" y="787"/>
                  </a:lnTo>
                  <a:lnTo>
                    <a:pt x="112" y="706"/>
                  </a:lnTo>
                  <a:lnTo>
                    <a:pt x="113" y="659"/>
                  </a:lnTo>
                  <a:lnTo>
                    <a:pt x="115" y="712"/>
                  </a:lnTo>
                  <a:lnTo>
                    <a:pt x="116" y="564"/>
                  </a:lnTo>
                  <a:lnTo>
                    <a:pt x="117" y="711"/>
                  </a:lnTo>
                  <a:lnTo>
                    <a:pt x="118" y="789"/>
                  </a:lnTo>
                  <a:lnTo>
                    <a:pt x="119" y="741"/>
                  </a:lnTo>
                  <a:lnTo>
                    <a:pt x="120" y="811"/>
                  </a:lnTo>
                  <a:lnTo>
                    <a:pt x="121" y="765"/>
                  </a:lnTo>
                  <a:lnTo>
                    <a:pt x="122" y="786"/>
                  </a:lnTo>
                  <a:lnTo>
                    <a:pt x="123" y="825"/>
                  </a:lnTo>
                  <a:lnTo>
                    <a:pt x="124" y="773"/>
                  </a:lnTo>
                  <a:lnTo>
                    <a:pt x="125" y="659"/>
                  </a:lnTo>
                  <a:lnTo>
                    <a:pt x="126" y="639"/>
                  </a:lnTo>
                  <a:lnTo>
                    <a:pt x="127" y="619"/>
                  </a:lnTo>
                  <a:lnTo>
                    <a:pt x="128" y="800"/>
                  </a:lnTo>
                  <a:lnTo>
                    <a:pt x="129" y="764"/>
                  </a:lnTo>
                  <a:lnTo>
                    <a:pt x="130" y="741"/>
                  </a:lnTo>
                  <a:lnTo>
                    <a:pt x="131" y="620"/>
                  </a:lnTo>
                  <a:lnTo>
                    <a:pt x="132" y="806"/>
                  </a:lnTo>
                  <a:lnTo>
                    <a:pt x="133" y="814"/>
                  </a:lnTo>
                  <a:lnTo>
                    <a:pt x="134" y="683"/>
                  </a:lnTo>
                  <a:lnTo>
                    <a:pt x="135" y="754"/>
                  </a:lnTo>
                  <a:lnTo>
                    <a:pt x="137" y="662"/>
                  </a:lnTo>
                  <a:lnTo>
                    <a:pt x="138" y="663"/>
                  </a:lnTo>
                  <a:lnTo>
                    <a:pt x="139" y="779"/>
                  </a:lnTo>
                  <a:lnTo>
                    <a:pt x="140" y="695"/>
                  </a:lnTo>
                  <a:lnTo>
                    <a:pt x="141" y="661"/>
                  </a:lnTo>
                  <a:lnTo>
                    <a:pt x="142" y="632"/>
                  </a:lnTo>
                  <a:lnTo>
                    <a:pt x="143" y="672"/>
                  </a:lnTo>
                  <a:lnTo>
                    <a:pt x="144" y="704"/>
                  </a:lnTo>
                  <a:lnTo>
                    <a:pt x="145" y="670"/>
                  </a:lnTo>
                  <a:lnTo>
                    <a:pt x="146" y="686"/>
                  </a:lnTo>
                  <a:lnTo>
                    <a:pt x="147" y="792"/>
                  </a:lnTo>
                  <a:lnTo>
                    <a:pt x="148" y="738"/>
                  </a:lnTo>
                  <a:lnTo>
                    <a:pt x="149" y="639"/>
                  </a:lnTo>
                  <a:lnTo>
                    <a:pt x="150" y="678"/>
                  </a:lnTo>
                  <a:lnTo>
                    <a:pt x="151" y="784"/>
                  </a:lnTo>
                  <a:lnTo>
                    <a:pt x="152" y="739"/>
                  </a:lnTo>
                  <a:lnTo>
                    <a:pt x="153" y="788"/>
                  </a:lnTo>
                  <a:lnTo>
                    <a:pt x="154" y="776"/>
                  </a:lnTo>
                  <a:lnTo>
                    <a:pt x="155" y="736"/>
                  </a:lnTo>
                  <a:lnTo>
                    <a:pt x="156" y="780"/>
                  </a:lnTo>
                  <a:lnTo>
                    <a:pt x="157" y="787"/>
                  </a:lnTo>
                  <a:lnTo>
                    <a:pt x="159" y="759"/>
                  </a:lnTo>
                  <a:lnTo>
                    <a:pt x="160" y="855"/>
                  </a:lnTo>
                  <a:lnTo>
                    <a:pt x="161" y="845"/>
                  </a:lnTo>
                  <a:lnTo>
                    <a:pt x="162" y="581"/>
                  </a:lnTo>
                  <a:lnTo>
                    <a:pt x="163" y="718"/>
                  </a:lnTo>
                  <a:lnTo>
                    <a:pt x="164" y="727"/>
                  </a:lnTo>
                  <a:lnTo>
                    <a:pt x="165" y="715"/>
                  </a:lnTo>
                  <a:lnTo>
                    <a:pt x="166" y="722"/>
                  </a:lnTo>
                  <a:lnTo>
                    <a:pt x="167" y="665"/>
                  </a:lnTo>
                  <a:lnTo>
                    <a:pt x="168" y="772"/>
                  </a:lnTo>
                  <a:lnTo>
                    <a:pt x="169" y="672"/>
                  </a:lnTo>
                  <a:lnTo>
                    <a:pt x="170" y="769"/>
                  </a:lnTo>
                  <a:lnTo>
                    <a:pt x="171" y="753"/>
                  </a:lnTo>
                  <a:lnTo>
                    <a:pt x="172" y="748"/>
                  </a:lnTo>
                  <a:lnTo>
                    <a:pt x="173" y="753"/>
                  </a:lnTo>
                  <a:lnTo>
                    <a:pt x="174" y="694"/>
                  </a:lnTo>
                  <a:lnTo>
                    <a:pt x="175" y="596"/>
                  </a:lnTo>
                  <a:lnTo>
                    <a:pt x="176" y="571"/>
                  </a:lnTo>
                  <a:lnTo>
                    <a:pt x="177" y="632"/>
                  </a:lnTo>
                  <a:lnTo>
                    <a:pt x="178" y="587"/>
                  </a:lnTo>
                  <a:lnTo>
                    <a:pt x="179" y="733"/>
                  </a:lnTo>
                  <a:lnTo>
                    <a:pt x="180" y="651"/>
                  </a:lnTo>
                  <a:lnTo>
                    <a:pt x="182" y="511"/>
                  </a:lnTo>
                  <a:lnTo>
                    <a:pt x="183" y="581"/>
                  </a:lnTo>
                  <a:lnTo>
                    <a:pt x="184" y="715"/>
                  </a:lnTo>
                  <a:lnTo>
                    <a:pt x="185" y="728"/>
                  </a:lnTo>
                  <a:lnTo>
                    <a:pt x="186" y="748"/>
                  </a:lnTo>
                  <a:lnTo>
                    <a:pt x="187" y="720"/>
                  </a:lnTo>
                  <a:lnTo>
                    <a:pt x="188" y="794"/>
                  </a:lnTo>
                  <a:lnTo>
                    <a:pt x="189" y="684"/>
                  </a:lnTo>
                  <a:lnTo>
                    <a:pt x="190" y="647"/>
                  </a:lnTo>
                  <a:lnTo>
                    <a:pt x="191" y="713"/>
                  </a:lnTo>
                  <a:lnTo>
                    <a:pt x="192" y="787"/>
                  </a:lnTo>
                  <a:lnTo>
                    <a:pt x="193" y="746"/>
                  </a:lnTo>
                  <a:lnTo>
                    <a:pt x="194" y="786"/>
                  </a:lnTo>
                  <a:lnTo>
                    <a:pt x="195" y="820"/>
                  </a:lnTo>
                  <a:lnTo>
                    <a:pt x="196" y="791"/>
                  </a:lnTo>
                  <a:lnTo>
                    <a:pt x="197" y="801"/>
                  </a:lnTo>
                  <a:lnTo>
                    <a:pt x="198" y="850"/>
                  </a:lnTo>
                  <a:lnTo>
                    <a:pt x="199" y="754"/>
                  </a:lnTo>
                  <a:lnTo>
                    <a:pt x="200" y="823"/>
                  </a:lnTo>
                  <a:lnTo>
                    <a:pt x="201" y="699"/>
                  </a:lnTo>
                  <a:lnTo>
                    <a:pt x="202" y="772"/>
                  </a:lnTo>
                  <a:lnTo>
                    <a:pt x="204" y="741"/>
                  </a:lnTo>
                  <a:lnTo>
                    <a:pt x="205" y="801"/>
                  </a:lnTo>
                  <a:lnTo>
                    <a:pt x="206" y="809"/>
                  </a:lnTo>
                  <a:lnTo>
                    <a:pt x="207" y="728"/>
                  </a:lnTo>
                  <a:lnTo>
                    <a:pt x="208" y="805"/>
                  </a:lnTo>
                  <a:lnTo>
                    <a:pt x="209" y="747"/>
                  </a:lnTo>
                  <a:lnTo>
                    <a:pt x="210" y="747"/>
                  </a:lnTo>
                  <a:lnTo>
                    <a:pt x="211" y="802"/>
                  </a:lnTo>
                  <a:lnTo>
                    <a:pt x="212" y="775"/>
                  </a:lnTo>
                  <a:lnTo>
                    <a:pt x="213" y="781"/>
                  </a:lnTo>
                  <a:lnTo>
                    <a:pt x="214" y="774"/>
                  </a:lnTo>
                  <a:lnTo>
                    <a:pt x="215" y="738"/>
                  </a:lnTo>
                  <a:lnTo>
                    <a:pt x="216" y="692"/>
                  </a:lnTo>
                  <a:lnTo>
                    <a:pt x="217" y="712"/>
                  </a:lnTo>
                  <a:lnTo>
                    <a:pt x="218" y="794"/>
                  </a:lnTo>
                  <a:lnTo>
                    <a:pt x="219" y="749"/>
                  </a:lnTo>
                  <a:lnTo>
                    <a:pt x="220" y="756"/>
                  </a:lnTo>
                  <a:lnTo>
                    <a:pt x="221" y="655"/>
                  </a:lnTo>
                  <a:lnTo>
                    <a:pt x="222" y="752"/>
                  </a:lnTo>
                  <a:lnTo>
                    <a:pt x="223" y="805"/>
                  </a:lnTo>
                  <a:lnTo>
                    <a:pt x="224" y="827"/>
                  </a:lnTo>
                  <a:lnTo>
                    <a:pt x="226" y="793"/>
                  </a:lnTo>
                  <a:lnTo>
                    <a:pt x="227" y="626"/>
                  </a:lnTo>
                  <a:lnTo>
                    <a:pt x="228" y="643"/>
                  </a:lnTo>
                  <a:lnTo>
                    <a:pt x="229" y="828"/>
                  </a:lnTo>
                  <a:lnTo>
                    <a:pt x="230" y="825"/>
                  </a:lnTo>
                  <a:lnTo>
                    <a:pt x="231" y="724"/>
                  </a:lnTo>
                  <a:lnTo>
                    <a:pt x="232" y="759"/>
                  </a:lnTo>
                  <a:lnTo>
                    <a:pt x="233" y="769"/>
                  </a:lnTo>
                  <a:lnTo>
                    <a:pt x="234" y="805"/>
                  </a:lnTo>
                  <a:lnTo>
                    <a:pt x="235" y="784"/>
                  </a:lnTo>
                  <a:lnTo>
                    <a:pt x="236" y="815"/>
                  </a:lnTo>
                  <a:lnTo>
                    <a:pt x="237" y="735"/>
                  </a:lnTo>
                  <a:lnTo>
                    <a:pt x="238" y="388"/>
                  </a:lnTo>
                  <a:lnTo>
                    <a:pt x="239" y="617"/>
                  </a:lnTo>
                  <a:lnTo>
                    <a:pt x="240" y="714"/>
                  </a:lnTo>
                  <a:lnTo>
                    <a:pt x="241" y="624"/>
                  </a:lnTo>
                  <a:lnTo>
                    <a:pt x="242" y="834"/>
                  </a:lnTo>
                  <a:lnTo>
                    <a:pt x="243" y="734"/>
                  </a:lnTo>
                  <a:lnTo>
                    <a:pt x="244" y="770"/>
                  </a:lnTo>
                  <a:lnTo>
                    <a:pt x="245" y="656"/>
                  </a:lnTo>
                  <a:lnTo>
                    <a:pt x="246" y="639"/>
                  </a:lnTo>
                  <a:lnTo>
                    <a:pt x="248" y="691"/>
                  </a:lnTo>
                  <a:lnTo>
                    <a:pt x="249" y="764"/>
                  </a:lnTo>
                  <a:lnTo>
                    <a:pt x="250" y="740"/>
                  </a:lnTo>
                  <a:lnTo>
                    <a:pt x="251" y="707"/>
                  </a:lnTo>
                  <a:lnTo>
                    <a:pt x="252" y="720"/>
                  </a:lnTo>
                  <a:lnTo>
                    <a:pt x="253" y="761"/>
                  </a:lnTo>
                  <a:lnTo>
                    <a:pt x="254" y="778"/>
                  </a:lnTo>
                  <a:lnTo>
                    <a:pt x="255" y="831"/>
                  </a:lnTo>
                  <a:lnTo>
                    <a:pt x="256" y="844"/>
                  </a:lnTo>
                  <a:lnTo>
                    <a:pt x="257" y="622"/>
                  </a:lnTo>
                  <a:lnTo>
                    <a:pt x="258" y="662"/>
                  </a:lnTo>
                  <a:lnTo>
                    <a:pt x="259" y="759"/>
                  </a:lnTo>
                  <a:lnTo>
                    <a:pt x="260" y="774"/>
                  </a:lnTo>
                  <a:lnTo>
                    <a:pt x="261" y="772"/>
                  </a:lnTo>
                  <a:lnTo>
                    <a:pt x="262" y="790"/>
                  </a:lnTo>
                  <a:lnTo>
                    <a:pt x="263" y="734"/>
                  </a:lnTo>
                  <a:lnTo>
                    <a:pt x="264" y="792"/>
                  </a:lnTo>
                  <a:lnTo>
                    <a:pt x="265" y="728"/>
                  </a:lnTo>
                  <a:lnTo>
                    <a:pt x="266" y="762"/>
                  </a:lnTo>
                  <a:lnTo>
                    <a:pt x="267" y="740"/>
                  </a:lnTo>
                  <a:lnTo>
                    <a:pt x="268" y="745"/>
                  </a:lnTo>
                  <a:lnTo>
                    <a:pt x="269" y="765"/>
                  </a:lnTo>
                  <a:lnTo>
                    <a:pt x="271" y="709"/>
                  </a:lnTo>
                  <a:lnTo>
                    <a:pt x="272" y="635"/>
                  </a:lnTo>
                  <a:lnTo>
                    <a:pt x="273" y="818"/>
                  </a:lnTo>
                  <a:lnTo>
                    <a:pt x="274" y="734"/>
                  </a:lnTo>
                  <a:lnTo>
                    <a:pt x="275" y="799"/>
                  </a:lnTo>
                  <a:lnTo>
                    <a:pt x="276" y="753"/>
                  </a:lnTo>
                  <a:lnTo>
                    <a:pt x="277" y="723"/>
                  </a:lnTo>
                  <a:lnTo>
                    <a:pt x="278" y="765"/>
                  </a:lnTo>
                  <a:lnTo>
                    <a:pt x="279" y="801"/>
                  </a:lnTo>
                  <a:lnTo>
                    <a:pt x="280" y="823"/>
                  </a:lnTo>
                  <a:lnTo>
                    <a:pt x="281" y="861"/>
                  </a:lnTo>
                  <a:lnTo>
                    <a:pt x="282" y="809"/>
                  </a:lnTo>
                  <a:lnTo>
                    <a:pt x="283" y="850"/>
                  </a:lnTo>
                  <a:lnTo>
                    <a:pt x="284" y="808"/>
                  </a:lnTo>
                  <a:lnTo>
                    <a:pt x="285" y="790"/>
                  </a:lnTo>
                  <a:lnTo>
                    <a:pt x="286" y="816"/>
                  </a:lnTo>
                  <a:lnTo>
                    <a:pt x="287" y="776"/>
                  </a:lnTo>
                  <a:lnTo>
                    <a:pt x="288" y="784"/>
                  </a:lnTo>
                  <a:lnTo>
                    <a:pt x="289" y="788"/>
                  </a:lnTo>
                  <a:lnTo>
                    <a:pt x="290" y="808"/>
                  </a:lnTo>
                  <a:lnTo>
                    <a:pt x="291" y="847"/>
                  </a:lnTo>
                  <a:lnTo>
                    <a:pt x="293" y="813"/>
                  </a:lnTo>
                  <a:lnTo>
                    <a:pt x="294" y="809"/>
                  </a:lnTo>
                  <a:lnTo>
                    <a:pt x="295" y="746"/>
                  </a:lnTo>
                  <a:lnTo>
                    <a:pt x="296" y="826"/>
                  </a:lnTo>
                  <a:lnTo>
                    <a:pt x="297" y="774"/>
                  </a:lnTo>
                  <a:lnTo>
                    <a:pt x="298" y="861"/>
                  </a:lnTo>
                  <a:lnTo>
                    <a:pt x="299" y="821"/>
                  </a:lnTo>
                  <a:lnTo>
                    <a:pt x="300" y="849"/>
                  </a:lnTo>
                  <a:lnTo>
                    <a:pt x="301" y="741"/>
                  </a:lnTo>
                  <a:lnTo>
                    <a:pt x="302" y="749"/>
                  </a:lnTo>
                  <a:lnTo>
                    <a:pt x="303" y="810"/>
                  </a:lnTo>
                  <a:lnTo>
                    <a:pt x="304" y="645"/>
                  </a:lnTo>
                  <a:lnTo>
                    <a:pt x="305" y="750"/>
                  </a:lnTo>
                  <a:lnTo>
                    <a:pt x="306" y="596"/>
                  </a:lnTo>
                  <a:lnTo>
                    <a:pt x="307" y="626"/>
                  </a:lnTo>
                  <a:lnTo>
                    <a:pt x="308" y="768"/>
                  </a:lnTo>
                  <a:lnTo>
                    <a:pt x="309" y="677"/>
                  </a:lnTo>
                  <a:lnTo>
                    <a:pt x="310" y="743"/>
                  </a:lnTo>
                  <a:lnTo>
                    <a:pt x="311" y="615"/>
                  </a:lnTo>
                  <a:lnTo>
                    <a:pt x="312" y="605"/>
                  </a:lnTo>
                  <a:lnTo>
                    <a:pt x="313" y="720"/>
                  </a:lnTo>
                  <a:lnTo>
                    <a:pt x="315" y="735"/>
                  </a:lnTo>
                  <a:lnTo>
                    <a:pt x="316" y="832"/>
                  </a:lnTo>
                  <a:lnTo>
                    <a:pt x="317" y="808"/>
                  </a:lnTo>
                  <a:lnTo>
                    <a:pt x="318" y="816"/>
                  </a:lnTo>
                  <a:lnTo>
                    <a:pt x="319" y="806"/>
                  </a:lnTo>
                  <a:lnTo>
                    <a:pt x="320" y="819"/>
                  </a:lnTo>
                  <a:lnTo>
                    <a:pt x="321" y="832"/>
                  </a:lnTo>
                  <a:lnTo>
                    <a:pt x="322" y="833"/>
                  </a:lnTo>
                  <a:lnTo>
                    <a:pt x="323" y="804"/>
                  </a:lnTo>
                  <a:lnTo>
                    <a:pt x="324" y="806"/>
                  </a:lnTo>
                  <a:lnTo>
                    <a:pt x="325" y="854"/>
                  </a:lnTo>
                  <a:lnTo>
                    <a:pt x="326" y="811"/>
                  </a:lnTo>
                  <a:lnTo>
                    <a:pt x="327" y="821"/>
                  </a:lnTo>
                  <a:lnTo>
                    <a:pt x="328" y="805"/>
                  </a:lnTo>
                  <a:lnTo>
                    <a:pt x="329" y="847"/>
                  </a:lnTo>
                  <a:lnTo>
                    <a:pt x="330" y="844"/>
                  </a:lnTo>
                  <a:lnTo>
                    <a:pt x="331" y="768"/>
                  </a:lnTo>
                  <a:lnTo>
                    <a:pt x="332" y="812"/>
                  </a:lnTo>
                  <a:lnTo>
                    <a:pt x="333" y="786"/>
                  </a:lnTo>
                  <a:lnTo>
                    <a:pt x="334" y="768"/>
                  </a:lnTo>
                  <a:lnTo>
                    <a:pt x="335" y="745"/>
                  </a:lnTo>
                  <a:lnTo>
                    <a:pt x="336" y="795"/>
                  </a:lnTo>
                  <a:lnTo>
                    <a:pt x="338" y="835"/>
                  </a:lnTo>
                  <a:lnTo>
                    <a:pt x="339" y="722"/>
                  </a:lnTo>
                  <a:lnTo>
                    <a:pt x="340" y="693"/>
                  </a:lnTo>
                  <a:lnTo>
                    <a:pt x="341" y="775"/>
                  </a:lnTo>
                  <a:lnTo>
                    <a:pt x="342" y="870"/>
                  </a:lnTo>
                  <a:lnTo>
                    <a:pt x="343" y="831"/>
                  </a:lnTo>
                  <a:lnTo>
                    <a:pt x="344" y="836"/>
                  </a:lnTo>
                  <a:lnTo>
                    <a:pt x="345" y="810"/>
                  </a:lnTo>
                  <a:lnTo>
                    <a:pt x="346" y="816"/>
                  </a:lnTo>
                  <a:lnTo>
                    <a:pt x="347" y="806"/>
                  </a:lnTo>
                  <a:lnTo>
                    <a:pt x="348" y="773"/>
                  </a:lnTo>
                  <a:lnTo>
                    <a:pt x="349" y="828"/>
                  </a:lnTo>
                  <a:lnTo>
                    <a:pt x="350" y="787"/>
                  </a:lnTo>
                  <a:lnTo>
                    <a:pt x="351" y="693"/>
                  </a:lnTo>
                  <a:lnTo>
                    <a:pt x="352" y="733"/>
                  </a:lnTo>
                  <a:lnTo>
                    <a:pt x="353" y="810"/>
                  </a:lnTo>
                  <a:lnTo>
                    <a:pt x="354" y="774"/>
                  </a:lnTo>
                  <a:lnTo>
                    <a:pt x="355" y="709"/>
                  </a:lnTo>
                  <a:lnTo>
                    <a:pt x="356" y="818"/>
                  </a:lnTo>
                  <a:lnTo>
                    <a:pt x="357" y="761"/>
                  </a:lnTo>
                  <a:lnTo>
                    <a:pt x="358" y="734"/>
                  </a:lnTo>
                  <a:lnTo>
                    <a:pt x="360" y="723"/>
                  </a:lnTo>
                  <a:lnTo>
                    <a:pt x="361" y="760"/>
                  </a:lnTo>
                  <a:lnTo>
                    <a:pt x="362" y="759"/>
                  </a:lnTo>
                  <a:lnTo>
                    <a:pt x="363" y="746"/>
                  </a:lnTo>
                  <a:lnTo>
                    <a:pt x="364" y="759"/>
                  </a:lnTo>
                  <a:lnTo>
                    <a:pt x="365" y="750"/>
                  </a:lnTo>
                  <a:lnTo>
                    <a:pt x="366" y="636"/>
                  </a:lnTo>
                  <a:lnTo>
                    <a:pt x="367" y="694"/>
                  </a:lnTo>
                  <a:lnTo>
                    <a:pt x="368" y="651"/>
                  </a:lnTo>
                  <a:lnTo>
                    <a:pt x="369" y="703"/>
                  </a:lnTo>
                  <a:lnTo>
                    <a:pt x="370" y="700"/>
                  </a:lnTo>
                  <a:lnTo>
                    <a:pt x="371" y="813"/>
                  </a:lnTo>
                  <a:lnTo>
                    <a:pt x="372" y="799"/>
                  </a:lnTo>
                  <a:lnTo>
                    <a:pt x="373" y="783"/>
                  </a:lnTo>
                  <a:lnTo>
                    <a:pt x="374" y="800"/>
                  </a:lnTo>
                  <a:lnTo>
                    <a:pt x="375" y="787"/>
                  </a:lnTo>
                  <a:lnTo>
                    <a:pt x="376" y="650"/>
                  </a:lnTo>
                  <a:lnTo>
                    <a:pt x="377" y="782"/>
                  </a:lnTo>
                  <a:lnTo>
                    <a:pt x="378" y="707"/>
                  </a:lnTo>
                  <a:lnTo>
                    <a:pt x="379" y="703"/>
                  </a:lnTo>
                  <a:lnTo>
                    <a:pt x="380" y="790"/>
                  </a:lnTo>
                  <a:lnTo>
                    <a:pt x="382" y="822"/>
                  </a:lnTo>
                  <a:lnTo>
                    <a:pt x="383" y="559"/>
                  </a:lnTo>
                  <a:lnTo>
                    <a:pt x="384" y="772"/>
                  </a:lnTo>
                  <a:lnTo>
                    <a:pt x="385" y="786"/>
                  </a:lnTo>
                  <a:lnTo>
                    <a:pt x="386" y="806"/>
                  </a:lnTo>
                  <a:lnTo>
                    <a:pt x="387" y="729"/>
                  </a:lnTo>
                  <a:lnTo>
                    <a:pt x="388" y="594"/>
                  </a:lnTo>
                  <a:lnTo>
                    <a:pt x="389" y="722"/>
                  </a:lnTo>
                  <a:lnTo>
                    <a:pt x="390" y="658"/>
                  </a:lnTo>
                  <a:lnTo>
                    <a:pt x="391" y="655"/>
                  </a:lnTo>
                  <a:lnTo>
                    <a:pt x="392" y="679"/>
                  </a:lnTo>
                  <a:lnTo>
                    <a:pt x="393" y="782"/>
                  </a:lnTo>
                  <a:lnTo>
                    <a:pt x="394" y="710"/>
                  </a:lnTo>
                  <a:lnTo>
                    <a:pt x="395" y="805"/>
                  </a:lnTo>
                  <a:lnTo>
                    <a:pt x="396" y="795"/>
                  </a:lnTo>
                  <a:lnTo>
                    <a:pt x="397" y="748"/>
                  </a:lnTo>
                  <a:lnTo>
                    <a:pt x="398" y="701"/>
                  </a:lnTo>
                  <a:lnTo>
                    <a:pt x="399" y="740"/>
                  </a:lnTo>
                  <a:lnTo>
                    <a:pt x="400" y="798"/>
                  </a:lnTo>
                  <a:lnTo>
                    <a:pt x="401" y="552"/>
                  </a:lnTo>
                  <a:lnTo>
                    <a:pt x="402" y="655"/>
                  </a:lnTo>
                  <a:lnTo>
                    <a:pt x="403" y="640"/>
                  </a:lnTo>
                  <a:lnTo>
                    <a:pt x="405" y="599"/>
                  </a:lnTo>
                  <a:lnTo>
                    <a:pt x="406" y="486"/>
                  </a:lnTo>
                  <a:lnTo>
                    <a:pt x="407" y="75"/>
                  </a:lnTo>
                  <a:lnTo>
                    <a:pt x="408" y="328"/>
                  </a:lnTo>
                  <a:lnTo>
                    <a:pt x="409" y="593"/>
                  </a:lnTo>
                  <a:lnTo>
                    <a:pt x="410" y="715"/>
                  </a:lnTo>
                  <a:lnTo>
                    <a:pt x="411" y="755"/>
                  </a:lnTo>
                  <a:lnTo>
                    <a:pt x="412" y="525"/>
                  </a:lnTo>
                  <a:lnTo>
                    <a:pt x="413" y="316"/>
                  </a:lnTo>
                  <a:lnTo>
                    <a:pt x="414" y="372"/>
                  </a:lnTo>
                  <a:lnTo>
                    <a:pt x="415" y="360"/>
                  </a:lnTo>
                  <a:lnTo>
                    <a:pt x="416" y="473"/>
                  </a:lnTo>
                  <a:lnTo>
                    <a:pt x="417" y="549"/>
                  </a:lnTo>
                  <a:lnTo>
                    <a:pt x="418" y="409"/>
                  </a:lnTo>
                  <a:lnTo>
                    <a:pt x="419" y="539"/>
                  </a:lnTo>
                  <a:lnTo>
                    <a:pt x="420" y="537"/>
                  </a:lnTo>
                  <a:lnTo>
                    <a:pt x="421" y="743"/>
                  </a:lnTo>
                  <a:lnTo>
                    <a:pt x="422" y="702"/>
                  </a:lnTo>
                  <a:lnTo>
                    <a:pt x="423" y="598"/>
                  </a:lnTo>
                  <a:lnTo>
                    <a:pt x="424" y="556"/>
                  </a:lnTo>
                  <a:lnTo>
                    <a:pt x="425" y="340"/>
                  </a:lnTo>
                  <a:lnTo>
                    <a:pt x="426" y="282"/>
                  </a:lnTo>
                  <a:lnTo>
                    <a:pt x="428" y="316"/>
                  </a:lnTo>
                  <a:lnTo>
                    <a:pt x="429" y="601"/>
                  </a:lnTo>
                  <a:lnTo>
                    <a:pt x="430" y="372"/>
                  </a:lnTo>
                  <a:lnTo>
                    <a:pt x="431" y="387"/>
                  </a:lnTo>
                  <a:lnTo>
                    <a:pt x="432" y="382"/>
                  </a:lnTo>
                  <a:lnTo>
                    <a:pt x="433" y="433"/>
                  </a:lnTo>
                  <a:lnTo>
                    <a:pt x="434" y="539"/>
                  </a:lnTo>
                  <a:lnTo>
                    <a:pt x="435" y="479"/>
                  </a:lnTo>
                  <a:lnTo>
                    <a:pt x="436" y="273"/>
                  </a:lnTo>
                  <a:lnTo>
                    <a:pt x="437" y="339"/>
                  </a:lnTo>
                  <a:lnTo>
                    <a:pt x="438" y="429"/>
                  </a:lnTo>
                  <a:lnTo>
                    <a:pt x="439" y="469"/>
                  </a:lnTo>
                  <a:lnTo>
                    <a:pt x="440" y="256"/>
                  </a:lnTo>
                  <a:lnTo>
                    <a:pt x="441" y="212"/>
                  </a:lnTo>
                  <a:lnTo>
                    <a:pt x="442" y="83"/>
                  </a:lnTo>
                  <a:lnTo>
                    <a:pt x="443" y="368"/>
                  </a:lnTo>
                  <a:lnTo>
                    <a:pt x="444" y="173"/>
                  </a:lnTo>
                  <a:lnTo>
                    <a:pt x="445" y="200"/>
                  </a:lnTo>
                  <a:lnTo>
                    <a:pt x="446" y="391"/>
                  </a:lnTo>
                  <a:lnTo>
                    <a:pt x="447" y="498"/>
                  </a:lnTo>
                  <a:lnTo>
                    <a:pt x="448" y="465"/>
                  </a:lnTo>
                  <a:lnTo>
                    <a:pt x="450" y="620"/>
                  </a:lnTo>
                  <a:lnTo>
                    <a:pt x="451" y="608"/>
                  </a:lnTo>
                  <a:lnTo>
                    <a:pt x="452" y="456"/>
                  </a:lnTo>
                  <a:lnTo>
                    <a:pt x="453" y="129"/>
                  </a:lnTo>
                  <a:lnTo>
                    <a:pt x="454" y="526"/>
                  </a:lnTo>
                  <a:lnTo>
                    <a:pt x="455" y="625"/>
                  </a:lnTo>
                  <a:lnTo>
                    <a:pt x="456" y="487"/>
                  </a:lnTo>
                  <a:lnTo>
                    <a:pt x="457" y="336"/>
                  </a:lnTo>
                  <a:lnTo>
                    <a:pt x="458" y="378"/>
                  </a:lnTo>
                  <a:lnTo>
                    <a:pt x="459" y="599"/>
                  </a:lnTo>
                  <a:lnTo>
                    <a:pt x="460" y="601"/>
                  </a:lnTo>
                  <a:lnTo>
                    <a:pt x="461" y="696"/>
                  </a:lnTo>
                  <a:lnTo>
                    <a:pt x="462" y="651"/>
                  </a:lnTo>
                  <a:lnTo>
                    <a:pt x="463" y="636"/>
                  </a:lnTo>
                  <a:lnTo>
                    <a:pt x="464" y="740"/>
                  </a:lnTo>
                  <a:lnTo>
                    <a:pt x="465" y="491"/>
                  </a:lnTo>
                  <a:lnTo>
                    <a:pt x="466" y="638"/>
                  </a:lnTo>
                  <a:lnTo>
                    <a:pt x="467" y="547"/>
                  </a:lnTo>
                  <a:lnTo>
                    <a:pt x="468" y="515"/>
                  </a:lnTo>
                  <a:lnTo>
                    <a:pt x="469" y="500"/>
                  </a:lnTo>
                  <a:lnTo>
                    <a:pt x="470" y="464"/>
                  </a:lnTo>
                  <a:lnTo>
                    <a:pt x="472" y="507"/>
                  </a:lnTo>
                  <a:lnTo>
                    <a:pt x="473" y="497"/>
                  </a:lnTo>
                  <a:lnTo>
                    <a:pt x="474" y="564"/>
                  </a:lnTo>
                  <a:lnTo>
                    <a:pt x="475" y="598"/>
                  </a:lnTo>
                  <a:lnTo>
                    <a:pt x="476" y="158"/>
                  </a:lnTo>
                  <a:lnTo>
                    <a:pt x="477" y="323"/>
                  </a:lnTo>
                  <a:lnTo>
                    <a:pt x="478" y="126"/>
                  </a:lnTo>
                  <a:lnTo>
                    <a:pt x="479" y="516"/>
                  </a:lnTo>
                  <a:lnTo>
                    <a:pt x="480" y="559"/>
                  </a:lnTo>
                  <a:lnTo>
                    <a:pt x="481" y="289"/>
                  </a:lnTo>
                  <a:lnTo>
                    <a:pt x="482" y="440"/>
                  </a:lnTo>
                  <a:lnTo>
                    <a:pt x="483" y="410"/>
                  </a:lnTo>
                  <a:lnTo>
                    <a:pt x="484" y="669"/>
                  </a:lnTo>
                  <a:lnTo>
                    <a:pt x="485" y="705"/>
                  </a:lnTo>
                  <a:lnTo>
                    <a:pt x="486" y="642"/>
                  </a:lnTo>
                  <a:lnTo>
                    <a:pt x="487" y="689"/>
                  </a:lnTo>
                  <a:lnTo>
                    <a:pt x="488" y="558"/>
                  </a:lnTo>
                  <a:lnTo>
                    <a:pt x="489" y="614"/>
                  </a:lnTo>
                  <a:lnTo>
                    <a:pt x="490" y="588"/>
                  </a:lnTo>
                  <a:lnTo>
                    <a:pt x="491" y="589"/>
                  </a:lnTo>
                  <a:lnTo>
                    <a:pt x="492" y="530"/>
                  </a:lnTo>
                  <a:lnTo>
                    <a:pt x="493" y="636"/>
                  </a:lnTo>
                  <a:lnTo>
                    <a:pt x="495" y="543"/>
                  </a:lnTo>
                  <a:lnTo>
                    <a:pt x="496" y="638"/>
                  </a:lnTo>
                  <a:lnTo>
                    <a:pt x="497" y="548"/>
                  </a:lnTo>
                  <a:lnTo>
                    <a:pt x="498" y="669"/>
                  </a:lnTo>
                  <a:lnTo>
                    <a:pt x="499" y="619"/>
                  </a:lnTo>
                  <a:lnTo>
                    <a:pt x="500" y="729"/>
                  </a:lnTo>
                  <a:lnTo>
                    <a:pt x="501" y="718"/>
                  </a:lnTo>
                  <a:lnTo>
                    <a:pt x="502" y="717"/>
                  </a:lnTo>
                  <a:lnTo>
                    <a:pt x="503" y="626"/>
                  </a:lnTo>
                  <a:lnTo>
                    <a:pt x="504" y="615"/>
                  </a:lnTo>
                  <a:lnTo>
                    <a:pt x="505" y="649"/>
                  </a:lnTo>
                  <a:lnTo>
                    <a:pt x="506" y="764"/>
                  </a:lnTo>
                  <a:lnTo>
                    <a:pt x="507" y="758"/>
                  </a:lnTo>
                  <a:lnTo>
                    <a:pt x="508" y="636"/>
                  </a:lnTo>
                  <a:lnTo>
                    <a:pt x="509" y="603"/>
                  </a:lnTo>
                  <a:lnTo>
                    <a:pt x="510" y="659"/>
                  </a:lnTo>
                  <a:lnTo>
                    <a:pt x="511" y="639"/>
                  </a:lnTo>
                  <a:lnTo>
                    <a:pt x="512" y="712"/>
                  </a:lnTo>
                  <a:lnTo>
                    <a:pt x="513" y="750"/>
                  </a:lnTo>
                  <a:lnTo>
                    <a:pt x="514" y="689"/>
                  </a:lnTo>
                  <a:lnTo>
                    <a:pt x="515" y="689"/>
                  </a:lnTo>
                  <a:lnTo>
                    <a:pt x="517" y="658"/>
                  </a:lnTo>
                  <a:lnTo>
                    <a:pt x="518" y="764"/>
                  </a:lnTo>
                  <a:lnTo>
                    <a:pt x="519" y="788"/>
                  </a:lnTo>
                  <a:lnTo>
                    <a:pt x="520" y="782"/>
                  </a:lnTo>
                  <a:lnTo>
                    <a:pt x="521" y="736"/>
                  </a:lnTo>
                  <a:lnTo>
                    <a:pt x="522" y="733"/>
                  </a:lnTo>
                  <a:lnTo>
                    <a:pt x="523" y="750"/>
                  </a:lnTo>
                  <a:lnTo>
                    <a:pt x="524" y="742"/>
                  </a:lnTo>
                  <a:lnTo>
                    <a:pt x="525" y="748"/>
                  </a:lnTo>
                  <a:lnTo>
                    <a:pt x="526" y="731"/>
                  </a:lnTo>
                  <a:lnTo>
                    <a:pt x="527" y="733"/>
                  </a:lnTo>
                  <a:lnTo>
                    <a:pt x="528" y="676"/>
                  </a:lnTo>
                  <a:lnTo>
                    <a:pt x="529" y="619"/>
                  </a:lnTo>
                  <a:lnTo>
                    <a:pt x="530" y="729"/>
                  </a:lnTo>
                  <a:lnTo>
                    <a:pt x="531" y="719"/>
                  </a:lnTo>
                  <a:lnTo>
                    <a:pt x="532" y="706"/>
                  </a:lnTo>
                  <a:lnTo>
                    <a:pt x="533" y="737"/>
                  </a:lnTo>
                  <a:lnTo>
                    <a:pt x="534" y="612"/>
                  </a:lnTo>
                  <a:lnTo>
                    <a:pt x="535" y="692"/>
                  </a:lnTo>
                  <a:lnTo>
                    <a:pt x="536" y="625"/>
                  </a:lnTo>
                  <a:lnTo>
                    <a:pt x="537" y="790"/>
                  </a:lnTo>
                  <a:lnTo>
                    <a:pt x="539" y="803"/>
                  </a:lnTo>
                  <a:lnTo>
                    <a:pt x="540" y="718"/>
                  </a:lnTo>
                  <a:lnTo>
                    <a:pt x="541" y="782"/>
                  </a:lnTo>
                  <a:lnTo>
                    <a:pt x="542" y="756"/>
                  </a:lnTo>
                  <a:lnTo>
                    <a:pt x="543" y="609"/>
                  </a:lnTo>
                  <a:lnTo>
                    <a:pt x="544" y="805"/>
                  </a:lnTo>
                  <a:lnTo>
                    <a:pt x="545" y="756"/>
                  </a:lnTo>
                  <a:lnTo>
                    <a:pt x="546" y="785"/>
                  </a:lnTo>
                  <a:lnTo>
                    <a:pt x="547" y="694"/>
                  </a:lnTo>
                  <a:lnTo>
                    <a:pt x="548" y="819"/>
                  </a:lnTo>
                  <a:lnTo>
                    <a:pt x="549" y="773"/>
                  </a:lnTo>
                  <a:lnTo>
                    <a:pt x="550" y="762"/>
                  </a:lnTo>
                  <a:lnTo>
                    <a:pt x="551" y="771"/>
                  </a:lnTo>
                  <a:lnTo>
                    <a:pt x="552" y="736"/>
                  </a:lnTo>
                  <a:lnTo>
                    <a:pt x="553" y="782"/>
                  </a:lnTo>
                  <a:lnTo>
                    <a:pt x="554" y="586"/>
                  </a:lnTo>
                  <a:lnTo>
                    <a:pt x="555" y="828"/>
                  </a:lnTo>
                  <a:lnTo>
                    <a:pt x="556" y="717"/>
                  </a:lnTo>
                  <a:lnTo>
                    <a:pt x="557" y="796"/>
                  </a:lnTo>
                  <a:lnTo>
                    <a:pt x="558" y="771"/>
                  </a:lnTo>
                  <a:lnTo>
                    <a:pt x="559" y="732"/>
                  </a:lnTo>
                  <a:lnTo>
                    <a:pt x="561" y="753"/>
                  </a:lnTo>
                  <a:lnTo>
                    <a:pt x="562" y="708"/>
                  </a:lnTo>
                  <a:lnTo>
                    <a:pt x="563" y="687"/>
                  </a:lnTo>
                  <a:lnTo>
                    <a:pt x="564" y="746"/>
                  </a:lnTo>
                  <a:lnTo>
                    <a:pt x="565" y="755"/>
                  </a:lnTo>
                  <a:lnTo>
                    <a:pt x="566" y="684"/>
                  </a:lnTo>
                  <a:lnTo>
                    <a:pt x="567" y="731"/>
                  </a:lnTo>
                  <a:lnTo>
                    <a:pt x="568" y="725"/>
                  </a:lnTo>
                  <a:lnTo>
                    <a:pt x="569" y="761"/>
                  </a:lnTo>
                  <a:lnTo>
                    <a:pt x="570" y="798"/>
                  </a:lnTo>
                  <a:lnTo>
                    <a:pt x="571" y="768"/>
                  </a:lnTo>
                  <a:lnTo>
                    <a:pt x="572" y="687"/>
                  </a:lnTo>
                  <a:lnTo>
                    <a:pt x="573" y="601"/>
                  </a:lnTo>
                  <a:lnTo>
                    <a:pt x="574" y="693"/>
                  </a:lnTo>
                  <a:lnTo>
                    <a:pt x="575" y="572"/>
                  </a:lnTo>
                  <a:lnTo>
                    <a:pt x="576" y="688"/>
                  </a:lnTo>
                  <a:lnTo>
                    <a:pt x="577" y="748"/>
                  </a:lnTo>
                  <a:lnTo>
                    <a:pt x="578" y="671"/>
                  </a:lnTo>
                  <a:lnTo>
                    <a:pt x="579" y="709"/>
                  </a:lnTo>
                  <a:lnTo>
                    <a:pt x="580" y="646"/>
                  </a:lnTo>
                  <a:lnTo>
                    <a:pt x="581" y="738"/>
                  </a:lnTo>
                  <a:lnTo>
                    <a:pt x="582" y="589"/>
                  </a:lnTo>
                  <a:lnTo>
                    <a:pt x="584" y="699"/>
                  </a:lnTo>
                  <a:lnTo>
                    <a:pt x="585" y="489"/>
                  </a:lnTo>
                  <a:lnTo>
                    <a:pt x="586" y="723"/>
                  </a:lnTo>
                  <a:lnTo>
                    <a:pt x="587" y="652"/>
                  </a:lnTo>
                  <a:lnTo>
                    <a:pt x="588" y="724"/>
                  </a:lnTo>
                  <a:lnTo>
                    <a:pt x="589" y="662"/>
                  </a:lnTo>
                  <a:lnTo>
                    <a:pt x="590" y="707"/>
                  </a:lnTo>
                  <a:lnTo>
                    <a:pt x="591" y="602"/>
                  </a:lnTo>
                  <a:lnTo>
                    <a:pt x="592" y="694"/>
                  </a:lnTo>
                  <a:lnTo>
                    <a:pt x="593" y="604"/>
                  </a:lnTo>
                  <a:lnTo>
                    <a:pt x="594" y="580"/>
                  </a:lnTo>
                  <a:lnTo>
                    <a:pt x="595" y="539"/>
                  </a:lnTo>
                  <a:lnTo>
                    <a:pt x="596" y="627"/>
                  </a:lnTo>
                  <a:lnTo>
                    <a:pt x="597" y="665"/>
                  </a:lnTo>
                  <a:lnTo>
                    <a:pt x="598" y="667"/>
                  </a:lnTo>
                  <a:lnTo>
                    <a:pt x="599" y="665"/>
                  </a:lnTo>
                  <a:lnTo>
                    <a:pt x="600" y="787"/>
                  </a:lnTo>
                  <a:lnTo>
                    <a:pt x="601" y="624"/>
                  </a:lnTo>
                  <a:lnTo>
                    <a:pt x="602" y="763"/>
                  </a:lnTo>
                  <a:lnTo>
                    <a:pt x="603" y="606"/>
                  </a:lnTo>
                  <a:lnTo>
                    <a:pt x="604" y="752"/>
                  </a:lnTo>
                  <a:lnTo>
                    <a:pt x="606" y="803"/>
                  </a:lnTo>
                  <a:lnTo>
                    <a:pt x="607" y="749"/>
                  </a:lnTo>
                  <a:lnTo>
                    <a:pt x="608" y="786"/>
                  </a:lnTo>
                  <a:lnTo>
                    <a:pt x="609" y="717"/>
                  </a:lnTo>
                  <a:lnTo>
                    <a:pt x="610" y="789"/>
                  </a:lnTo>
                  <a:lnTo>
                    <a:pt x="611" y="771"/>
                  </a:lnTo>
                  <a:lnTo>
                    <a:pt x="612" y="745"/>
                  </a:lnTo>
                  <a:lnTo>
                    <a:pt x="613" y="786"/>
                  </a:lnTo>
                  <a:lnTo>
                    <a:pt x="614" y="723"/>
                  </a:lnTo>
                  <a:lnTo>
                    <a:pt x="615" y="739"/>
                  </a:lnTo>
                  <a:lnTo>
                    <a:pt x="616" y="646"/>
                  </a:lnTo>
                  <a:lnTo>
                    <a:pt x="617" y="777"/>
                  </a:lnTo>
                  <a:lnTo>
                    <a:pt x="618" y="789"/>
                  </a:lnTo>
                  <a:lnTo>
                    <a:pt x="619" y="778"/>
                  </a:lnTo>
                  <a:lnTo>
                    <a:pt x="620" y="853"/>
                  </a:lnTo>
                  <a:lnTo>
                    <a:pt x="621" y="812"/>
                  </a:lnTo>
                  <a:lnTo>
                    <a:pt x="622" y="715"/>
                  </a:lnTo>
                  <a:lnTo>
                    <a:pt x="623" y="757"/>
                  </a:lnTo>
                  <a:lnTo>
                    <a:pt x="624" y="753"/>
                  </a:lnTo>
                  <a:lnTo>
                    <a:pt x="625" y="754"/>
                  </a:lnTo>
                  <a:lnTo>
                    <a:pt x="626" y="893"/>
                  </a:lnTo>
                  <a:lnTo>
                    <a:pt x="628" y="867"/>
                  </a:lnTo>
                  <a:lnTo>
                    <a:pt x="629" y="745"/>
                  </a:lnTo>
                  <a:lnTo>
                    <a:pt x="630" y="783"/>
                  </a:lnTo>
                  <a:lnTo>
                    <a:pt x="631" y="810"/>
                  </a:lnTo>
                  <a:lnTo>
                    <a:pt x="632" y="781"/>
                  </a:lnTo>
                  <a:lnTo>
                    <a:pt x="633" y="800"/>
                  </a:lnTo>
                  <a:lnTo>
                    <a:pt x="634" y="756"/>
                  </a:lnTo>
                  <a:lnTo>
                    <a:pt x="635" y="714"/>
                  </a:lnTo>
                  <a:lnTo>
                    <a:pt x="636" y="796"/>
                  </a:lnTo>
                  <a:lnTo>
                    <a:pt x="637" y="838"/>
                  </a:lnTo>
                  <a:lnTo>
                    <a:pt x="638" y="788"/>
                  </a:lnTo>
                  <a:lnTo>
                    <a:pt x="639" y="768"/>
                  </a:lnTo>
                  <a:lnTo>
                    <a:pt x="640" y="766"/>
                  </a:lnTo>
                  <a:lnTo>
                    <a:pt x="641" y="725"/>
                  </a:lnTo>
                  <a:lnTo>
                    <a:pt x="642" y="744"/>
                  </a:lnTo>
                  <a:lnTo>
                    <a:pt x="643" y="769"/>
                  </a:lnTo>
                  <a:lnTo>
                    <a:pt x="644" y="753"/>
                  </a:lnTo>
                  <a:lnTo>
                    <a:pt x="645" y="704"/>
                  </a:lnTo>
                  <a:lnTo>
                    <a:pt x="646" y="690"/>
                  </a:lnTo>
                  <a:lnTo>
                    <a:pt x="647" y="682"/>
                  </a:lnTo>
                  <a:lnTo>
                    <a:pt x="648" y="798"/>
                  </a:lnTo>
                  <a:lnTo>
                    <a:pt x="649" y="847"/>
                  </a:lnTo>
                  <a:lnTo>
                    <a:pt x="651" y="839"/>
                  </a:lnTo>
                  <a:lnTo>
                    <a:pt x="652" y="848"/>
                  </a:lnTo>
                  <a:lnTo>
                    <a:pt x="653" y="837"/>
                  </a:lnTo>
                  <a:lnTo>
                    <a:pt x="654" y="714"/>
                  </a:lnTo>
                  <a:lnTo>
                    <a:pt x="655" y="773"/>
                  </a:lnTo>
                  <a:lnTo>
                    <a:pt x="656" y="820"/>
                  </a:lnTo>
                  <a:lnTo>
                    <a:pt x="657" y="823"/>
                  </a:lnTo>
                  <a:lnTo>
                    <a:pt x="658" y="807"/>
                  </a:lnTo>
                  <a:lnTo>
                    <a:pt x="659" y="771"/>
                  </a:lnTo>
                  <a:lnTo>
                    <a:pt x="660" y="782"/>
                  </a:lnTo>
                  <a:lnTo>
                    <a:pt x="661" y="829"/>
                  </a:lnTo>
                  <a:lnTo>
                    <a:pt x="662" y="827"/>
                  </a:lnTo>
                  <a:lnTo>
                    <a:pt x="663" y="754"/>
                  </a:lnTo>
                  <a:lnTo>
                    <a:pt x="664" y="817"/>
                  </a:lnTo>
                  <a:lnTo>
                    <a:pt x="665" y="860"/>
                  </a:lnTo>
                  <a:lnTo>
                    <a:pt x="666" y="786"/>
                  </a:lnTo>
                  <a:lnTo>
                    <a:pt x="667" y="815"/>
                  </a:lnTo>
                  <a:lnTo>
                    <a:pt x="668" y="746"/>
                  </a:lnTo>
                  <a:lnTo>
                    <a:pt x="669" y="770"/>
                  </a:lnTo>
                  <a:lnTo>
                    <a:pt x="670" y="790"/>
                  </a:lnTo>
                  <a:lnTo>
                    <a:pt x="671" y="723"/>
                  </a:lnTo>
                  <a:lnTo>
                    <a:pt x="673" y="752"/>
                  </a:lnTo>
                  <a:lnTo>
                    <a:pt x="674" y="777"/>
                  </a:lnTo>
                  <a:lnTo>
                    <a:pt x="675" y="812"/>
                  </a:lnTo>
                  <a:lnTo>
                    <a:pt x="676" y="818"/>
                  </a:lnTo>
                  <a:lnTo>
                    <a:pt x="677" y="758"/>
                  </a:lnTo>
                  <a:lnTo>
                    <a:pt x="678" y="827"/>
                  </a:lnTo>
                  <a:lnTo>
                    <a:pt x="679" y="611"/>
                  </a:lnTo>
                  <a:lnTo>
                    <a:pt x="680" y="697"/>
                  </a:lnTo>
                  <a:lnTo>
                    <a:pt x="681" y="749"/>
                  </a:lnTo>
                  <a:lnTo>
                    <a:pt x="682" y="848"/>
                  </a:lnTo>
                  <a:lnTo>
                    <a:pt x="683" y="879"/>
                  </a:lnTo>
                  <a:lnTo>
                    <a:pt x="684" y="771"/>
                  </a:lnTo>
                  <a:lnTo>
                    <a:pt x="685" y="720"/>
                  </a:lnTo>
                  <a:lnTo>
                    <a:pt x="686" y="836"/>
                  </a:lnTo>
                  <a:lnTo>
                    <a:pt x="687" y="803"/>
                  </a:lnTo>
                  <a:lnTo>
                    <a:pt x="688" y="769"/>
                  </a:lnTo>
                  <a:lnTo>
                    <a:pt x="689" y="769"/>
                  </a:lnTo>
                  <a:lnTo>
                    <a:pt x="690" y="793"/>
                  </a:lnTo>
                  <a:lnTo>
                    <a:pt x="691" y="800"/>
                  </a:lnTo>
                  <a:lnTo>
                    <a:pt x="692" y="863"/>
                  </a:lnTo>
                  <a:lnTo>
                    <a:pt x="693" y="829"/>
                  </a:lnTo>
                  <a:lnTo>
                    <a:pt x="695" y="819"/>
                  </a:lnTo>
                  <a:lnTo>
                    <a:pt x="696" y="841"/>
                  </a:lnTo>
                  <a:lnTo>
                    <a:pt x="697" y="843"/>
                  </a:lnTo>
                  <a:lnTo>
                    <a:pt x="698" y="831"/>
                  </a:lnTo>
                  <a:lnTo>
                    <a:pt x="699" y="847"/>
                  </a:lnTo>
                  <a:lnTo>
                    <a:pt x="700" y="850"/>
                  </a:lnTo>
                  <a:lnTo>
                    <a:pt x="701" y="872"/>
                  </a:lnTo>
                  <a:lnTo>
                    <a:pt x="702" y="844"/>
                  </a:lnTo>
                  <a:lnTo>
                    <a:pt x="703" y="876"/>
                  </a:lnTo>
                  <a:lnTo>
                    <a:pt x="704" y="765"/>
                  </a:lnTo>
                  <a:lnTo>
                    <a:pt x="705" y="769"/>
                  </a:lnTo>
                  <a:lnTo>
                    <a:pt x="706" y="783"/>
                  </a:lnTo>
                  <a:lnTo>
                    <a:pt x="707" y="801"/>
                  </a:lnTo>
                  <a:lnTo>
                    <a:pt x="708" y="883"/>
                  </a:lnTo>
                  <a:lnTo>
                    <a:pt x="709" y="882"/>
                  </a:lnTo>
                  <a:lnTo>
                    <a:pt x="710" y="841"/>
                  </a:lnTo>
                  <a:lnTo>
                    <a:pt x="711" y="847"/>
                  </a:lnTo>
                  <a:lnTo>
                    <a:pt x="712" y="875"/>
                  </a:lnTo>
                  <a:lnTo>
                    <a:pt x="713" y="851"/>
                  </a:lnTo>
                  <a:lnTo>
                    <a:pt x="714" y="819"/>
                  </a:lnTo>
                  <a:lnTo>
                    <a:pt x="715" y="835"/>
                  </a:lnTo>
                  <a:lnTo>
                    <a:pt x="716" y="704"/>
                  </a:lnTo>
                  <a:lnTo>
                    <a:pt x="718" y="840"/>
                  </a:lnTo>
                  <a:lnTo>
                    <a:pt x="719" y="841"/>
                  </a:lnTo>
                  <a:lnTo>
                    <a:pt x="720" y="832"/>
                  </a:lnTo>
                  <a:lnTo>
                    <a:pt x="721" y="802"/>
                  </a:lnTo>
                  <a:lnTo>
                    <a:pt x="722" y="886"/>
                  </a:lnTo>
                  <a:lnTo>
                    <a:pt x="723" y="808"/>
                  </a:lnTo>
                  <a:lnTo>
                    <a:pt x="724" y="690"/>
                  </a:lnTo>
                  <a:lnTo>
                    <a:pt x="725" y="859"/>
                  </a:lnTo>
                  <a:lnTo>
                    <a:pt x="726" y="893"/>
                  </a:lnTo>
                  <a:lnTo>
                    <a:pt x="727" y="863"/>
                  </a:lnTo>
                  <a:lnTo>
                    <a:pt x="728" y="803"/>
                  </a:lnTo>
                  <a:lnTo>
                    <a:pt x="729" y="764"/>
                  </a:lnTo>
                  <a:lnTo>
                    <a:pt x="730" y="800"/>
                  </a:lnTo>
                  <a:lnTo>
                    <a:pt x="731" y="852"/>
                  </a:lnTo>
                  <a:lnTo>
                    <a:pt x="732" y="775"/>
                  </a:lnTo>
                  <a:lnTo>
                    <a:pt x="733" y="772"/>
                  </a:lnTo>
                  <a:lnTo>
                    <a:pt x="734" y="797"/>
                  </a:lnTo>
                  <a:lnTo>
                    <a:pt x="735" y="837"/>
                  </a:lnTo>
                  <a:lnTo>
                    <a:pt x="736" y="856"/>
                  </a:lnTo>
                  <a:lnTo>
                    <a:pt x="737" y="868"/>
                  </a:lnTo>
                  <a:lnTo>
                    <a:pt x="738" y="851"/>
                  </a:lnTo>
                  <a:lnTo>
                    <a:pt x="739" y="834"/>
                  </a:lnTo>
                  <a:lnTo>
                    <a:pt x="741" y="792"/>
                  </a:lnTo>
                  <a:lnTo>
                    <a:pt x="742" y="814"/>
                  </a:lnTo>
                  <a:lnTo>
                    <a:pt x="743" y="818"/>
                  </a:lnTo>
                  <a:lnTo>
                    <a:pt x="744" y="849"/>
                  </a:lnTo>
                  <a:lnTo>
                    <a:pt x="745" y="846"/>
                  </a:lnTo>
                  <a:lnTo>
                    <a:pt x="746" y="872"/>
                  </a:lnTo>
                  <a:lnTo>
                    <a:pt x="747" y="856"/>
                  </a:lnTo>
                  <a:lnTo>
                    <a:pt x="748" y="874"/>
                  </a:lnTo>
                  <a:lnTo>
                    <a:pt x="749" y="873"/>
                  </a:lnTo>
                  <a:lnTo>
                    <a:pt x="750" y="854"/>
                  </a:lnTo>
                  <a:lnTo>
                    <a:pt x="751" y="895"/>
                  </a:lnTo>
                  <a:lnTo>
                    <a:pt x="752" y="887"/>
                  </a:lnTo>
                  <a:lnTo>
                    <a:pt x="753" y="878"/>
                  </a:lnTo>
                  <a:lnTo>
                    <a:pt x="754" y="793"/>
                  </a:lnTo>
                  <a:lnTo>
                    <a:pt x="755" y="883"/>
                  </a:lnTo>
                  <a:lnTo>
                    <a:pt x="756" y="869"/>
                  </a:lnTo>
                  <a:lnTo>
                    <a:pt x="757" y="871"/>
                  </a:lnTo>
                  <a:lnTo>
                    <a:pt x="758" y="841"/>
                  </a:lnTo>
                  <a:lnTo>
                    <a:pt x="759" y="838"/>
                  </a:lnTo>
                  <a:lnTo>
                    <a:pt x="760" y="857"/>
                  </a:lnTo>
                  <a:lnTo>
                    <a:pt x="761" y="823"/>
                  </a:lnTo>
                  <a:lnTo>
                    <a:pt x="763" y="859"/>
                  </a:lnTo>
                  <a:lnTo>
                    <a:pt x="764" y="858"/>
                  </a:lnTo>
                  <a:lnTo>
                    <a:pt x="765" y="790"/>
                  </a:lnTo>
                  <a:lnTo>
                    <a:pt x="766" y="880"/>
                  </a:lnTo>
                  <a:lnTo>
                    <a:pt x="767" y="781"/>
                  </a:lnTo>
                  <a:lnTo>
                    <a:pt x="768" y="883"/>
                  </a:lnTo>
                  <a:lnTo>
                    <a:pt x="769" y="866"/>
                  </a:lnTo>
                  <a:lnTo>
                    <a:pt x="770" y="869"/>
                  </a:lnTo>
                  <a:lnTo>
                    <a:pt x="771" y="842"/>
                  </a:lnTo>
                  <a:lnTo>
                    <a:pt x="772" y="800"/>
                  </a:lnTo>
                  <a:lnTo>
                    <a:pt x="773" y="841"/>
                  </a:lnTo>
                  <a:lnTo>
                    <a:pt x="774" y="835"/>
                  </a:lnTo>
                  <a:lnTo>
                    <a:pt x="775" y="861"/>
                  </a:lnTo>
                  <a:lnTo>
                    <a:pt x="776" y="847"/>
                  </a:lnTo>
                  <a:lnTo>
                    <a:pt x="777" y="872"/>
                  </a:lnTo>
                  <a:lnTo>
                    <a:pt x="778" y="876"/>
                  </a:lnTo>
                  <a:lnTo>
                    <a:pt x="779" y="826"/>
                  </a:lnTo>
                  <a:lnTo>
                    <a:pt x="780" y="875"/>
                  </a:lnTo>
                  <a:lnTo>
                    <a:pt x="781" y="859"/>
                  </a:lnTo>
                  <a:lnTo>
                    <a:pt x="782" y="876"/>
                  </a:lnTo>
                  <a:lnTo>
                    <a:pt x="783" y="824"/>
                  </a:lnTo>
                  <a:lnTo>
                    <a:pt x="785" y="750"/>
                  </a:lnTo>
                  <a:lnTo>
                    <a:pt x="786" y="731"/>
                  </a:lnTo>
                  <a:lnTo>
                    <a:pt x="787" y="743"/>
                  </a:lnTo>
                  <a:lnTo>
                    <a:pt x="788" y="836"/>
                  </a:lnTo>
                  <a:lnTo>
                    <a:pt x="789" y="795"/>
                  </a:lnTo>
                  <a:lnTo>
                    <a:pt x="790" y="858"/>
                  </a:lnTo>
                  <a:lnTo>
                    <a:pt x="791" y="850"/>
                  </a:lnTo>
                  <a:lnTo>
                    <a:pt x="792" y="801"/>
                  </a:lnTo>
                  <a:lnTo>
                    <a:pt x="793" y="828"/>
                  </a:lnTo>
                  <a:lnTo>
                    <a:pt x="794" y="828"/>
                  </a:lnTo>
                  <a:lnTo>
                    <a:pt x="795" y="850"/>
                  </a:lnTo>
                  <a:lnTo>
                    <a:pt x="796" y="836"/>
                  </a:lnTo>
                  <a:lnTo>
                    <a:pt x="797" y="781"/>
                  </a:lnTo>
                  <a:lnTo>
                    <a:pt x="798" y="764"/>
                  </a:lnTo>
                  <a:lnTo>
                    <a:pt x="799" y="817"/>
                  </a:lnTo>
                  <a:lnTo>
                    <a:pt x="800" y="775"/>
                  </a:lnTo>
                  <a:lnTo>
                    <a:pt x="801" y="822"/>
                  </a:lnTo>
                  <a:lnTo>
                    <a:pt x="802" y="776"/>
                  </a:lnTo>
                  <a:lnTo>
                    <a:pt x="803" y="724"/>
                  </a:lnTo>
                  <a:lnTo>
                    <a:pt x="804" y="747"/>
                  </a:lnTo>
                  <a:lnTo>
                    <a:pt x="805" y="856"/>
                  </a:lnTo>
                  <a:lnTo>
                    <a:pt x="807" y="846"/>
                  </a:lnTo>
                  <a:lnTo>
                    <a:pt x="808" y="853"/>
                  </a:lnTo>
                  <a:lnTo>
                    <a:pt x="809" y="869"/>
                  </a:lnTo>
                  <a:lnTo>
                    <a:pt x="810" y="844"/>
                  </a:lnTo>
                  <a:lnTo>
                    <a:pt x="811" y="856"/>
                  </a:lnTo>
                  <a:lnTo>
                    <a:pt x="812" y="772"/>
                  </a:lnTo>
                  <a:lnTo>
                    <a:pt x="813" y="826"/>
                  </a:lnTo>
                  <a:lnTo>
                    <a:pt x="814" y="839"/>
                  </a:lnTo>
                  <a:lnTo>
                    <a:pt x="815" y="830"/>
                  </a:lnTo>
                  <a:lnTo>
                    <a:pt x="816" y="821"/>
                  </a:lnTo>
                  <a:lnTo>
                    <a:pt x="817" y="800"/>
                  </a:lnTo>
                  <a:lnTo>
                    <a:pt x="818" y="836"/>
                  </a:lnTo>
                  <a:lnTo>
                    <a:pt x="819" y="828"/>
                  </a:lnTo>
                  <a:lnTo>
                    <a:pt x="820" y="825"/>
                  </a:lnTo>
                  <a:lnTo>
                    <a:pt x="821" y="859"/>
                  </a:lnTo>
                  <a:lnTo>
                    <a:pt x="822" y="825"/>
                  </a:lnTo>
                  <a:lnTo>
                    <a:pt x="823" y="865"/>
                  </a:lnTo>
                  <a:lnTo>
                    <a:pt x="824" y="847"/>
                  </a:lnTo>
                  <a:lnTo>
                    <a:pt x="825" y="852"/>
                  </a:lnTo>
                  <a:lnTo>
                    <a:pt x="826" y="863"/>
                  </a:lnTo>
                  <a:lnTo>
                    <a:pt x="827" y="868"/>
                  </a:lnTo>
                  <a:lnTo>
                    <a:pt x="828" y="775"/>
                  </a:lnTo>
                  <a:lnTo>
                    <a:pt x="830" y="741"/>
                  </a:lnTo>
                  <a:lnTo>
                    <a:pt x="831" y="811"/>
                  </a:lnTo>
                  <a:lnTo>
                    <a:pt x="832" y="684"/>
                  </a:lnTo>
                  <a:lnTo>
                    <a:pt x="833" y="864"/>
                  </a:lnTo>
                  <a:lnTo>
                    <a:pt x="834" y="757"/>
                  </a:lnTo>
                  <a:lnTo>
                    <a:pt x="835" y="843"/>
                  </a:lnTo>
                  <a:lnTo>
                    <a:pt x="836" y="847"/>
                  </a:lnTo>
                  <a:lnTo>
                    <a:pt x="837" y="800"/>
                  </a:lnTo>
                  <a:lnTo>
                    <a:pt x="838" y="798"/>
                  </a:lnTo>
                  <a:lnTo>
                    <a:pt x="839" y="789"/>
                  </a:lnTo>
                  <a:lnTo>
                    <a:pt x="840" y="826"/>
                  </a:lnTo>
                  <a:lnTo>
                    <a:pt x="841" y="734"/>
                  </a:lnTo>
                  <a:lnTo>
                    <a:pt x="842" y="660"/>
                  </a:lnTo>
                  <a:lnTo>
                    <a:pt x="843" y="786"/>
                  </a:lnTo>
                  <a:lnTo>
                    <a:pt x="844" y="775"/>
                  </a:lnTo>
                  <a:lnTo>
                    <a:pt x="845" y="849"/>
                  </a:lnTo>
                  <a:lnTo>
                    <a:pt x="846" y="790"/>
                  </a:lnTo>
                  <a:lnTo>
                    <a:pt x="847" y="753"/>
                  </a:lnTo>
                  <a:lnTo>
                    <a:pt x="848" y="853"/>
                  </a:lnTo>
                  <a:lnTo>
                    <a:pt x="849" y="788"/>
                  </a:lnTo>
                  <a:lnTo>
                    <a:pt x="850" y="809"/>
                  </a:lnTo>
                  <a:lnTo>
                    <a:pt x="852" y="742"/>
                  </a:lnTo>
                  <a:lnTo>
                    <a:pt x="853" y="668"/>
                  </a:lnTo>
                  <a:lnTo>
                    <a:pt x="854" y="742"/>
                  </a:lnTo>
                  <a:lnTo>
                    <a:pt x="855" y="632"/>
                  </a:lnTo>
                  <a:lnTo>
                    <a:pt x="856" y="749"/>
                  </a:lnTo>
                  <a:lnTo>
                    <a:pt x="857" y="661"/>
                  </a:lnTo>
                  <a:lnTo>
                    <a:pt x="858" y="701"/>
                  </a:lnTo>
                  <a:lnTo>
                    <a:pt x="859" y="745"/>
                  </a:lnTo>
                  <a:lnTo>
                    <a:pt x="860" y="774"/>
                  </a:lnTo>
                  <a:lnTo>
                    <a:pt x="861" y="710"/>
                  </a:lnTo>
                  <a:lnTo>
                    <a:pt x="862" y="798"/>
                  </a:lnTo>
                  <a:lnTo>
                    <a:pt x="863" y="770"/>
                  </a:lnTo>
                  <a:lnTo>
                    <a:pt x="864" y="786"/>
                  </a:lnTo>
                  <a:lnTo>
                    <a:pt x="865" y="721"/>
                  </a:lnTo>
                  <a:lnTo>
                    <a:pt x="866" y="788"/>
                  </a:lnTo>
                  <a:lnTo>
                    <a:pt x="867" y="692"/>
                  </a:lnTo>
                  <a:lnTo>
                    <a:pt x="868" y="756"/>
                  </a:lnTo>
                  <a:lnTo>
                    <a:pt x="869" y="790"/>
                  </a:lnTo>
                  <a:lnTo>
                    <a:pt x="870" y="802"/>
                  </a:lnTo>
                  <a:lnTo>
                    <a:pt x="871" y="805"/>
                  </a:lnTo>
                  <a:lnTo>
                    <a:pt x="872" y="757"/>
                  </a:lnTo>
                  <a:lnTo>
                    <a:pt x="874" y="734"/>
                  </a:lnTo>
                  <a:lnTo>
                    <a:pt x="875" y="781"/>
                  </a:lnTo>
                  <a:lnTo>
                    <a:pt x="876" y="774"/>
                  </a:lnTo>
                  <a:lnTo>
                    <a:pt x="877" y="763"/>
                  </a:lnTo>
                  <a:lnTo>
                    <a:pt x="878" y="780"/>
                  </a:lnTo>
                  <a:lnTo>
                    <a:pt x="879" y="743"/>
                  </a:lnTo>
                  <a:lnTo>
                    <a:pt x="880" y="754"/>
                  </a:lnTo>
                  <a:lnTo>
                    <a:pt x="881" y="809"/>
                  </a:lnTo>
                  <a:lnTo>
                    <a:pt x="882" y="802"/>
                  </a:lnTo>
                  <a:lnTo>
                    <a:pt x="883" y="769"/>
                  </a:lnTo>
                  <a:lnTo>
                    <a:pt x="884" y="734"/>
                  </a:lnTo>
                  <a:lnTo>
                    <a:pt x="885" y="718"/>
                  </a:lnTo>
                  <a:lnTo>
                    <a:pt x="886" y="787"/>
                  </a:lnTo>
                  <a:lnTo>
                    <a:pt x="887" y="803"/>
                  </a:lnTo>
                  <a:lnTo>
                    <a:pt x="888" y="712"/>
                  </a:lnTo>
                  <a:lnTo>
                    <a:pt x="889" y="780"/>
                  </a:lnTo>
                  <a:lnTo>
                    <a:pt x="890" y="725"/>
                  </a:lnTo>
                  <a:lnTo>
                    <a:pt x="891" y="651"/>
                  </a:lnTo>
                  <a:lnTo>
                    <a:pt x="892" y="713"/>
                  </a:lnTo>
                  <a:lnTo>
                    <a:pt x="893" y="767"/>
                  </a:lnTo>
                  <a:lnTo>
                    <a:pt x="894" y="753"/>
                  </a:lnTo>
                  <a:lnTo>
                    <a:pt x="895" y="789"/>
                  </a:lnTo>
                  <a:lnTo>
                    <a:pt x="897" y="769"/>
                  </a:lnTo>
                  <a:lnTo>
                    <a:pt x="898" y="712"/>
                  </a:lnTo>
                  <a:lnTo>
                    <a:pt x="899" y="672"/>
                  </a:lnTo>
                  <a:lnTo>
                    <a:pt x="900" y="528"/>
                  </a:lnTo>
                  <a:lnTo>
                    <a:pt x="901" y="718"/>
                  </a:lnTo>
                  <a:lnTo>
                    <a:pt x="902" y="671"/>
                  </a:lnTo>
                  <a:lnTo>
                    <a:pt x="903" y="420"/>
                  </a:lnTo>
                  <a:lnTo>
                    <a:pt x="904" y="688"/>
                  </a:lnTo>
                  <a:lnTo>
                    <a:pt x="905" y="673"/>
                  </a:lnTo>
                  <a:lnTo>
                    <a:pt x="906" y="759"/>
                  </a:lnTo>
                  <a:lnTo>
                    <a:pt x="907" y="746"/>
                  </a:lnTo>
                  <a:lnTo>
                    <a:pt x="908" y="770"/>
                  </a:lnTo>
                  <a:lnTo>
                    <a:pt x="909" y="755"/>
                  </a:lnTo>
                  <a:lnTo>
                    <a:pt x="910" y="760"/>
                  </a:lnTo>
                  <a:lnTo>
                    <a:pt x="911" y="723"/>
                  </a:lnTo>
                  <a:lnTo>
                    <a:pt x="912" y="796"/>
                  </a:lnTo>
                  <a:lnTo>
                    <a:pt x="913" y="734"/>
                  </a:lnTo>
                  <a:lnTo>
                    <a:pt x="914" y="787"/>
                  </a:lnTo>
                  <a:lnTo>
                    <a:pt x="915" y="711"/>
                  </a:lnTo>
                  <a:lnTo>
                    <a:pt x="916" y="765"/>
                  </a:lnTo>
                  <a:lnTo>
                    <a:pt x="917" y="656"/>
                  </a:lnTo>
                  <a:lnTo>
                    <a:pt x="919" y="663"/>
                  </a:lnTo>
                  <a:lnTo>
                    <a:pt x="920" y="629"/>
                  </a:lnTo>
                  <a:lnTo>
                    <a:pt x="921" y="662"/>
                  </a:lnTo>
                  <a:lnTo>
                    <a:pt x="922" y="663"/>
                  </a:lnTo>
                  <a:lnTo>
                    <a:pt x="923" y="591"/>
                  </a:lnTo>
                  <a:lnTo>
                    <a:pt x="924" y="626"/>
                  </a:lnTo>
                  <a:lnTo>
                    <a:pt x="925" y="629"/>
                  </a:lnTo>
                  <a:lnTo>
                    <a:pt x="926" y="743"/>
                  </a:lnTo>
                  <a:lnTo>
                    <a:pt x="927" y="686"/>
                  </a:lnTo>
                  <a:lnTo>
                    <a:pt x="928" y="643"/>
                  </a:lnTo>
                  <a:lnTo>
                    <a:pt x="929" y="508"/>
                  </a:lnTo>
                  <a:lnTo>
                    <a:pt x="930" y="538"/>
                  </a:lnTo>
                  <a:lnTo>
                    <a:pt x="931" y="563"/>
                  </a:lnTo>
                  <a:lnTo>
                    <a:pt x="932" y="663"/>
                  </a:lnTo>
                  <a:lnTo>
                    <a:pt x="933" y="669"/>
                  </a:lnTo>
                  <a:lnTo>
                    <a:pt x="934" y="589"/>
                  </a:lnTo>
                  <a:lnTo>
                    <a:pt x="935" y="659"/>
                  </a:lnTo>
                  <a:lnTo>
                    <a:pt x="936" y="534"/>
                  </a:lnTo>
                  <a:lnTo>
                    <a:pt x="937" y="519"/>
                  </a:lnTo>
                  <a:lnTo>
                    <a:pt x="938" y="659"/>
                  </a:lnTo>
                  <a:lnTo>
                    <a:pt x="939" y="641"/>
                  </a:lnTo>
                  <a:lnTo>
                    <a:pt x="941" y="594"/>
                  </a:lnTo>
                  <a:lnTo>
                    <a:pt x="942" y="443"/>
                  </a:lnTo>
                  <a:lnTo>
                    <a:pt x="943" y="507"/>
                  </a:lnTo>
                  <a:lnTo>
                    <a:pt x="944" y="628"/>
                  </a:lnTo>
                  <a:lnTo>
                    <a:pt x="945" y="672"/>
                  </a:lnTo>
                  <a:lnTo>
                    <a:pt x="946" y="566"/>
                  </a:lnTo>
                  <a:lnTo>
                    <a:pt x="947" y="665"/>
                  </a:lnTo>
                  <a:lnTo>
                    <a:pt x="948" y="634"/>
                  </a:lnTo>
                  <a:lnTo>
                    <a:pt x="949" y="688"/>
                  </a:lnTo>
                  <a:lnTo>
                    <a:pt x="950" y="656"/>
                  </a:lnTo>
                  <a:lnTo>
                    <a:pt x="951" y="638"/>
                  </a:lnTo>
                  <a:lnTo>
                    <a:pt x="952" y="517"/>
                  </a:lnTo>
                  <a:lnTo>
                    <a:pt x="953" y="474"/>
                  </a:lnTo>
                  <a:lnTo>
                    <a:pt x="954" y="532"/>
                  </a:lnTo>
                  <a:lnTo>
                    <a:pt x="955" y="657"/>
                  </a:lnTo>
                  <a:lnTo>
                    <a:pt x="956" y="740"/>
                  </a:lnTo>
                  <a:lnTo>
                    <a:pt x="957" y="637"/>
                  </a:lnTo>
                  <a:lnTo>
                    <a:pt x="958" y="710"/>
                  </a:lnTo>
                  <a:lnTo>
                    <a:pt x="959" y="707"/>
                  </a:lnTo>
                  <a:lnTo>
                    <a:pt x="960" y="668"/>
                  </a:lnTo>
                  <a:lnTo>
                    <a:pt x="961" y="750"/>
                  </a:lnTo>
                  <a:lnTo>
                    <a:pt x="962" y="605"/>
                  </a:lnTo>
                  <a:lnTo>
                    <a:pt x="964" y="726"/>
                  </a:lnTo>
                  <a:lnTo>
                    <a:pt x="965" y="633"/>
                  </a:lnTo>
                  <a:lnTo>
                    <a:pt x="966" y="474"/>
                  </a:lnTo>
                  <a:lnTo>
                    <a:pt x="967" y="642"/>
                  </a:lnTo>
                  <a:lnTo>
                    <a:pt x="968" y="565"/>
                  </a:lnTo>
                  <a:lnTo>
                    <a:pt x="969" y="697"/>
                  </a:lnTo>
                  <a:lnTo>
                    <a:pt x="970" y="681"/>
                  </a:lnTo>
                  <a:lnTo>
                    <a:pt x="971" y="544"/>
                  </a:lnTo>
                  <a:lnTo>
                    <a:pt x="972" y="602"/>
                  </a:lnTo>
                  <a:lnTo>
                    <a:pt x="973" y="621"/>
                  </a:lnTo>
                  <a:lnTo>
                    <a:pt x="974" y="633"/>
                  </a:lnTo>
                  <a:lnTo>
                    <a:pt x="975" y="673"/>
                  </a:lnTo>
                  <a:lnTo>
                    <a:pt x="976" y="571"/>
                  </a:lnTo>
                  <a:lnTo>
                    <a:pt x="977" y="506"/>
                  </a:lnTo>
                  <a:lnTo>
                    <a:pt x="978" y="560"/>
                  </a:lnTo>
                  <a:lnTo>
                    <a:pt x="979" y="437"/>
                  </a:lnTo>
                  <a:lnTo>
                    <a:pt x="980" y="479"/>
                  </a:lnTo>
                  <a:lnTo>
                    <a:pt x="981" y="645"/>
                  </a:lnTo>
                  <a:lnTo>
                    <a:pt x="982" y="568"/>
                  </a:lnTo>
                  <a:lnTo>
                    <a:pt x="983" y="600"/>
                  </a:lnTo>
                  <a:lnTo>
                    <a:pt x="984" y="652"/>
                  </a:lnTo>
                  <a:lnTo>
                    <a:pt x="986" y="637"/>
                  </a:lnTo>
                  <a:lnTo>
                    <a:pt x="987" y="518"/>
                  </a:lnTo>
                  <a:lnTo>
                    <a:pt x="988" y="696"/>
                  </a:lnTo>
                  <a:lnTo>
                    <a:pt x="989" y="598"/>
                  </a:lnTo>
                  <a:lnTo>
                    <a:pt x="990" y="666"/>
                  </a:lnTo>
                  <a:lnTo>
                    <a:pt x="991" y="566"/>
                  </a:lnTo>
                  <a:lnTo>
                    <a:pt x="992" y="593"/>
                  </a:lnTo>
                  <a:lnTo>
                    <a:pt x="993" y="550"/>
                  </a:lnTo>
                  <a:lnTo>
                    <a:pt x="994" y="515"/>
                  </a:lnTo>
                  <a:lnTo>
                    <a:pt x="995" y="515"/>
                  </a:lnTo>
                  <a:lnTo>
                    <a:pt x="996" y="562"/>
                  </a:lnTo>
                  <a:lnTo>
                    <a:pt x="997" y="583"/>
                  </a:lnTo>
                  <a:lnTo>
                    <a:pt x="998" y="574"/>
                  </a:lnTo>
                  <a:lnTo>
                    <a:pt x="999" y="370"/>
                  </a:lnTo>
                  <a:lnTo>
                    <a:pt x="1000" y="701"/>
                  </a:lnTo>
                  <a:lnTo>
                    <a:pt x="1001" y="628"/>
                  </a:lnTo>
                  <a:lnTo>
                    <a:pt x="1002" y="456"/>
                  </a:lnTo>
                  <a:lnTo>
                    <a:pt x="1003" y="501"/>
                  </a:lnTo>
                  <a:lnTo>
                    <a:pt x="1004" y="477"/>
                  </a:lnTo>
                  <a:lnTo>
                    <a:pt x="1005" y="479"/>
                  </a:lnTo>
                  <a:lnTo>
                    <a:pt x="1006" y="625"/>
                  </a:lnTo>
                  <a:lnTo>
                    <a:pt x="1008" y="609"/>
                  </a:lnTo>
                  <a:lnTo>
                    <a:pt x="1009" y="572"/>
                  </a:lnTo>
                  <a:lnTo>
                    <a:pt x="1010" y="596"/>
                  </a:lnTo>
                  <a:lnTo>
                    <a:pt x="1011" y="629"/>
                  </a:lnTo>
                  <a:lnTo>
                    <a:pt x="1012" y="545"/>
                  </a:lnTo>
                  <a:lnTo>
                    <a:pt x="1013" y="605"/>
                  </a:lnTo>
                  <a:lnTo>
                    <a:pt x="1014" y="652"/>
                  </a:lnTo>
                  <a:lnTo>
                    <a:pt x="1015" y="639"/>
                  </a:lnTo>
                  <a:lnTo>
                    <a:pt x="1016" y="589"/>
                  </a:lnTo>
                  <a:lnTo>
                    <a:pt x="1017" y="649"/>
                  </a:lnTo>
                  <a:lnTo>
                    <a:pt x="1018" y="559"/>
                  </a:lnTo>
                  <a:lnTo>
                    <a:pt x="1019" y="598"/>
                  </a:lnTo>
                  <a:lnTo>
                    <a:pt x="1020" y="644"/>
                  </a:lnTo>
                  <a:lnTo>
                    <a:pt x="1021" y="572"/>
                  </a:lnTo>
                  <a:lnTo>
                    <a:pt x="1022" y="649"/>
                  </a:lnTo>
                  <a:lnTo>
                    <a:pt x="1023" y="514"/>
                  </a:lnTo>
                  <a:lnTo>
                    <a:pt x="1024" y="578"/>
                  </a:lnTo>
                  <a:lnTo>
                    <a:pt x="1025" y="574"/>
                  </a:lnTo>
                  <a:lnTo>
                    <a:pt x="1026" y="491"/>
                  </a:lnTo>
                  <a:lnTo>
                    <a:pt x="1027" y="604"/>
                  </a:lnTo>
                  <a:lnTo>
                    <a:pt x="1028" y="650"/>
                  </a:lnTo>
                  <a:lnTo>
                    <a:pt x="1030" y="605"/>
                  </a:lnTo>
                  <a:lnTo>
                    <a:pt x="1031" y="467"/>
                  </a:lnTo>
                  <a:lnTo>
                    <a:pt x="1032" y="519"/>
                  </a:lnTo>
                  <a:lnTo>
                    <a:pt x="1033" y="486"/>
                  </a:lnTo>
                  <a:lnTo>
                    <a:pt x="1034" y="568"/>
                  </a:lnTo>
                  <a:lnTo>
                    <a:pt x="1035" y="547"/>
                  </a:lnTo>
                  <a:lnTo>
                    <a:pt x="1036" y="487"/>
                  </a:lnTo>
                  <a:lnTo>
                    <a:pt x="1037" y="503"/>
                  </a:lnTo>
                  <a:lnTo>
                    <a:pt x="1038" y="513"/>
                  </a:lnTo>
                  <a:lnTo>
                    <a:pt x="1039" y="549"/>
                  </a:lnTo>
                  <a:lnTo>
                    <a:pt x="1040" y="568"/>
                  </a:lnTo>
                  <a:lnTo>
                    <a:pt x="1041" y="592"/>
                  </a:lnTo>
                  <a:lnTo>
                    <a:pt x="1042" y="463"/>
                  </a:lnTo>
                  <a:lnTo>
                    <a:pt x="1043" y="448"/>
                  </a:lnTo>
                  <a:lnTo>
                    <a:pt x="1044" y="480"/>
                  </a:lnTo>
                  <a:lnTo>
                    <a:pt x="1045" y="544"/>
                  </a:lnTo>
                  <a:lnTo>
                    <a:pt x="1046" y="536"/>
                  </a:lnTo>
                  <a:lnTo>
                    <a:pt x="1047" y="592"/>
                  </a:lnTo>
                  <a:lnTo>
                    <a:pt x="1048" y="536"/>
                  </a:lnTo>
                  <a:lnTo>
                    <a:pt x="1049" y="561"/>
                  </a:lnTo>
                  <a:lnTo>
                    <a:pt x="1050" y="648"/>
                  </a:lnTo>
                  <a:lnTo>
                    <a:pt x="1051" y="660"/>
                  </a:lnTo>
                  <a:lnTo>
                    <a:pt x="1052" y="536"/>
                  </a:lnTo>
                  <a:lnTo>
                    <a:pt x="1054" y="615"/>
                  </a:lnTo>
                  <a:lnTo>
                    <a:pt x="1055" y="617"/>
                  </a:lnTo>
                  <a:lnTo>
                    <a:pt x="1056" y="474"/>
                  </a:lnTo>
                  <a:lnTo>
                    <a:pt x="1057" y="558"/>
                  </a:lnTo>
                  <a:lnTo>
                    <a:pt x="1058" y="604"/>
                  </a:lnTo>
                  <a:lnTo>
                    <a:pt x="1059" y="629"/>
                  </a:lnTo>
                  <a:lnTo>
                    <a:pt x="1060" y="636"/>
                  </a:lnTo>
                  <a:lnTo>
                    <a:pt x="1061" y="540"/>
                  </a:lnTo>
                  <a:lnTo>
                    <a:pt x="1062" y="636"/>
                  </a:lnTo>
                  <a:lnTo>
                    <a:pt x="1063" y="607"/>
                  </a:lnTo>
                  <a:lnTo>
                    <a:pt x="1064" y="639"/>
                  </a:lnTo>
                  <a:lnTo>
                    <a:pt x="1065" y="654"/>
                  </a:lnTo>
                  <a:lnTo>
                    <a:pt x="1066" y="529"/>
                  </a:lnTo>
                  <a:lnTo>
                    <a:pt x="1067" y="474"/>
                  </a:lnTo>
                  <a:lnTo>
                    <a:pt x="1068" y="550"/>
                  </a:lnTo>
                  <a:lnTo>
                    <a:pt x="1069" y="581"/>
                  </a:lnTo>
                  <a:lnTo>
                    <a:pt x="1070" y="553"/>
                  </a:lnTo>
                  <a:lnTo>
                    <a:pt x="1071" y="559"/>
                  </a:lnTo>
                  <a:lnTo>
                    <a:pt x="1072" y="522"/>
                  </a:lnTo>
                  <a:lnTo>
                    <a:pt x="1073" y="450"/>
                  </a:lnTo>
                  <a:lnTo>
                    <a:pt x="1074" y="488"/>
                  </a:lnTo>
                  <a:lnTo>
                    <a:pt x="1076" y="546"/>
                  </a:lnTo>
                  <a:lnTo>
                    <a:pt x="1077" y="483"/>
                  </a:lnTo>
                  <a:lnTo>
                    <a:pt x="1078" y="581"/>
                  </a:lnTo>
                  <a:lnTo>
                    <a:pt x="1079" y="559"/>
                  </a:lnTo>
                  <a:lnTo>
                    <a:pt x="1080" y="448"/>
                  </a:lnTo>
                  <a:lnTo>
                    <a:pt x="1081" y="461"/>
                  </a:lnTo>
                  <a:lnTo>
                    <a:pt x="1082" y="444"/>
                  </a:lnTo>
                  <a:lnTo>
                    <a:pt x="1083" y="508"/>
                  </a:lnTo>
                  <a:lnTo>
                    <a:pt x="1084" y="590"/>
                  </a:lnTo>
                  <a:lnTo>
                    <a:pt x="1085" y="497"/>
                  </a:lnTo>
                  <a:lnTo>
                    <a:pt x="1086" y="494"/>
                  </a:lnTo>
                  <a:lnTo>
                    <a:pt x="1087" y="541"/>
                  </a:lnTo>
                  <a:lnTo>
                    <a:pt x="1088" y="529"/>
                  </a:lnTo>
                  <a:lnTo>
                    <a:pt x="1089" y="527"/>
                  </a:lnTo>
                  <a:lnTo>
                    <a:pt x="1090" y="552"/>
                  </a:lnTo>
                  <a:lnTo>
                    <a:pt x="1091" y="543"/>
                  </a:lnTo>
                  <a:lnTo>
                    <a:pt x="1092" y="592"/>
                  </a:lnTo>
                  <a:lnTo>
                    <a:pt x="1093" y="551"/>
                  </a:lnTo>
                  <a:lnTo>
                    <a:pt x="1094" y="515"/>
                  </a:lnTo>
                  <a:lnTo>
                    <a:pt x="1095" y="532"/>
                  </a:lnTo>
                  <a:lnTo>
                    <a:pt x="1097" y="558"/>
                  </a:lnTo>
                  <a:lnTo>
                    <a:pt x="1098" y="564"/>
                  </a:lnTo>
                  <a:lnTo>
                    <a:pt x="1099" y="459"/>
                  </a:lnTo>
                  <a:lnTo>
                    <a:pt x="1100" y="588"/>
                  </a:lnTo>
                  <a:lnTo>
                    <a:pt x="1101" y="626"/>
                  </a:lnTo>
                  <a:lnTo>
                    <a:pt x="1102" y="638"/>
                  </a:lnTo>
                  <a:lnTo>
                    <a:pt x="1103" y="302"/>
                  </a:lnTo>
                  <a:lnTo>
                    <a:pt x="1104" y="249"/>
                  </a:lnTo>
                  <a:lnTo>
                    <a:pt x="1105" y="360"/>
                  </a:lnTo>
                  <a:lnTo>
                    <a:pt x="1106" y="446"/>
                  </a:lnTo>
                  <a:lnTo>
                    <a:pt x="1107" y="578"/>
                  </a:lnTo>
                  <a:lnTo>
                    <a:pt x="1108" y="584"/>
                  </a:lnTo>
                  <a:lnTo>
                    <a:pt x="1109" y="538"/>
                  </a:lnTo>
                  <a:lnTo>
                    <a:pt x="1110" y="545"/>
                  </a:lnTo>
                  <a:lnTo>
                    <a:pt x="1111" y="624"/>
                  </a:lnTo>
                  <a:lnTo>
                    <a:pt x="1112" y="589"/>
                  </a:lnTo>
                  <a:lnTo>
                    <a:pt x="1113" y="571"/>
                  </a:lnTo>
                  <a:lnTo>
                    <a:pt x="1114" y="522"/>
                  </a:lnTo>
                  <a:lnTo>
                    <a:pt x="1115" y="619"/>
                  </a:lnTo>
                  <a:lnTo>
                    <a:pt x="1116" y="558"/>
                  </a:lnTo>
                  <a:lnTo>
                    <a:pt x="1117" y="570"/>
                  </a:lnTo>
                  <a:lnTo>
                    <a:pt x="1118" y="595"/>
                  </a:lnTo>
                  <a:lnTo>
                    <a:pt x="1120" y="631"/>
                  </a:lnTo>
                  <a:lnTo>
                    <a:pt x="1121" y="503"/>
                  </a:lnTo>
                  <a:lnTo>
                    <a:pt x="1122" y="609"/>
                  </a:lnTo>
                  <a:lnTo>
                    <a:pt x="1123" y="561"/>
                  </a:lnTo>
                  <a:lnTo>
                    <a:pt x="1124" y="527"/>
                  </a:lnTo>
                  <a:lnTo>
                    <a:pt x="1125" y="576"/>
                  </a:lnTo>
                  <a:lnTo>
                    <a:pt x="1126" y="584"/>
                  </a:lnTo>
                  <a:lnTo>
                    <a:pt x="1127" y="563"/>
                  </a:lnTo>
                  <a:lnTo>
                    <a:pt x="1128" y="589"/>
                  </a:lnTo>
                  <a:lnTo>
                    <a:pt x="1129" y="496"/>
                  </a:lnTo>
                  <a:lnTo>
                    <a:pt x="1130" y="595"/>
                  </a:lnTo>
                  <a:lnTo>
                    <a:pt x="1131" y="548"/>
                  </a:lnTo>
                  <a:lnTo>
                    <a:pt x="1132" y="449"/>
                  </a:lnTo>
                  <a:lnTo>
                    <a:pt x="1133" y="502"/>
                  </a:lnTo>
                  <a:lnTo>
                    <a:pt x="1134" y="620"/>
                  </a:lnTo>
                  <a:lnTo>
                    <a:pt x="1135" y="540"/>
                  </a:lnTo>
                  <a:lnTo>
                    <a:pt x="1136" y="540"/>
                  </a:lnTo>
                  <a:lnTo>
                    <a:pt x="1137" y="608"/>
                  </a:lnTo>
                  <a:lnTo>
                    <a:pt x="1138" y="426"/>
                  </a:lnTo>
                  <a:lnTo>
                    <a:pt x="1139" y="359"/>
                  </a:lnTo>
                  <a:lnTo>
                    <a:pt x="1140" y="390"/>
                  </a:lnTo>
                  <a:lnTo>
                    <a:pt x="1141" y="381"/>
                  </a:lnTo>
                  <a:lnTo>
                    <a:pt x="1143" y="465"/>
                  </a:lnTo>
                  <a:lnTo>
                    <a:pt x="1144" y="263"/>
                  </a:lnTo>
                  <a:lnTo>
                    <a:pt x="1145" y="475"/>
                  </a:lnTo>
                  <a:lnTo>
                    <a:pt x="1146" y="596"/>
                  </a:lnTo>
                  <a:lnTo>
                    <a:pt x="1147" y="597"/>
                  </a:lnTo>
                  <a:lnTo>
                    <a:pt x="1148" y="608"/>
                  </a:lnTo>
                  <a:lnTo>
                    <a:pt x="1149" y="582"/>
                  </a:lnTo>
                  <a:lnTo>
                    <a:pt x="1150" y="595"/>
                  </a:lnTo>
                  <a:lnTo>
                    <a:pt x="1151" y="529"/>
                  </a:lnTo>
                  <a:lnTo>
                    <a:pt x="1152" y="475"/>
                  </a:lnTo>
                  <a:lnTo>
                    <a:pt x="1153" y="531"/>
                  </a:lnTo>
                  <a:lnTo>
                    <a:pt x="1154" y="483"/>
                  </a:lnTo>
                  <a:lnTo>
                    <a:pt x="1155" y="459"/>
                  </a:lnTo>
                  <a:lnTo>
                    <a:pt x="1156" y="584"/>
                  </a:lnTo>
                  <a:lnTo>
                    <a:pt x="1157" y="462"/>
                  </a:lnTo>
                  <a:lnTo>
                    <a:pt x="1158" y="573"/>
                  </a:lnTo>
                  <a:lnTo>
                    <a:pt x="1159" y="652"/>
                  </a:lnTo>
                  <a:lnTo>
                    <a:pt x="1160" y="657"/>
                  </a:lnTo>
                  <a:lnTo>
                    <a:pt x="1161" y="510"/>
                  </a:lnTo>
                  <a:lnTo>
                    <a:pt x="1162" y="524"/>
                  </a:lnTo>
                  <a:lnTo>
                    <a:pt x="1163" y="507"/>
                  </a:lnTo>
                  <a:lnTo>
                    <a:pt x="1165" y="503"/>
                  </a:lnTo>
                  <a:lnTo>
                    <a:pt x="1166" y="466"/>
                  </a:lnTo>
                  <a:lnTo>
                    <a:pt x="1167" y="564"/>
                  </a:lnTo>
                  <a:lnTo>
                    <a:pt x="1168" y="657"/>
                  </a:lnTo>
                  <a:lnTo>
                    <a:pt x="1169" y="625"/>
                  </a:lnTo>
                  <a:lnTo>
                    <a:pt x="1170" y="568"/>
                  </a:lnTo>
                  <a:lnTo>
                    <a:pt x="1171" y="543"/>
                  </a:lnTo>
                  <a:lnTo>
                    <a:pt x="1172" y="631"/>
                  </a:lnTo>
                  <a:lnTo>
                    <a:pt x="1173" y="522"/>
                  </a:lnTo>
                  <a:lnTo>
                    <a:pt x="1174" y="486"/>
                  </a:lnTo>
                  <a:lnTo>
                    <a:pt x="1175" y="546"/>
                  </a:lnTo>
                  <a:lnTo>
                    <a:pt x="1176" y="570"/>
                  </a:lnTo>
                  <a:lnTo>
                    <a:pt x="1177" y="546"/>
                  </a:lnTo>
                  <a:lnTo>
                    <a:pt x="1178" y="583"/>
                  </a:lnTo>
                  <a:lnTo>
                    <a:pt x="1179" y="534"/>
                  </a:lnTo>
                  <a:lnTo>
                    <a:pt x="1180" y="625"/>
                  </a:lnTo>
                  <a:lnTo>
                    <a:pt x="1181" y="612"/>
                  </a:lnTo>
                  <a:lnTo>
                    <a:pt x="1182" y="576"/>
                  </a:lnTo>
                  <a:lnTo>
                    <a:pt x="1183" y="550"/>
                  </a:lnTo>
                  <a:lnTo>
                    <a:pt x="1184" y="554"/>
                  </a:lnTo>
                  <a:lnTo>
                    <a:pt x="1185" y="532"/>
                  </a:lnTo>
                  <a:lnTo>
                    <a:pt x="1187" y="527"/>
                  </a:lnTo>
                  <a:lnTo>
                    <a:pt x="1188" y="553"/>
                  </a:lnTo>
                  <a:lnTo>
                    <a:pt x="1189" y="536"/>
                  </a:lnTo>
                  <a:lnTo>
                    <a:pt x="1190" y="577"/>
                  </a:lnTo>
                  <a:lnTo>
                    <a:pt x="1191" y="686"/>
                  </a:lnTo>
                  <a:lnTo>
                    <a:pt x="1192" y="546"/>
                  </a:lnTo>
                  <a:lnTo>
                    <a:pt x="1193" y="530"/>
                  </a:lnTo>
                  <a:lnTo>
                    <a:pt x="1194" y="503"/>
                  </a:lnTo>
                  <a:lnTo>
                    <a:pt x="1195" y="514"/>
                  </a:lnTo>
                  <a:lnTo>
                    <a:pt x="1196" y="506"/>
                  </a:lnTo>
                  <a:lnTo>
                    <a:pt x="1197" y="614"/>
                  </a:lnTo>
                  <a:lnTo>
                    <a:pt x="1198" y="577"/>
                  </a:lnTo>
                  <a:lnTo>
                    <a:pt x="1199" y="539"/>
                  </a:lnTo>
                  <a:lnTo>
                    <a:pt x="1200" y="597"/>
                  </a:lnTo>
                  <a:lnTo>
                    <a:pt x="1201" y="659"/>
                  </a:lnTo>
                  <a:lnTo>
                    <a:pt x="1202" y="579"/>
                  </a:lnTo>
                  <a:lnTo>
                    <a:pt x="1203" y="536"/>
                  </a:lnTo>
                  <a:lnTo>
                    <a:pt x="1204" y="483"/>
                  </a:lnTo>
                  <a:lnTo>
                    <a:pt x="1205" y="489"/>
                  </a:lnTo>
                  <a:lnTo>
                    <a:pt x="1206" y="484"/>
                  </a:lnTo>
                  <a:lnTo>
                    <a:pt x="1207" y="583"/>
                  </a:lnTo>
                  <a:lnTo>
                    <a:pt x="1208" y="563"/>
                  </a:lnTo>
                  <a:lnTo>
                    <a:pt x="1210" y="616"/>
                  </a:lnTo>
                  <a:lnTo>
                    <a:pt x="1211" y="666"/>
                  </a:lnTo>
                  <a:lnTo>
                    <a:pt x="1212" y="562"/>
                  </a:lnTo>
                  <a:lnTo>
                    <a:pt x="1213" y="586"/>
                  </a:lnTo>
                  <a:lnTo>
                    <a:pt x="1214" y="595"/>
                  </a:lnTo>
                  <a:lnTo>
                    <a:pt x="1215" y="618"/>
                  </a:lnTo>
                  <a:lnTo>
                    <a:pt x="1216" y="653"/>
                  </a:lnTo>
                  <a:lnTo>
                    <a:pt x="1217" y="585"/>
                  </a:lnTo>
                  <a:lnTo>
                    <a:pt x="1218" y="683"/>
                  </a:lnTo>
                  <a:lnTo>
                    <a:pt x="1219" y="622"/>
                  </a:lnTo>
                  <a:lnTo>
                    <a:pt x="1220" y="574"/>
                  </a:lnTo>
                  <a:lnTo>
                    <a:pt x="1221" y="660"/>
                  </a:lnTo>
                  <a:lnTo>
                    <a:pt x="1222" y="655"/>
                  </a:lnTo>
                  <a:lnTo>
                    <a:pt x="1223" y="604"/>
                  </a:lnTo>
                  <a:lnTo>
                    <a:pt x="1224" y="617"/>
                  </a:lnTo>
                  <a:lnTo>
                    <a:pt x="1225" y="637"/>
                  </a:lnTo>
                  <a:lnTo>
                    <a:pt x="1226" y="665"/>
                  </a:lnTo>
                  <a:lnTo>
                    <a:pt x="1227" y="660"/>
                  </a:lnTo>
                  <a:lnTo>
                    <a:pt x="1228" y="570"/>
                  </a:lnTo>
                  <a:lnTo>
                    <a:pt x="1229" y="599"/>
                  </a:lnTo>
                  <a:lnTo>
                    <a:pt x="1230" y="546"/>
                  </a:lnTo>
                  <a:lnTo>
                    <a:pt x="1232" y="552"/>
                  </a:lnTo>
                  <a:lnTo>
                    <a:pt x="1233" y="551"/>
                  </a:lnTo>
                  <a:lnTo>
                    <a:pt x="1234" y="630"/>
                  </a:lnTo>
                  <a:lnTo>
                    <a:pt x="1235" y="698"/>
                  </a:lnTo>
                  <a:lnTo>
                    <a:pt x="1236" y="595"/>
                  </a:lnTo>
                  <a:lnTo>
                    <a:pt x="1237" y="582"/>
                  </a:lnTo>
                  <a:lnTo>
                    <a:pt x="1238" y="591"/>
                  </a:lnTo>
                  <a:lnTo>
                    <a:pt x="1239" y="500"/>
                  </a:lnTo>
                  <a:lnTo>
                    <a:pt x="1240" y="317"/>
                  </a:lnTo>
                  <a:lnTo>
                    <a:pt x="1241" y="497"/>
                  </a:lnTo>
                  <a:lnTo>
                    <a:pt x="1242" y="455"/>
                  </a:lnTo>
                  <a:lnTo>
                    <a:pt x="1243" y="556"/>
                  </a:lnTo>
                  <a:lnTo>
                    <a:pt x="1244" y="449"/>
                  </a:lnTo>
                  <a:lnTo>
                    <a:pt x="1245" y="632"/>
                  </a:lnTo>
                  <a:lnTo>
                    <a:pt x="1246" y="694"/>
                  </a:lnTo>
                  <a:lnTo>
                    <a:pt x="1247" y="655"/>
                  </a:lnTo>
                  <a:lnTo>
                    <a:pt x="1248" y="666"/>
                  </a:lnTo>
                  <a:lnTo>
                    <a:pt x="1249" y="630"/>
                  </a:lnTo>
                  <a:lnTo>
                    <a:pt x="1250" y="578"/>
                  </a:lnTo>
                  <a:lnTo>
                    <a:pt x="1251" y="697"/>
                  </a:lnTo>
                  <a:lnTo>
                    <a:pt x="1252" y="620"/>
                  </a:lnTo>
                  <a:lnTo>
                    <a:pt x="1254" y="624"/>
                  </a:lnTo>
                  <a:lnTo>
                    <a:pt x="1255" y="645"/>
                  </a:lnTo>
                  <a:lnTo>
                    <a:pt x="1256" y="673"/>
                  </a:lnTo>
                  <a:lnTo>
                    <a:pt x="1257" y="629"/>
                  </a:lnTo>
                  <a:lnTo>
                    <a:pt x="1258" y="671"/>
                  </a:lnTo>
                  <a:lnTo>
                    <a:pt x="1259" y="670"/>
                  </a:lnTo>
                  <a:lnTo>
                    <a:pt x="1260" y="704"/>
                  </a:lnTo>
                  <a:lnTo>
                    <a:pt x="1261" y="559"/>
                  </a:lnTo>
                  <a:lnTo>
                    <a:pt x="1262" y="543"/>
                  </a:lnTo>
                  <a:lnTo>
                    <a:pt x="1263" y="605"/>
                  </a:lnTo>
                  <a:lnTo>
                    <a:pt x="1264" y="706"/>
                  </a:lnTo>
                  <a:lnTo>
                    <a:pt x="1265" y="616"/>
                  </a:lnTo>
                  <a:lnTo>
                    <a:pt x="1266" y="624"/>
                  </a:lnTo>
                  <a:lnTo>
                    <a:pt x="1267" y="337"/>
                  </a:lnTo>
                  <a:lnTo>
                    <a:pt x="1268" y="383"/>
                  </a:lnTo>
                  <a:lnTo>
                    <a:pt x="1269" y="514"/>
                  </a:lnTo>
                  <a:lnTo>
                    <a:pt x="1270" y="529"/>
                  </a:lnTo>
                  <a:lnTo>
                    <a:pt x="1271" y="522"/>
                  </a:lnTo>
                  <a:lnTo>
                    <a:pt x="1272" y="502"/>
                  </a:lnTo>
                  <a:lnTo>
                    <a:pt x="1273" y="553"/>
                  </a:lnTo>
                  <a:lnTo>
                    <a:pt x="1274" y="566"/>
                  </a:lnTo>
                  <a:lnTo>
                    <a:pt x="1275" y="538"/>
                  </a:lnTo>
                  <a:lnTo>
                    <a:pt x="1277" y="593"/>
                  </a:lnTo>
                  <a:lnTo>
                    <a:pt x="1278" y="214"/>
                  </a:lnTo>
                  <a:lnTo>
                    <a:pt x="1279" y="205"/>
                  </a:lnTo>
                  <a:lnTo>
                    <a:pt x="1280" y="330"/>
                  </a:lnTo>
                  <a:lnTo>
                    <a:pt x="1281" y="467"/>
                  </a:lnTo>
                  <a:lnTo>
                    <a:pt x="1282" y="504"/>
                  </a:lnTo>
                  <a:lnTo>
                    <a:pt x="1283" y="528"/>
                  </a:lnTo>
                  <a:lnTo>
                    <a:pt x="1284" y="538"/>
                  </a:lnTo>
                  <a:lnTo>
                    <a:pt x="1285" y="548"/>
                  </a:lnTo>
                  <a:lnTo>
                    <a:pt x="1286" y="544"/>
                  </a:lnTo>
                  <a:lnTo>
                    <a:pt x="1287" y="463"/>
                  </a:lnTo>
                  <a:lnTo>
                    <a:pt x="1288" y="445"/>
                  </a:lnTo>
                  <a:lnTo>
                    <a:pt x="1289" y="492"/>
                  </a:lnTo>
                  <a:lnTo>
                    <a:pt x="1290" y="418"/>
                  </a:lnTo>
                  <a:lnTo>
                    <a:pt x="1291" y="485"/>
                  </a:lnTo>
                  <a:lnTo>
                    <a:pt x="1292" y="350"/>
                  </a:lnTo>
                  <a:lnTo>
                    <a:pt x="1293" y="426"/>
                  </a:lnTo>
                  <a:lnTo>
                    <a:pt x="1294" y="310"/>
                  </a:lnTo>
                  <a:lnTo>
                    <a:pt x="1295" y="310"/>
                  </a:lnTo>
                  <a:lnTo>
                    <a:pt x="1296" y="127"/>
                  </a:lnTo>
                  <a:lnTo>
                    <a:pt x="1297" y="343"/>
                  </a:lnTo>
                  <a:lnTo>
                    <a:pt x="1299" y="410"/>
                  </a:lnTo>
                  <a:lnTo>
                    <a:pt x="1300" y="473"/>
                  </a:lnTo>
                  <a:lnTo>
                    <a:pt x="1301" y="569"/>
                  </a:lnTo>
                  <a:lnTo>
                    <a:pt x="1302" y="617"/>
                  </a:lnTo>
                  <a:lnTo>
                    <a:pt x="1303" y="579"/>
                  </a:lnTo>
                  <a:lnTo>
                    <a:pt x="1304" y="618"/>
                  </a:lnTo>
                  <a:lnTo>
                    <a:pt x="1305" y="545"/>
                  </a:lnTo>
                  <a:lnTo>
                    <a:pt x="1306" y="558"/>
                  </a:lnTo>
                  <a:lnTo>
                    <a:pt x="1307" y="642"/>
                  </a:lnTo>
                  <a:lnTo>
                    <a:pt x="1308" y="540"/>
                  </a:lnTo>
                  <a:lnTo>
                    <a:pt x="1309" y="554"/>
                  </a:lnTo>
                  <a:lnTo>
                    <a:pt x="1310" y="551"/>
                  </a:lnTo>
                  <a:lnTo>
                    <a:pt x="1311" y="528"/>
                  </a:lnTo>
                  <a:lnTo>
                    <a:pt x="1312" y="433"/>
                  </a:lnTo>
                  <a:lnTo>
                    <a:pt x="1313" y="473"/>
                  </a:lnTo>
                  <a:lnTo>
                    <a:pt x="1314" y="515"/>
                  </a:lnTo>
                  <a:lnTo>
                    <a:pt x="1315" y="480"/>
                  </a:lnTo>
                  <a:lnTo>
                    <a:pt x="1316" y="491"/>
                  </a:lnTo>
                  <a:lnTo>
                    <a:pt x="1317" y="497"/>
                  </a:lnTo>
                  <a:lnTo>
                    <a:pt x="1318" y="581"/>
                  </a:lnTo>
                  <a:lnTo>
                    <a:pt x="1319" y="557"/>
                  </a:lnTo>
                  <a:lnTo>
                    <a:pt x="1321" y="696"/>
                  </a:lnTo>
                  <a:lnTo>
                    <a:pt x="1322" y="635"/>
                  </a:lnTo>
                  <a:lnTo>
                    <a:pt x="1323" y="539"/>
                  </a:lnTo>
                  <a:lnTo>
                    <a:pt x="1324" y="557"/>
                  </a:lnTo>
                  <a:lnTo>
                    <a:pt x="1325" y="521"/>
                  </a:lnTo>
                  <a:lnTo>
                    <a:pt x="1326" y="512"/>
                  </a:lnTo>
                  <a:lnTo>
                    <a:pt x="1327" y="612"/>
                  </a:lnTo>
                  <a:lnTo>
                    <a:pt x="1328" y="457"/>
                  </a:lnTo>
                  <a:lnTo>
                    <a:pt x="1329" y="509"/>
                  </a:lnTo>
                  <a:lnTo>
                    <a:pt x="1330" y="586"/>
                  </a:lnTo>
                  <a:lnTo>
                    <a:pt x="1331" y="542"/>
                  </a:lnTo>
                  <a:lnTo>
                    <a:pt x="1332" y="568"/>
                  </a:lnTo>
                  <a:lnTo>
                    <a:pt x="1333" y="661"/>
                  </a:lnTo>
                  <a:lnTo>
                    <a:pt x="1334" y="606"/>
                  </a:lnTo>
                  <a:lnTo>
                    <a:pt x="1335" y="498"/>
                  </a:lnTo>
                  <a:lnTo>
                    <a:pt x="1336" y="562"/>
                  </a:lnTo>
                  <a:lnTo>
                    <a:pt x="1337" y="513"/>
                  </a:lnTo>
                  <a:lnTo>
                    <a:pt x="1338" y="505"/>
                  </a:lnTo>
                  <a:lnTo>
                    <a:pt x="1339" y="507"/>
                  </a:lnTo>
                  <a:lnTo>
                    <a:pt x="1340" y="643"/>
                  </a:lnTo>
                  <a:lnTo>
                    <a:pt x="1341" y="615"/>
                  </a:lnTo>
                  <a:lnTo>
                    <a:pt x="1343" y="657"/>
                  </a:lnTo>
                  <a:lnTo>
                    <a:pt x="1344" y="635"/>
                  </a:lnTo>
                  <a:lnTo>
                    <a:pt x="1345" y="528"/>
                  </a:lnTo>
                  <a:lnTo>
                    <a:pt x="1346" y="615"/>
                  </a:lnTo>
                  <a:lnTo>
                    <a:pt x="1347" y="576"/>
                  </a:lnTo>
                  <a:lnTo>
                    <a:pt x="1348" y="559"/>
                  </a:lnTo>
                  <a:lnTo>
                    <a:pt x="1349" y="562"/>
                  </a:lnTo>
                  <a:lnTo>
                    <a:pt x="1350" y="600"/>
                  </a:lnTo>
                  <a:lnTo>
                    <a:pt x="1351" y="695"/>
                  </a:lnTo>
                  <a:lnTo>
                    <a:pt x="1352" y="476"/>
                  </a:lnTo>
                  <a:lnTo>
                    <a:pt x="1353" y="349"/>
                  </a:lnTo>
                  <a:lnTo>
                    <a:pt x="1354" y="499"/>
                  </a:lnTo>
                  <a:lnTo>
                    <a:pt x="1355" y="382"/>
                  </a:lnTo>
                  <a:lnTo>
                    <a:pt x="1356" y="381"/>
                  </a:lnTo>
                  <a:lnTo>
                    <a:pt x="1357" y="371"/>
                  </a:lnTo>
                  <a:lnTo>
                    <a:pt x="1358" y="480"/>
                  </a:lnTo>
                  <a:lnTo>
                    <a:pt x="1359" y="433"/>
                  </a:lnTo>
                  <a:lnTo>
                    <a:pt x="1360" y="576"/>
                  </a:lnTo>
                  <a:lnTo>
                    <a:pt x="1361" y="580"/>
                  </a:lnTo>
                  <a:lnTo>
                    <a:pt x="1362" y="619"/>
                  </a:lnTo>
                  <a:lnTo>
                    <a:pt x="1363" y="498"/>
                  </a:lnTo>
                  <a:lnTo>
                    <a:pt x="1364" y="581"/>
                  </a:lnTo>
                  <a:lnTo>
                    <a:pt x="1366" y="189"/>
                  </a:lnTo>
                  <a:lnTo>
                    <a:pt x="1367" y="236"/>
                  </a:lnTo>
                  <a:lnTo>
                    <a:pt x="1368" y="461"/>
                  </a:lnTo>
                  <a:lnTo>
                    <a:pt x="1369" y="401"/>
                  </a:lnTo>
                  <a:lnTo>
                    <a:pt x="1370" y="429"/>
                  </a:lnTo>
                  <a:lnTo>
                    <a:pt x="1371" y="365"/>
                  </a:lnTo>
                  <a:lnTo>
                    <a:pt x="1372" y="436"/>
                  </a:lnTo>
                  <a:lnTo>
                    <a:pt x="1373" y="517"/>
                  </a:lnTo>
                  <a:lnTo>
                    <a:pt x="1374" y="561"/>
                  </a:lnTo>
                  <a:lnTo>
                    <a:pt x="1375" y="494"/>
                  </a:lnTo>
                  <a:lnTo>
                    <a:pt x="1376" y="547"/>
                  </a:lnTo>
                  <a:lnTo>
                    <a:pt x="1377" y="515"/>
                  </a:lnTo>
                  <a:lnTo>
                    <a:pt x="1378" y="553"/>
                  </a:lnTo>
                  <a:lnTo>
                    <a:pt x="1379" y="536"/>
                  </a:lnTo>
                  <a:lnTo>
                    <a:pt x="1380" y="468"/>
                  </a:lnTo>
                  <a:lnTo>
                    <a:pt x="1381" y="527"/>
                  </a:lnTo>
                  <a:lnTo>
                    <a:pt x="1382" y="417"/>
                  </a:lnTo>
                  <a:lnTo>
                    <a:pt x="1383" y="408"/>
                  </a:lnTo>
                  <a:lnTo>
                    <a:pt x="1384" y="365"/>
                  </a:lnTo>
                  <a:lnTo>
                    <a:pt x="1385" y="340"/>
                  </a:lnTo>
                  <a:lnTo>
                    <a:pt x="1386" y="261"/>
                  </a:lnTo>
                  <a:lnTo>
                    <a:pt x="1387" y="364"/>
                  </a:lnTo>
                  <a:lnTo>
                    <a:pt x="1389" y="194"/>
                  </a:lnTo>
                  <a:lnTo>
                    <a:pt x="1390" y="378"/>
                  </a:lnTo>
                  <a:lnTo>
                    <a:pt x="1391" y="123"/>
                  </a:lnTo>
                  <a:lnTo>
                    <a:pt x="1392" y="287"/>
                  </a:lnTo>
                  <a:lnTo>
                    <a:pt x="1393" y="298"/>
                  </a:lnTo>
                  <a:lnTo>
                    <a:pt x="1394" y="306"/>
                  </a:lnTo>
                  <a:lnTo>
                    <a:pt x="1395" y="443"/>
                  </a:lnTo>
                  <a:lnTo>
                    <a:pt x="1396" y="501"/>
                  </a:lnTo>
                  <a:lnTo>
                    <a:pt x="1397" y="308"/>
                  </a:lnTo>
                  <a:lnTo>
                    <a:pt x="1398" y="345"/>
                  </a:lnTo>
                  <a:lnTo>
                    <a:pt x="1399" y="449"/>
                  </a:lnTo>
                  <a:lnTo>
                    <a:pt x="1400" y="342"/>
                  </a:lnTo>
                  <a:lnTo>
                    <a:pt x="1401" y="148"/>
                  </a:lnTo>
                  <a:lnTo>
                    <a:pt x="1402" y="0"/>
                  </a:lnTo>
                  <a:lnTo>
                    <a:pt x="1403" y="142"/>
                  </a:lnTo>
                  <a:lnTo>
                    <a:pt x="1404" y="413"/>
                  </a:lnTo>
                  <a:lnTo>
                    <a:pt x="1405" y="316"/>
                  </a:lnTo>
                  <a:lnTo>
                    <a:pt x="1406" y="225"/>
                  </a:lnTo>
                  <a:lnTo>
                    <a:pt x="1407" y="342"/>
                  </a:lnTo>
                  <a:lnTo>
                    <a:pt x="1408" y="421"/>
                  </a:lnTo>
                  <a:lnTo>
                    <a:pt x="1410" y="457"/>
                  </a:lnTo>
                  <a:lnTo>
                    <a:pt x="1411" y="536"/>
                  </a:lnTo>
                  <a:lnTo>
                    <a:pt x="1412" y="333"/>
                  </a:lnTo>
                  <a:lnTo>
                    <a:pt x="1413" y="131"/>
                  </a:lnTo>
                  <a:lnTo>
                    <a:pt x="1414" y="288"/>
                  </a:lnTo>
                  <a:lnTo>
                    <a:pt x="1415" y="293"/>
                  </a:lnTo>
                  <a:lnTo>
                    <a:pt x="1416" y="283"/>
                  </a:lnTo>
                  <a:lnTo>
                    <a:pt x="1417" y="353"/>
                  </a:lnTo>
                  <a:lnTo>
                    <a:pt x="1418" y="31"/>
                  </a:lnTo>
                  <a:lnTo>
                    <a:pt x="1419" y="135"/>
                  </a:lnTo>
                  <a:lnTo>
                    <a:pt x="1420" y="85"/>
                  </a:lnTo>
                  <a:lnTo>
                    <a:pt x="1421" y="408"/>
                  </a:lnTo>
                  <a:lnTo>
                    <a:pt x="1422" y="340"/>
                  </a:lnTo>
                  <a:lnTo>
                    <a:pt x="1423" y="499"/>
                  </a:lnTo>
                  <a:lnTo>
                    <a:pt x="1424" y="534"/>
                  </a:lnTo>
                  <a:lnTo>
                    <a:pt x="1425" y="442"/>
                  </a:lnTo>
                  <a:lnTo>
                    <a:pt x="1426" y="488"/>
                  </a:lnTo>
                  <a:lnTo>
                    <a:pt x="1427" y="565"/>
                  </a:lnTo>
                  <a:lnTo>
                    <a:pt x="1428" y="271"/>
                  </a:lnTo>
                  <a:lnTo>
                    <a:pt x="1429" y="114"/>
                  </a:lnTo>
                  <a:lnTo>
                    <a:pt x="1430" y="492"/>
                  </a:lnTo>
                  <a:lnTo>
                    <a:pt x="1431" y="393"/>
                  </a:lnTo>
                  <a:lnTo>
                    <a:pt x="1433" y="486"/>
                  </a:lnTo>
                  <a:lnTo>
                    <a:pt x="1434" y="417"/>
                  </a:lnTo>
                </a:path>
              </a:pathLst>
            </a:custGeom>
            <a:noFill/>
            <a:ln w="20638">
              <a:solidFill>
                <a:srgbClr val="1A476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endParaRPr>
            </a:p>
          </p:txBody>
        </p:sp>
        <p:sp>
          <p:nvSpPr>
            <p:cNvPr id="2108" name="Line 63"/>
            <p:cNvSpPr>
              <a:spLocks noChangeShapeType="1"/>
            </p:cNvSpPr>
            <p:nvPr/>
          </p:nvSpPr>
          <p:spPr bwMode="auto">
            <a:xfrm flipV="1">
              <a:off x="568" y="788"/>
              <a:ext cx="0" cy="3018"/>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endParaRPr>
            </a:p>
          </p:txBody>
        </p:sp>
        <p:sp>
          <p:nvSpPr>
            <p:cNvPr id="2109" name="Line 64"/>
            <p:cNvSpPr>
              <a:spLocks noChangeShapeType="1"/>
            </p:cNvSpPr>
            <p:nvPr/>
          </p:nvSpPr>
          <p:spPr bwMode="auto">
            <a:xfrm flipH="1">
              <a:off x="512" y="3730"/>
              <a:ext cx="56"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endParaRPr>
            </a:p>
          </p:txBody>
        </p:sp>
        <p:sp>
          <p:nvSpPr>
            <p:cNvPr id="2110" name="Rectangle 65"/>
            <p:cNvSpPr>
              <a:spLocks noChangeArrowheads="1"/>
            </p:cNvSpPr>
            <p:nvPr/>
          </p:nvSpPr>
          <p:spPr bwMode="auto">
            <a:xfrm rot="16200000">
              <a:off x="359" y="3604"/>
              <a:ext cx="143"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smtClean="0">
                  <a:solidFill>
                    <a:srgbClr val="000000"/>
                  </a:solidFill>
                </a:rPr>
                <a:t>0</a:t>
              </a:r>
              <a:endParaRPr lang="en-US" altLang="en-US" smtClean="0">
                <a:solidFill>
                  <a:prstClr val="black"/>
                </a:solidFill>
              </a:endParaRPr>
            </a:p>
          </p:txBody>
        </p:sp>
        <p:sp>
          <p:nvSpPr>
            <p:cNvPr id="2111" name="Line 66"/>
            <p:cNvSpPr>
              <a:spLocks noChangeShapeType="1"/>
            </p:cNvSpPr>
            <p:nvPr/>
          </p:nvSpPr>
          <p:spPr bwMode="auto">
            <a:xfrm flipH="1">
              <a:off x="512" y="2804"/>
              <a:ext cx="56"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endParaRPr>
            </a:p>
          </p:txBody>
        </p:sp>
        <p:sp>
          <p:nvSpPr>
            <p:cNvPr id="128" name="Rectangle 67"/>
            <p:cNvSpPr>
              <a:spLocks noChangeArrowheads="1"/>
            </p:cNvSpPr>
            <p:nvPr/>
          </p:nvSpPr>
          <p:spPr bwMode="auto">
            <a:xfrm rot="16200000">
              <a:off x="277" y="2663"/>
              <a:ext cx="307"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smtClean="0">
                  <a:solidFill>
                    <a:srgbClr val="000000"/>
                  </a:solidFill>
                </a:rPr>
                <a:t>100</a:t>
              </a:r>
              <a:endParaRPr lang="en-US" altLang="en-US" smtClean="0">
                <a:solidFill>
                  <a:prstClr val="black"/>
                </a:solidFill>
              </a:endParaRPr>
            </a:p>
          </p:txBody>
        </p:sp>
        <p:sp>
          <p:nvSpPr>
            <p:cNvPr id="129" name="Line 68"/>
            <p:cNvSpPr>
              <a:spLocks noChangeShapeType="1"/>
            </p:cNvSpPr>
            <p:nvPr/>
          </p:nvSpPr>
          <p:spPr bwMode="auto">
            <a:xfrm flipH="1">
              <a:off x="512" y="1877"/>
              <a:ext cx="56"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endParaRPr>
            </a:p>
          </p:txBody>
        </p:sp>
        <p:sp>
          <p:nvSpPr>
            <p:cNvPr id="130" name="Rectangle 69"/>
            <p:cNvSpPr>
              <a:spLocks noChangeArrowheads="1"/>
            </p:cNvSpPr>
            <p:nvPr/>
          </p:nvSpPr>
          <p:spPr bwMode="auto">
            <a:xfrm rot="16200000">
              <a:off x="277" y="1736"/>
              <a:ext cx="307"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smtClean="0">
                  <a:solidFill>
                    <a:srgbClr val="000000"/>
                  </a:solidFill>
                </a:rPr>
                <a:t>200</a:t>
              </a:r>
              <a:endParaRPr lang="en-US" altLang="en-US" smtClean="0">
                <a:solidFill>
                  <a:prstClr val="black"/>
                </a:solidFill>
              </a:endParaRPr>
            </a:p>
          </p:txBody>
        </p:sp>
        <p:sp>
          <p:nvSpPr>
            <p:cNvPr id="131" name="Line 70"/>
            <p:cNvSpPr>
              <a:spLocks noChangeShapeType="1"/>
            </p:cNvSpPr>
            <p:nvPr/>
          </p:nvSpPr>
          <p:spPr bwMode="auto">
            <a:xfrm flipH="1">
              <a:off x="512" y="951"/>
              <a:ext cx="56"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endParaRPr>
            </a:p>
          </p:txBody>
        </p:sp>
        <p:sp>
          <p:nvSpPr>
            <p:cNvPr id="132" name="Rectangle 71"/>
            <p:cNvSpPr>
              <a:spLocks noChangeArrowheads="1"/>
            </p:cNvSpPr>
            <p:nvPr/>
          </p:nvSpPr>
          <p:spPr bwMode="auto">
            <a:xfrm rot="16200000">
              <a:off x="277" y="810"/>
              <a:ext cx="307"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smtClean="0">
                  <a:solidFill>
                    <a:srgbClr val="000000"/>
                  </a:solidFill>
                </a:rPr>
                <a:t>300</a:t>
              </a:r>
              <a:endParaRPr lang="en-US" altLang="en-US" smtClean="0">
                <a:solidFill>
                  <a:prstClr val="black"/>
                </a:solidFill>
              </a:endParaRPr>
            </a:p>
          </p:txBody>
        </p:sp>
        <p:sp>
          <p:nvSpPr>
            <p:cNvPr id="133" name="Line 72"/>
            <p:cNvSpPr>
              <a:spLocks noChangeShapeType="1"/>
            </p:cNvSpPr>
            <p:nvPr/>
          </p:nvSpPr>
          <p:spPr bwMode="auto">
            <a:xfrm>
              <a:off x="568" y="3806"/>
              <a:ext cx="4953"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endParaRPr>
            </a:p>
          </p:txBody>
        </p:sp>
        <p:sp>
          <p:nvSpPr>
            <p:cNvPr id="134" name="Line 73"/>
            <p:cNvSpPr>
              <a:spLocks noChangeShapeType="1"/>
            </p:cNvSpPr>
            <p:nvPr/>
          </p:nvSpPr>
          <p:spPr bwMode="auto">
            <a:xfrm>
              <a:off x="655" y="3806"/>
              <a:ext cx="0" cy="49"/>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endParaRPr>
            </a:p>
          </p:txBody>
        </p:sp>
        <p:sp>
          <p:nvSpPr>
            <p:cNvPr id="135" name="Rectangle 74"/>
            <p:cNvSpPr>
              <a:spLocks noChangeArrowheads="1"/>
            </p:cNvSpPr>
            <p:nvPr/>
          </p:nvSpPr>
          <p:spPr bwMode="auto">
            <a:xfrm>
              <a:off x="502" y="3878"/>
              <a:ext cx="387"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smtClean="0">
                  <a:solidFill>
                    <a:srgbClr val="000000"/>
                  </a:solidFill>
                </a:rPr>
                <a:t>1900</a:t>
              </a:r>
              <a:endParaRPr lang="en-US" altLang="en-US" smtClean="0">
                <a:solidFill>
                  <a:prstClr val="black"/>
                </a:solidFill>
              </a:endParaRPr>
            </a:p>
          </p:txBody>
        </p:sp>
        <p:sp>
          <p:nvSpPr>
            <p:cNvPr id="136" name="Line 75"/>
            <p:cNvSpPr>
              <a:spLocks noChangeShapeType="1"/>
            </p:cNvSpPr>
            <p:nvPr/>
          </p:nvSpPr>
          <p:spPr bwMode="auto">
            <a:xfrm>
              <a:off x="1075" y="3806"/>
              <a:ext cx="0" cy="49"/>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endParaRPr>
            </a:p>
          </p:txBody>
        </p:sp>
        <p:sp>
          <p:nvSpPr>
            <p:cNvPr id="137" name="Rectangle 76"/>
            <p:cNvSpPr>
              <a:spLocks noChangeArrowheads="1"/>
            </p:cNvSpPr>
            <p:nvPr/>
          </p:nvSpPr>
          <p:spPr bwMode="auto">
            <a:xfrm>
              <a:off x="922" y="3878"/>
              <a:ext cx="387"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smtClean="0">
                  <a:solidFill>
                    <a:srgbClr val="000000"/>
                  </a:solidFill>
                </a:rPr>
                <a:t>1910</a:t>
              </a:r>
              <a:endParaRPr lang="en-US" altLang="en-US" smtClean="0">
                <a:solidFill>
                  <a:prstClr val="black"/>
                </a:solidFill>
              </a:endParaRPr>
            </a:p>
          </p:txBody>
        </p:sp>
        <p:sp>
          <p:nvSpPr>
            <p:cNvPr id="138" name="Line 77"/>
            <p:cNvSpPr>
              <a:spLocks noChangeShapeType="1"/>
            </p:cNvSpPr>
            <p:nvPr/>
          </p:nvSpPr>
          <p:spPr bwMode="auto">
            <a:xfrm>
              <a:off x="1495" y="3806"/>
              <a:ext cx="0" cy="49"/>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endParaRPr>
            </a:p>
          </p:txBody>
        </p:sp>
        <p:sp>
          <p:nvSpPr>
            <p:cNvPr id="139" name="Rectangle 78"/>
            <p:cNvSpPr>
              <a:spLocks noChangeArrowheads="1"/>
            </p:cNvSpPr>
            <p:nvPr/>
          </p:nvSpPr>
          <p:spPr bwMode="auto">
            <a:xfrm>
              <a:off x="1341" y="3878"/>
              <a:ext cx="387"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smtClean="0">
                  <a:solidFill>
                    <a:srgbClr val="000000"/>
                  </a:solidFill>
                </a:rPr>
                <a:t>1920</a:t>
              </a:r>
              <a:endParaRPr lang="en-US" altLang="en-US" smtClean="0">
                <a:solidFill>
                  <a:prstClr val="black"/>
                </a:solidFill>
              </a:endParaRPr>
            </a:p>
          </p:txBody>
        </p:sp>
        <p:sp>
          <p:nvSpPr>
            <p:cNvPr id="140" name="Line 79"/>
            <p:cNvSpPr>
              <a:spLocks noChangeShapeType="1"/>
            </p:cNvSpPr>
            <p:nvPr/>
          </p:nvSpPr>
          <p:spPr bwMode="auto">
            <a:xfrm>
              <a:off x="1911" y="3806"/>
              <a:ext cx="0" cy="49"/>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endParaRPr>
            </a:p>
          </p:txBody>
        </p:sp>
        <p:sp>
          <p:nvSpPr>
            <p:cNvPr id="141" name="Rectangle 80"/>
            <p:cNvSpPr>
              <a:spLocks noChangeArrowheads="1"/>
            </p:cNvSpPr>
            <p:nvPr/>
          </p:nvSpPr>
          <p:spPr bwMode="auto">
            <a:xfrm>
              <a:off x="1758" y="3878"/>
              <a:ext cx="387"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smtClean="0">
                  <a:solidFill>
                    <a:srgbClr val="000000"/>
                  </a:solidFill>
                </a:rPr>
                <a:t>1930</a:t>
              </a:r>
              <a:endParaRPr lang="en-US" altLang="en-US" smtClean="0">
                <a:solidFill>
                  <a:prstClr val="black"/>
                </a:solidFill>
              </a:endParaRPr>
            </a:p>
          </p:txBody>
        </p:sp>
        <p:sp>
          <p:nvSpPr>
            <p:cNvPr id="142" name="Line 81"/>
            <p:cNvSpPr>
              <a:spLocks noChangeShapeType="1"/>
            </p:cNvSpPr>
            <p:nvPr/>
          </p:nvSpPr>
          <p:spPr bwMode="auto">
            <a:xfrm>
              <a:off x="2331" y="3806"/>
              <a:ext cx="0" cy="49"/>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endParaRPr>
            </a:p>
          </p:txBody>
        </p:sp>
        <p:sp>
          <p:nvSpPr>
            <p:cNvPr id="143" name="Rectangle 82"/>
            <p:cNvSpPr>
              <a:spLocks noChangeArrowheads="1"/>
            </p:cNvSpPr>
            <p:nvPr/>
          </p:nvSpPr>
          <p:spPr bwMode="auto">
            <a:xfrm>
              <a:off x="2178" y="3878"/>
              <a:ext cx="387"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smtClean="0">
                  <a:solidFill>
                    <a:srgbClr val="000000"/>
                  </a:solidFill>
                </a:rPr>
                <a:t>1940</a:t>
              </a:r>
              <a:endParaRPr lang="en-US" altLang="en-US" smtClean="0">
                <a:solidFill>
                  <a:prstClr val="black"/>
                </a:solidFill>
              </a:endParaRPr>
            </a:p>
          </p:txBody>
        </p:sp>
        <p:sp>
          <p:nvSpPr>
            <p:cNvPr id="144" name="Line 83"/>
            <p:cNvSpPr>
              <a:spLocks noChangeShapeType="1"/>
            </p:cNvSpPr>
            <p:nvPr/>
          </p:nvSpPr>
          <p:spPr bwMode="auto">
            <a:xfrm>
              <a:off x="2751" y="3806"/>
              <a:ext cx="0" cy="49"/>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endParaRPr>
            </a:p>
          </p:txBody>
        </p:sp>
        <p:sp>
          <p:nvSpPr>
            <p:cNvPr id="145" name="Rectangle 84"/>
            <p:cNvSpPr>
              <a:spLocks noChangeArrowheads="1"/>
            </p:cNvSpPr>
            <p:nvPr/>
          </p:nvSpPr>
          <p:spPr bwMode="auto">
            <a:xfrm>
              <a:off x="2598" y="3878"/>
              <a:ext cx="387"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smtClean="0">
                  <a:solidFill>
                    <a:srgbClr val="000000"/>
                  </a:solidFill>
                </a:rPr>
                <a:t>1950</a:t>
              </a:r>
              <a:endParaRPr lang="en-US" altLang="en-US" smtClean="0">
                <a:solidFill>
                  <a:prstClr val="black"/>
                </a:solidFill>
              </a:endParaRPr>
            </a:p>
          </p:txBody>
        </p:sp>
        <p:sp>
          <p:nvSpPr>
            <p:cNvPr id="146" name="Line 85"/>
            <p:cNvSpPr>
              <a:spLocks noChangeShapeType="1"/>
            </p:cNvSpPr>
            <p:nvPr/>
          </p:nvSpPr>
          <p:spPr bwMode="auto">
            <a:xfrm>
              <a:off x="3168" y="3806"/>
              <a:ext cx="0" cy="49"/>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endParaRPr>
            </a:p>
          </p:txBody>
        </p:sp>
        <p:sp>
          <p:nvSpPr>
            <p:cNvPr id="147" name="Rectangle 86"/>
            <p:cNvSpPr>
              <a:spLocks noChangeArrowheads="1"/>
            </p:cNvSpPr>
            <p:nvPr/>
          </p:nvSpPr>
          <p:spPr bwMode="auto">
            <a:xfrm>
              <a:off x="3015" y="3878"/>
              <a:ext cx="387"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smtClean="0">
                  <a:solidFill>
                    <a:srgbClr val="000000"/>
                  </a:solidFill>
                </a:rPr>
                <a:t>1960</a:t>
              </a:r>
              <a:endParaRPr lang="en-US" altLang="en-US" smtClean="0">
                <a:solidFill>
                  <a:prstClr val="black"/>
                </a:solidFill>
              </a:endParaRPr>
            </a:p>
          </p:txBody>
        </p:sp>
        <p:sp>
          <p:nvSpPr>
            <p:cNvPr id="148" name="Line 87"/>
            <p:cNvSpPr>
              <a:spLocks noChangeShapeType="1"/>
            </p:cNvSpPr>
            <p:nvPr/>
          </p:nvSpPr>
          <p:spPr bwMode="auto">
            <a:xfrm>
              <a:off x="3588" y="3806"/>
              <a:ext cx="0" cy="49"/>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endParaRPr>
            </a:p>
          </p:txBody>
        </p:sp>
        <p:sp>
          <p:nvSpPr>
            <p:cNvPr id="149" name="Rectangle 88"/>
            <p:cNvSpPr>
              <a:spLocks noChangeArrowheads="1"/>
            </p:cNvSpPr>
            <p:nvPr/>
          </p:nvSpPr>
          <p:spPr bwMode="auto">
            <a:xfrm>
              <a:off x="3434" y="3878"/>
              <a:ext cx="387"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smtClean="0">
                  <a:solidFill>
                    <a:srgbClr val="000000"/>
                  </a:solidFill>
                </a:rPr>
                <a:t>1970</a:t>
              </a:r>
              <a:endParaRPr lang="en-US" altLang="en-US" smtClean="0">
                <a:solidFill>
                  <a:prstClr val="black"/>
                </a:solidFill>
              </a:endParaRPr>
            </a:p>
          </p:txBody>
        </p:sp>
        <p:sp>
          <p:nvSpPr>
            <p:cNvPr id="150" name="Line 89"/>
            <p:cNvSpPr>
              <a:spLocks noChangeShapeType="1"/>
            </p:cNvSpPr>
            <p:nvPr/>
          </p:nvSpPr>
          <p:spPr bwMode="auto">
            <a:xfrm>
              <a:off x="4004" y="3806"/>
              <a:ext cx="0" cy="49"/>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endParaRPr>
            </a:p>
          </p:txBody>
        </p:sp>
        <p:sp>
          <p:nvSpPr>
            <p:cNvPr id="151" name="Rectangle 90"/>
            <p:cNvSpPr>
              <a:spLocks noChangeArrowheads="1"/>
            </p:cNvSpPr>
            <p:nvPr/>
          </p:nvSpPr>
          <p:spPr bwMode="auto">
            <a:xfrm>
              <a:off x="3851" y="3878"/>
              <a:ext cx="387"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smtClean="0">
                  <a:solidFill>
                    <a:srgbClr val="000000"/>
                  </a:solidFill>
                </a:rPr>
                <a:t>1980</a:t>
              </a:r>
              <a:endParaRPr lang="en-US" altLang="en-US" smtClean="0">
                <a:solidFill>
                  <a:prstClr val="black"/>
                </a:solidFill>
              </a:endParaRPr>
            </a:p>
          </p:txBody>
        </p:sp>
        <p:sp>
          <p:nvSpPr>
            <p:cNvPr id="152" name="Line 91"/>
            <p:cNvSpPr>
              <a:spLocks noChangeShapeType="1"/>
            </p:cNvSpPr>
            <p:nvPr/>
          </p:nvSpPr>
          <p:spPr bwMode="auto">
            <a:xfrm>
              <a:off x="4424" y="3806"/>
              <a:ext cx="0" cy="49"/>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endParaRPr>
            </a:p>
          </p:txBody>
        </p:sp>
        <p:sp>
          <p:nvSpPr>
            <p:cNvPr id="153" name="Rectangle 92"/>
            <p:cNvSpPr>
              <a:spLocks noChangeArrowheads="1"/>
            </p:cNvSpPr>
            <p:nvPr/>
          </p:nvSpPr>
          <p:spPr bwMode="auto">
            <a:xfrm>
              <a:off x="4271" y="3878"/>
              <a:ext cx="387"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smtClean="0">
                  <a:solidFill>
                    <a:srgbClr val="000000"/>
                  </a:solidFill>
                </a:rPr>
                <a:t>1990</a:t>
              </a:r>
              <a:endParaRPr lang="en-US" altLang="en-US" smtClean="0">
                <a:solidFill>
                  <a:prstClr val="black"/>
                </a:solidFill>
              </a:endParaRPr>
            </a:p>
          </p:txBody>
        </p:sp>
        <p:sp>
          <p:nvSpPr>
            <p:cNvPr id="154" name="Line 93"/>
            <p:cNvSpPr>
              <a:spLocks noChangeShapeType="1"/>
            </p:cNvSpPr>
            <p:nvPr/>
          </p:nvSpPr>
          <p:spPr bwMode="auto">
            <a:xfrm>
              <a:off x="4844" y="3806"/>
              <a:ext cx="0" cy="49"/>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endParaRPr>
            </a:p>
          </p:txBody>
        </p:sp>
        <p:sp>
          <p:nvSpPr>
            <p:cNvPr id="155" name="Rectangle 94"/>
            <p:cNvSpPr>
              <a:spLocks noChangeArrowheads="1"/>
            </p:cNvSpPr>
            <p:nvPr/>
          </p:nvSpPr>
          <p:spPr bwMode="auto">
            <a:xfrm>
              <a:off x="4691" y="3878"/>
              <a:ext cx="387"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smtClean="0">
                  <a:solidFill>
                    <a:srgbClr val="000000"/>
                  </a:solidFill>
                </a:rPr>
                <a:t>2000</a:t>
              </a:r>
              <a:endParaRPr lang="en-US" altLang="en-US" smtClean="0">
                <a:solidFill>
                  <a:prstClr val="black"/>
                </a:solidFill>
              </a:endParaRPr>
            </a:p>
          </p:txBody>
        </p:sp>
        <p:sp>
          <p:nvSpPr>
            <p:cNvPr id="156" name="Line 95"/>
            <p:cNvSpPr>
              <a:spLocks noChangeShapeType="1"/>
            </p:cNvSpPr>
            <p:nvPr/>
          </p:nvSpPr>
          <p:spPr bwMode="auto">
            <a:xfrm>
              <a:off x="5261" y="3806"/>
              <a:ext cx="0" cy="49"/>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endParaRPr>
            </a:p>
          </p:txBody>
        </p:sp>
        <p:sp>
          <p:nvSpPr>
            <p:cNvPr id="157" name="Rectangle 96"/>
            <p:cNvSpPr>
              <a:spLocks noChangeArrowheads="1"/>
            </p:cNvSpPr>
            <p:nvPr/>
          </p:nvSpPr>
          <p:spPr bwMode="auto">
            <a:xfrm>
              <a:off x="5108" y="3878"/>
              <a:ext cx="387"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smtClean="0">
                  <a:solidFill>
                    <a:srgbClr val="000000"/>
                  </a:solidFill>
                </a:rPr>
                <a:t>2010</a:t>
              </a:r>
              <a:endParaRPr lang="en-US" altLang="en-US" smtClean="0">
                <a:solidFill>
                  <a:prstClr val="black"/>
                </a:solidFill>
              </a:endParaRPr>
            </a:p>
          </p:txBody>
        </p:sp>
      </p:grpSp>
      <p:sp>
        <p:nvSpPr>
          <p:cNvPr id="89" name="Text Box 60"/>
          <p:cNvSpPr txBox="1">
            <a:spLocks noChangeArrowheads="1"/>
          </p:cNvSpPr>
          <p:nvPr/>
        </p:nvSpPr>
        <p:spPr bwMode="auto">
          <a:xfrm>
            <a:off x="82675" y="6419492"/>
            <a:ext cx="90877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just" eaLnBrk="1" hangingPunct="1"/>
            <a:r>
              <a:rPr lang="en-US" sz="1000" b="1" dirty="0">
                <a:solidFill>
                  <a:srgbClr val="000000"/>
                </a:solidFill>
              </a:rPr>
              <a:t>Notes:</a:t>
            </a:r>
            <a:r>
              <a:rPr lang="en-US" sz="1000" dirty="0">
                <a:solidFill>
                  <a:srgbClr val="000000"/>
                </a:solidFill>
              </a:rPr>
              <a:t> Index of Policy-Related Economic Uncertainty composed of </a:t>
            </a:r>
            <a:r>
              <a:rPr lang="en-US" sz="1000" dirty="0" smtClean="0">
                <a:solidFill>
                  <a:srgbClr val="000000"/>
                </a:solidFill>
              </a:rPr>
              <a:t>quarterly news </a:t>
            </a:r>
            <a:r>
              <a:rPr lang="en-US" sz="1000" dirty="0">
                <a:solidFill>
                  <a:srgbClr val="000000"/>
                </a:solidFill>
              </a:rPr>
              <a:t>articles containing uncertain or uncertainty, economic or economy, and policy relevant terms </a:t>
            </a:r>
            <a:r>
              <a:rPr lang="en-US" sz="1000" dirty="0" smtClean="0">
                <a:solidFill>
                  <a:srgbClr val="000000"/>
                </a:solidFill>
              </a:rPr>
              <a:t>(scaled </a:t>
            </a:r>
            <a:r>
              <a:rPr lang="en-US" sz="1000" dirty="0">
                <a:solidFill>
                  <a:srgbClr val="000000"/>
                </a:solidFill>
              </a:rPr>
              <a:t>by the </a:t>
            </a:r>
            <a:r>
              <a:rPr lang="en-US" sz="1000" dirty="0" smtClean="0">
                <a:solidFill>
                  <a:srgbClr val="000000"/>
                </a:solidFill>
              </a:rPr>
              <a:t>smoothed total number of articles) in 5 newspapers (WP, BG, LAT, WSJ and CHT). Data normalized to 100 from 1900-2011.</a:t>
            </a:r>
            <a:endParaRPr lang="en-US" sz="1000" dirty="0">
              <a:solidFill>
                <a:srgbClr val="000000"/>
              </a:solidFill>
            </a:endParaRPr>
          </a:p>
        </p:txBody>
      </p:sp>
      <p:sp>
        <p:nvSpPr>
          <p:cNvPr id="70" name="Rectangle 24"/>
          <p:cNvSpPr>
            <a:spLocks noChangeArrowheads="1"/>
          </p:cNvSpPr>
          <p:nvPr/>
        </p:nvSpPr>
        <p:spPr bwMode="auto">
          <a:xfrm>
            <a:off x="82675" y="104723"/>
            <a:ext cx="8980487" cy="237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defTabSz="836613"/>
            <a:r>
              <a:rPr lang="en-US" sz="2800" b="1" dirty="0" smtClean="0">
                <a:solidFill>
                  <a:srgbClr val="000000"/>
                </a:solidFill>
                <a:latin typeface="Arial" panose="020B0604020202020204" pitchFamily="34" charset="0"/>
                <a:cs typeface="Arial" panose="020B0604020202020204" pitchFamily="34" charset="0"/>
              </a:rPr>
              <a:t>News based measures are useful back in time</a:t>
            </a:r>
            <a:endParaRPr lang="en-GB" sz="1400" b="1" dirty="0">
              <a:solidFill>
                <a:srgbClr val="000000"/>
              </a:solidFill>
              <a:latin typeface="Arial" panose="020B0604020202020204" pitchFamily="34" charset="0"/>
              <a:cs typeface="Arial" panose="020B0604020202020204" pitchFamily="34" charset="0"/>
            </a:endParaRPr>
          </a:p>
        </p:txBody>
      </p:sp>
      <p:sp>
        <p:nvSpPr>
          <p:cNvPr id="5" name="Text Box 12"/>
          <p:cNvSpPr txBox="1">
            <a:spLocks noChangeArrowheads="1"/>
          </p:cNvSpPr>
          <p:nvPr/>
        </p:nvSpPr>
        <p:spPr bwMode="auto">
          <a:xfrm rot="16200000">
            <a:off x="-1575812" y="3169953"/>
            <a:ext cx="3612314" cy="330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3641" tIns="41821" rIns="83641" bIns="41821">
            <a:spAutoFit/>
          </a:bodyPr>
          <a:lstStyle>
            <a:lvl1pPr defTabSz="836613" eaLnBrk="0" hangingPunct="0">
              <a:defRPr sz="2800">
                <a:solidFill>
                  <a:schemeClr val="tx1"/>
                </a:solidFill>
                <a:latin typeface="Arial" charset="0"/>
              </a:defRPr>
            </a:lvl1pPr>
            <a:lvl2pPr marL="742950" indent="-285750" defTabSz="836613" eaLnBrk="0" hangingPunct="0">
              <a:defRPr sz="2800">
                <a:solidFill>
                  <a:schemeClr val="tx1"/>
                </a:solidFill>
                <a:latin typeface="Arial" charset="0"/>
              </a:defRPr>
            </a:lvl2pPr>
            <a:lvl3pPr marL="1143000" indent="-228600" defTabSz="836613" eaLnBrk="0" hangingPunct="0">
              <a:defRPr sz="2800">
                <a:solidFill>
                  <a:schemeClr val="tx1"/>
                </a:solidFill>
                <a:latin typeface="Arial" charset="0"/>
              </a:defRPr>
            </a:lvl3pPr>
            <a:lvl4pPr marL="1600200" indent="-228600" defTabSz="836613" eaLnBrk="0" hangingPunct="0">
              <a:defRPr sz="2800">
                <a:solidFill>
                  <a:schemeClr val="tx1"/>
                </a:solidFill>
                <a:latin typeface="Arial" charset="0"/>
              </a:defRPr>
            </a:lvl4pPr>
            <a:lvl5pPr marL="2057400" indent="-228600" defTabSz="836613" eaLnBrk="0" hangingPunct="0">
              <a:defRPr sz="2800">
                <a:solidFill>
                  <a:schemeClr val="tx1"/>
                </a:solidFill>
                <a:latin typeface="Arial" charset="0"/>
              </a:defRPr>
            </a:lvl5pPr>
            <a:lvl6pPr marL="2514600" indent="-228600" defTabSz="836613" eaLnBrk="0" fontAlgn="base" hangingPunct="0">
              <a:spcBef>
                <a:spcPct val="0"/>
              </a:spcBef>
              <a:spcAft>
                <a:spcPct val="0"/>
              </a:spcAft>
              <a:defRPr sz="2800">
                <a:solidFill>
                  <a:schemeClr val="tx1"/>
                </a:solidFill>
                <a:latin typeface="Arial" charset="0"/>
              </a:defRPr>
            </a:lvl6pPr>
            <a:lvl7pPr marL="2971800" indent="-228600" defTabSz="836613" eaLnBrk="0" fontAlgn="base" hangingPunct="0">
              <a:spcBef>
                <a:spcPct val="0"/>
              </a:spcBef>
              <a:spcAft>
                <a:spcPct val="0"/>
              </a:spcAft>
              <a:defRPr sz="2800">
                <a:solidFill>
                  <a:schemeClr val="tx1"/>
                </a:solidFill>
                <a:latin typeface="Arial" charset="0"/>
              </a:defRPr>
            </a:lvl7pPr>
            <a:lvl8pPr marL="3429000" indent="-228600" defTabSz="836613" eaLnBrk="0" fontAlgn="base" hangingPunct="0">
              <a:spcBef>
                <a:spcPct val="0"/>
              </a:spcBef>
              <a:spcAft>
                <a:spcPct val="0"/>
              </a:spcAft>
              <a:defRPr sz="2800">
                <a:solidFill>
                  <a:schemeClr val="tx1"/>
                </a:solidFill>
                <a:latin typeface="Arial" charset="0"/>
              </a:defRPr>
            </a:lvl8pPr>
            <a:lvl9pPr marL="3886200" indent="-228600" defTabSz="836613" eaLnBrk="0" fontAlgn="base" hangingPunct="0">
              <a:spcBef>
                <a:spcPct val="0"/>
              </a:spcBef>
              <a:spcAft>
                <a:spcPct val="0"/>
              </a:spcAft>
              <a:defRPr sz="2800">
                <a:solidFill>
                  <a:schemeClr val="tx1"/>
                </a:solidFill>
                <a:latin typeface="Arial" charset="0"/>
              </a:defRPr>
            </a:lvl9pPr>
          </a:lstStyle>
          <a:p>
            <a:pPr algn="ctr" eaLnBrk="1" hangingPunct="1">
              <a:spcBef>
                <a:spcPct val="50000"/>
              </a:spcBef>
            </a:pPr>
            <a:r>
              <a:rPr lang="en-GB" sz="1600" b="1" dirty="0" smtClean="0">
                <a:solidFill>
                  <a:srgbClr val="000000"/>
                </a:solidFill>
              </a:rPr>
              <a:t>Policy </a:t>
            </a:r>
            <a:r>
              <a:rPr lang="en-GB" sz="1600" b="1" dirty="0">
                <a:solidFill>
                  <a:srgbClr val="000000"/>
                </a:solidFill>
              </a:rPr>
              <a:t>Uncertainty </a:t>
            </a:r>
            <a:r>
              <a:rPr lang="en-GB" sz="1600" b="1" dirty="0" smtClean="0">
                <a:solidFill>
                  <a:srgbClr val="000000"/>
                </a:solidFill>
              </a:rPr>
              <a:t>Index</a:t>
            </a:r>
            <a:endParaRPr lang="en-US" sz="1600" b="1" dirty="0">
              <a:solidFill>
                <a:srgbClr val="000000"/>
              </a:solidFill>
            </a:endParaRPr>
          </a:p>
        </p:txBody>
      </p:sp>
      <p:sp>
        <p:nvSpPr>
          <p:cNvPr id="6" name="Text Box 18"/>
          <p:cNvSpPr txBox="1">
            <a:spLocks noChangeArrowheads="1"/>
          </p:cNvSpPr>
          <p:nvPr/>
        </p:nvSpPr>
        <p:spPr bwMode="auto">
          <a:xfrm>
            <a:off x="1900394" y="2355204"/>
            <a:ext cx="120187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hangingPunct="1"/>
            <a:r>
              <a:rPr lang="en-US" sz="1600" dirty="0" smtClean="0">
                <a:solidFill>
                  <a:srgbClr val="000000"/>
                </a:solidFill>
              </a:rPr>
              <a:t>Versailles conference</a:t>
            </a:r>
            <a:endParaRPr lang="en-US" sz="1600" dirty="0">
              <a:solidFill>
                <a:srgbClr val="000000"/>
              </a:solidFill>
            </a:endParaRPr>
          </a:p>
        </p:txBody>
      </p:sp>
      <p:sp>
        <p:nvSpPr>
          <p:cNvPr id="7" name="Text Box 20"/>
          <p:cNvSpPr txBox="1">
            <a:spLocks noChangeArrowheads="1"/>
          </p:cNvSpPr>
          <p:nvPr/>
        </p:nvSpPr>
        <p:spPr bwMode="auto">
          <a:xfrm>
            <a:off x="6990182" y="1133794"/>
            <a:ext cx="1297476" cy="576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r>
              <a:rPr lang="en-US" sz="1600" dirty="0" smtClean="0">
                <a:solidFill>
                  <a:srgbClr val="000000"/>
                </a:solidFill>
              </a:rPr>
              <a:t>9/11 and Gulf War II</a:t>
            </a:r>
            <a:endParaRPr lang="en-US" sz="1600" dirty="0">
              <a:solidFill>
                <a:srgbClr val="000000"/>
              </a:solidFill>
            </a:endParaRPr>
          </a:p>
        </p:txBody>
      </p:sp>
      <p:sp>
        <p:nvSpPr>
          <p:cNvPr id="9" name="Text Box 22"/>
          <p:cNvSpPr txBox="1">
            <a:spLocks noChangeArrowheads="1"/>
          </p:cNvSpPr>
          <p:nvPr/>
        </p:nvSpPr>
        <p:spPr bwMode="auto">
          <a:xfrm>
            <a:off x="8196144" y="553354"/>
            <a:ext cx="873422" cy="576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r>
              <a:rPr lang="en-US" sz="1600" dirty="0" smtClean="0">
                <a:solidFill>
                  <a:srgbClr val="000000"/>
                </a:solidFill>
              </a:rPr>
              <a:t>Debt Ceiling</a:t>
            </a:r>
          </a:p>
        </p:txBody>
      </p:sp>
      <p:sp>
        <p:nvSpPr>
          <p:cNvPr id="10" name="Text Box 23"/>
          <p:cNvSpPr txBox="1">
            <a:spLocks noChangeArrowheads="1"/>
          </p:cNvSpPr>
          <p:nvPr/>
        </p:nvSpPr>
        <p:spPr bwMode="auto">
          <a:xfrm>
            <a:off x="5276075" y="2014790"/>
            <a:ext cx="1059582" cy="333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r>
              <a:rPr lang="en-US" sz="1600" dirty="0" smtClean="0">
                <a:solidFill>
                  <a:srgbClr val="000000"/>
                </a:solidFill>
              </a:rPr>
              <a:t>OPEC II</a:t>
            </a:r>
            <a:endParaRPr lang="en-US" sz="1600" dirty="0">
              <a:solidFill>
                <a:srgbClr val="000000"/>
              </a:solidFill>
            </a:endParaRPr>
          </a:p>
        </p:txBody>
      </p:sp>
      <p:sp>
        <p:nvSpPr>
          <p:cNvPr id="12" name="Text Box 26"/>
          <p:cNvSpPr txBox="1">
            <a:spLocks noChangeArrowheads="1"/>
          </p:cNvSpPr>
          <p:nvPr/>
        </p:nvSpPr>
        <p:spPr bwMode="auto">
          <a:xfrm>
            <a:off x="7195375" y="1184920"/>
            <a:ext cx="1184350" cy="333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hangingPunct="1"/>
            <a:endParaRPr lang="en-US" sz="1600" dirty="0">
              <a:solidFill>
                <a:srgbClr val="000000"/>
              </a:solidFill>
            </a:endParaRPr>
          </a:p>
        </p:txBody>
      </p:sp>
      <p:sp>
        <p:nvSpPr>
          <p:cNvPr id="13" name="Text Box 26"/>
          <p:cNvSpPr txBox="1">
            <a:spLocks noChangeArrowheads="1"/>
          </p:cNvSpPr>
          <p:nvPr/>
        </p:nvSpPr>
        <p:spPr bwMode="auto">
          <a:xfrm>
            <a:off x="7107915" y="562649"/>
            <a:ext cx="1228953" cy="576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hangingPunct="1"/>
            <a:r>
              <a:rPr lang="en-US" sz="1600" dirty="0" smtClean="0">
                <a:solidFill>
                  <a:srgbClr val="000000"/>
                </a:solidFill>
              </a:rPr>
              <a:t>Lehman and TARP</a:t>
            </a:r>
            <a:endParaRPr lang="en-US" sz="1600" dirty="0">
              <a:solidFill>
                <a:srgbClr val="000000"/>
              </a:solidFill>
            </a:endParaRPr>
          </a:p>
        </p:txBody>
      </p:sp>
      <p:cxnSp>
        <p:nvCxnSpPr>
          <p:cNvPr id="21" name="Straight Arrow Connector 20"/>
          <p:cNvCxnSpPr/>
          <p:nvPr/>
        </p:nvCxnSpPr>
        <p:spPr>
          <a:xfrm>
            <a:off x="8065827" y="1174567"/>
            <a:ext cx="374934" cy="88192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flipH="1">
            <a:off x="3683817" y="1650462"/>
            <a:ext cx="147432" cy="5607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8" name="Text Box 18"/>
          <p:cNvSpPr txBox="1">
            <a:spLocks noChangeArrowheads="1"/>
          </p:cNvSpPr>
          <p:nvPr/>
        </p:nvSpPr>
        <p:spPr bwMode="auto">
          <a:xfrm>
            <a:off x="1978790" y="930438"/>
            <a:ext cx="1296890" cy="106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hangingPunct="1"/>
            <a:r>
              <a:rPr lang="en-US" sz="1600" dirty="0" smtClean="0">
                <a:solidFill>
                  <a:srgbClr val="000000"/>
                </a:solidFill>
              </a:rPr>
              <a:t>Great Depression, New Deal and FDR</a:t>
            </a:r>
            <a:endParaRPr lang="en-US" sz="1600" dirty="0">
              <a:solidFill>
                <a:srgbClr val="000000"/>
              </a:solidFill>
            </a:endParaRPr>
          </a:p>
        </p:txBody>
      </p:sp>
      <p:sp>
        <p:nvSpPr>
          <p:cNvPr id="159" name="Text Box 18"/>
          <p:cNvSpPr txBox="1">
            <a:spLocks noChangeArrowheads="1"/>
          </p:cNvSpPr>
          <p:nvPr/>
        </p:nvSpPr>
        <p:spPr bwMode="auto">
          <a:xfrm>
            <a:off x="3757533" y="1913987"/>
            <a:ext cx="119789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hangingPunct="1"/>
            <a:r>
              <a:rPr lang="en-US" sz="1600" dirty="0" smtClean="0">
                <a:solidFill>
                  <a:srgbClr val="000000"/>
                </a:solidFill>
              </a:rPr>
              <a:t>Post-War Strikes, Truman-Dewey</a:t>
            </a:r>
            <a:endParaRPr lang="en-US" sz="1600" dirty="0">
              <a:solidFill>
                <a:srgbClr val="000000"/>
              </a:solidFill>
            </a:endParaRPr>
          </a:p>
        </p:txBody>
      </p:sp>
      <p:sp>
        <p:nvSpPr>
          <p:cNvPr id="160" name="Text Box 18"/>
          <p:cNvSpPr txBox="1">
            <a:spLocks noChangeArrowheads="1"/>
          </p:cNvSpPr>
          <p:nvPr/>
        </p:nvSpPr>
        <p:spPr bwMode="auto">
          <a:xfrm>
            <a:off x="3739086" y="921871"/>
            <a:ext cx="1219668" cy="819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r>
              <a:rPr lang="en-US" sz="1600" dirty="0" smtClean="0">
                <a:solidFill>
                  <a:srgbClr val="000000"/>
                </a:solidFill>
              </a:rPr>
              <a:t>Great Depression Relapse</a:t>
            </a:r>
            <a:endParaRPr lang="en-US" sz="1600" dirty="0">
              <a:solidFill>
                <a:srgbClr val="000000"/>
              </a:solidFill>
            </a:endParaRPr>
          </a:p>
        </p:txBody>
      </p:sp>
      <p:sp>
        <p:nvSpPr>
          <p:cNvPr id="171" name="Text Box 20"/>
          <p:cNvSpPr txBox="1">
            <a:spLocks noChangeArrowheads="1"/>
          </p:cNvSpPr>
          <p:nvPr/>
        </p:nvSpPr>
        <p:spPr bwMode="auto">
          <a:xfrm>
            <a:off x="6092462" y="1149963"/>
            <a:ext cx="709649" cy="576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r>
              <a:rPr lang="en-US" sz="1600" dirty="0" smtClean="0">
                <a:solidFill>
                  <a:srgbClr val="000000"/>
                </a:solidFill>
              </a:rPr>
              <a:t>Gulf War I</a:t>
            </a:r>
            <a:endParaRPr lang="en-US" sz="1600" dirty="0">
              <a:solidFill>
                <a:srgbClr val="000000"/>
              </a:solidFill>
            </a:endParaRPr>
          </a:p>
        </p:txBody>
      </p:sp>
      <p:sp>
        <p:nvSpPr>
          <p:cNvPr id="172" name="Text Box 22"/>
          <p:cNvSpPr txBox="1">
            <a:spLocks noChangeArrowheads="1"/>
          </p:cNvSpPr>
          <p:nvPr/>
        </p:nvSpPr>
        <p:spPr bwMode="auto">
          <a:xfrm>
            <a:off x="5240444" y="1278879"/>
            <a:ext cx="982278" cy="576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r>
              <a:rPr lang="en-US" sz="1600" dirty="0" smtClean="0">
                <a:solidFill>
                  <a:srgbClr val="000000"/>
                </a:solidFill>
              </a:rPr>
              <a:t>Black Monday</a:t>
            </a:r>
          </a:p>
        </p:txBody>
      </p:sp>
      <p:cxnSp>
        <p:nvCxnSpPr>
          <p:cNvPr id="173" name="Straight Arrow Connector 172"/>
          <p:cNvCxnSpPr/>
          <p:nvPr/>
        </p:nvCxnSpPr>
        <p:spPr>
          <a:xfrm>
            <a:off x="6107515" y="1701197"/>
            <a:ext cx="968318" cy="71058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1" name="Text Box 18"/>
          <p:cNvSpPr txBox="1">
            <a:spLocks noChangeArrowheads="1"/>
          </p:cNvSpPr>
          <p:nvPr/>
        </p:nvSpPr>
        <p:spPr bwMode="auto">
          <a:xfrm>
            <a:off x="1380706" y="2931385"/>
            <a:ext cx="8623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r>
              <a:rPr lang="en-US" sz="1600" dirty="0" smtClean="0">
                <a:solidFill>
                  <a:srgbClr val="000000"/>
                </a:solidFill>
              </a:rPr>
              <a:t>Start of WW I</a:t>
            </a:r>
            <a:endParaRPr lang="en-US" sz="1600" dirty="0">
              <a:solidFill>
                <a:srgbClr val="000000"/>
              </a:solidFill>
            </a:endParaRPr>
          </a:p>
        </p:txBody>
      </p:sp>
      <p:cxnSp>
        <p:nvCxnSpPr>
          <p:cNvPr id="186" name="Straight Arrow Connector 185"/>
          <p:cNvCxnSpPr/>
          <p:nvPr/>
        </p:nvCxnSpPr>
        <p:spPr>
          <a:xfrm>
            <a:off x="5997054" y="2334103"/>
            <a:ext cx="475134" cy="52662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8" name="Text Box 23"/>
          <p:cNvSpPr txBox="1">
            <a:spLocks noChangeArrowheads="1"/>
          </p:cNvSpPr>
          <p:nvPr/>
        </p:nvSpPr>
        <p:spPr bwMode="auto">
          <a:xfrm>
            <a:off x="4940224" y="2295706"/>
            <a:ext cx="948250" cy="333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r>
              <a:rPr lang="en-US" sz="1600" dirty="0" smtClean="0">
                <a:solidFill>
                  <a:srgbClr val="000000"/>
                </a:solidFill>
              </a:rPr>
              <a:t>OPEC I</a:t>
            </a:r>
            <a:endParaRPr lang="en-US" sz="1600" dirty="0">
              <a:solidFill>
                <a:srgbClr val="000000"/>
              </a:solidFill>
            </a:endParaRPr>
          </a:p>
        </p:txBody>
      </p:sp>
      <p:cxnSp>
        <p:nvCxnSpPr>
          <p:cNvPr id="189" name="Straight Arrow Connector 188"/>
          <p:cNvCxnSpPr/>
          <p:nvPr/>
        </p:nvCxnSpPr>
        <p:spPr>
          <a:xfrm>
            <a:off x="5609230" y="2587508"/>
            <a:ext cx="545910" cy="48443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0" name="Straight Arrow Connector 189"/>
          <p:cNvCxnSpPr/>
          <p:nvPr/>
        </p:nvCxnSpPr>
        <p:spPr>
          <a:xfrm flipH="1">
            <a:off x="4235480" y="2991205"/>
            <a:ext cx="82901" cy="28899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4" name="Text Box 26"/>
          <p:cNvSpPr txBox="1">
            <a:spLocks noChangeArrowheads="1"/>
          </p:cNvSpPr>
          <p:nvPr/>
        </p:nvSpPr>
        <p:spPr bwMode="auto">
          <a:xfrm>
            <a:off x="6870585" y="1666720"/>
            <a:ext cx="1245283" cy="576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hangingPunct="1"/>
            <a:r>
              <a:rPr lang="en-US" sz="1600" dirty="0" smtClean="0">
                <a:solidFill>
                  <a:srgbClr val="000000"/>
                </a:solidFill>
              </a:rPr>
              <a:t>Asian Fin. Crisis</a:t>
            </a:r>
            <a:endParaRPr lang="en-US" sz="1600" dirty="0">
              <a:solidFill>
                <a:srgbClr val="000000"/>
              </a:solidFill>
            </a:endParaRPr>
          </a:p>
        </p:txBody>
      </p:sp>
      <p:cxnSp>
        <p:nvCxnSpPr>
          <p:cNvPr id="195" name="Straight Arrow Connector 194"/>
          <p:cNvCxnSpPr/>
          <p:nvPr/>
        </p:nvCxnSpPr>
        <p:spPr>
          <a:xfrm>
            <a:off x="6592087" y="1677869"/>
            <a:ext cx="654874" cy="65744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7" name="Text Box 23"/>
          <p:cNvSpPr txBox="1">
            <a:spLocks noChangeArrowheads="1"/>
          </p:cNvSpPr>
          <p:nvPr/>
        </p:nvSpPr>
        <p:spPr bwMode="auto">
          <a:xfrm>
            <a:off x="4438987" y="2920853"/>
            <a:ext cx="1259414" cy="333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r>
              <a:rPr lang="en-US" sz="1600" dirty="0" smtClean="0">
                <a:solidFill>
                  <a:srgbClr val="000000"/>
                </a:solidFill>
              </a:rPr>
              <a:t>Watergate</a:t>
            </a:r>
            <a:endParaRPr lang="en-US" sz="1600" dirty="0">
              <a:solidFill>
                <a:srgbClr val="000000"/>
              </a:solidFill>
            </a:endParaRPr>
          </a:p>
        </p:txBody>
      </p:sp>
      <p:cxnSp>
        <p:nvCxnSpPr>
          <p:cNvPr id="78" name="Straight Arrow Connector 77"/>
          <p:cNvCxnSpPr/>
          <p:nvPr/>
        </p:nvCxnSpPr>
        <p:spPr>
          <a:xfrm>
            <a:off x="5554639" y="3166141"/>
            <a:ext cx="402076" cy="8928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4" name="Straight Arrow Connector 163"/>
          <p:cNvCxnSpPr/>
          <p:nvPr/>
        </p:nvCxnSpPr>
        <p:spPr>
          <a:xfrm>
            <a:off x="7590648" y="2187976"/>
            <a:ext cx="196902" cy="5475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6" name="Straight Arrow Connector 165"/>
          <p:cNvCxnSpPr>
            <a:endCxn id="194" idx="3"/>
          </p:cNvCxnSpPr>
          <p:nvPr/>
        </p:nvCxnSpPr>
        <p:spPr>
          <a:xfrm>
            <a:off x="8015731" y="1625717"/>
            <a:ext cx="100137" cy="32929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3025906" y="562649"/>
            <a:ext cx="849247" cy="51263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cxnSp>
        <p:nvCxnSpPr>
          <p:cNvPr id="75" name="Straight Arrow Connector 74"/>
          <p:cNvCxnSpPr/>
          <p:nvPr/>
        </p:nvCxnSpPr>
        <p:spPr>
          <a:xfrm flipH="1">
            <a:off x="1095683" y="2505256"/>
            <a:ext cx="386854" cy="107617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9" name="Text Box 18"/>
          <p:cNvSpPr txBox="1">
            <a:spLocks noChangeArrowheads="1"/>
          </p:cNvSpPr>
          <p:nvPr/>
        </p:nvSpPr>
        <p:spPr bwMode="auto">
          <a:xfrm>
            <a:off x="946373" y="1913987"/>
            <a:ext cx="14374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r>
              <a:rPr lang="en-US" sz="1600" dirty="0" smtClean="0">
                <a:solidFill>
                  <a:srgbClr val="000000"/>
                </a:solidFill>
              </a:rPr>
              <a:t>Assassination of McKinley</a:t>
            </a:r>
            <a:endParaRPr lang="en-US" sz="1600" dirty="0">
              <a:solidFill>
                <a:srgbClr val="000000"/>
              </a:solidFill>
            </a:endParaRPr>
          </a:p>
        </p:txBody>
      </p:sp>
      <p:sp>
        <p:nvSpPr>
          <p:cNvPr id="80" name="Text Box 18"/>
          <p:cNvSpPr txBox="1">
            <a:spLocks noChangeArrowheads="1"/>
          </p:cNvSpPr>
          <p:nvPr/>
        </p:nvSpPr>
        <p:spPr bwMode="auto">
          <a:xfrm>
            <a:off x="738418" y="1355264"/>
            <a:ext cx="14374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r>
              <a:rPr lang="en-US" sz="1600" dirty="0" smtClean="0">
                <a:solidFill>
                  <a:srgbClr val="000000"/>
                </a:solidFill>
              </a:rPr>
              <a:t>Gold Standard Act</a:t>
            </a:r>
            <a:endParaRPr lang="en-US" sz="1600" dirty="0">
              <a:solidFill>
                <a:srgbClr val="000000"/>
              </a:solidFill>
            </a:endParaRPr>
          </a:p>
        </p:txBody>
      </p:sp>
      <p:cxnSp>
        <p:nvCxnSpPr>
          <p:cNvPr id="81" name="Straight Arrow Connector 80"/>
          <p:cNvCxnSpPr/>
          <p:nvPr/>
        </p:nvCxnSpPr>
        <p:spPr>
          <a:xfrm>
            <a:off x="872641" y="1930818"/>
            <a:ext cx="0" cy="10603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6" name="Text Box 23"/>
          <p:cNvSpPr txBox="1">
            <a:spLocks noChangeArrowheads="1"/>
          </p:cNvSpPr>
          <p:nvPr/>
        </p:nvSpPr>
        <p:spPr bwMode="auto">
          <a:xfrm>
            <a:off x="4600912" y="3424240"/>
            <a:ext cx="125941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r>
              <a:rPr lang="en-US" sz="1600" dirty="0" smtClean="0">
                <a:solidFill>
                  <a:srgbClr val="000000"/>
                </a:solidFill>
              </a:rPr>
              <a:t>Berlin Conference</a:t>
            </a:r>
            <a:endParaRPr lang="en-US" sz="1600" dirty="0">
              <a:solidFill>
                <a:srgbClr val="000000"/>
              </a:solidFill>
            </a:endParaRPr>
          </a:p>
        </p:txBody>
      </p:sp>
      <p:sp>
        <p:nvSpPr>
          <p:cNvPr id="87" name="Text Box 18"/>
          <p:cNvSpPr txBox="1">
            <a:spLocks noChangeArrowheads="1"/>
          </p:cNvSpPr>
          <p:nvPr/>
        </p:nvSpPr>
        <p:spPr bwMode="auto">
          <a:xfrm>
            <a:off x="2078194" y="3073541"/>
            <a:ext cx="120187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hangingPunct="1"/>
            <a:r>
              <a:rPr lang="en-US" sz="1600" dirty="0" err="1" smtClean="0">
                <a:solidFill>
                  <a:srgbClr val="000000"/>
                </a:solidFill>
              </a:rPr>
              <a:t>McNary</a:t>
            </a:r>
            <a:r>
              <a:rPr lang="en-US" sz="1600" dirty="0" smtClean="0">
                <a:solidFill>
                  <a:srgbClr val="000000"/>
                </a:solidFill>
              </a:rPr>
              <a:t> </a:t>
            </a:r>
            <a:r>
              <a:rPr lang="en-US" sz="1600" dirty="0" err="1" smtClean="0">
                <a:solidFill>
                  <a:srgbClr val="000000"/>
                </a:solidFill>
              </a:rPr>
              <a:t>Haughen</a:t>
            </a:r>
            <a:r>
              <a:rPr lang="en-US" sz="1600" dirty="0" smtClean="0">
                <a:solidFill>
                  <a:srgbClr val="000000"/>
                </a:solidFill>
              </a:rPr>
              <a:t> farm bill</a:t>
            </a:r>
            <a:endParaRPr lang="en-US" sz="1600" dirty="0">
              <a:solidFill>
                <a:srgbClr val="000000"/>
              </a:solidFill>
            </a:endParaRPr>
          </a:p>
        </p:txBody>
      </p:sp>
      <p:sp>
        <p:nvSpPr>
          <p:cNvPr id="82" name="Oval 81"/>
          <p:cNvSpPr/>
          <p:nvPr/>
        </p:nvSpPr>
        <p:spPr>
          <a:xfrm rot="3392310">
            <a:off x="5546509" y="1395557"/>
            <a:ext cx="2697099" cy="51263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21167024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1098" y="482148"/>
            <a:ext cx="9069800" cy="5378588"/>
            <a:chOff x="94598" y="162176"/>
            <a:chExt cx="9069800" cy="6270161"/>
          </a:xfrm>
        </p:grpSpPr>
        <p:grpSp>
          <p:nvGrpSpPr>
            <p:cNvPr id="2" name="Group 5"/>
            <p:cNvGrpSpPr>
              <a:grpSpLocks noChangeAspect="1"/>
            </p:cNvGrpSpPr>
            <p:nvPr/>
          </p:nvGrpSpPr>
          <p:grpSpPr bwMode="auto">
            <a:xfrm>
              <a:off x="360228" y="849557"/>
              <a:ext cx="8804170" cy="5582780"/>
              <a:chOff x="238" y="574"/>
              <a:chExt cx="5453" cy="3320"/>
            </a:xfrm>
          </p:grpSpPr>
          <p:sp>
            <p:nvSpPr>
              <p:cNvPr id="6" name="Rectangle 8"/>
              <p:cNvSpPr>
                <a:spLocks noChangeArrowheads="1"/>
              </p:cNvSpPr>
              <p:nvPr/>
            </p:nvSpPr>
            <p:spPr bwMode="auto">
              <a:xfrm>
                <a:off x="477" y="574"/>
                <a:ext cx="5214" cy="3088"/>
              </a:xfrm>
              <a:prstGeom prst="rect">
                <a:avLst/>
              </a:prstGeom>
              <a:solidFill>
                <a:srgbClr val="FFFFFF"/>
              </a:solidFill>
              <a:ln w="11113">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latin typeface="Arial" pitchFamily="34" charset="0"/>
                  <a:ea typeface="ＭＳ Ｐゴシック" pitchFamily="34" charset="-128"/>
                </a:endParaRPr>
              </a:p>
            </p:txBody>
          </p:sp>
          <p:sp>
            <p:nvSpPr>
              <p:cNvPr id="7" name="Line 9"/>
              <p:cNvSpPr>
                <a:spLocks noChangeShapeType="1"/>
              </p:cNvSpPr>
              <p:nvPr/>
            </p:nvSpPr>
            <p:spPr bwMode="auto">
              <a:xfrm>
                <a:off x="477" y="3581"/>
                <a:ext cx="5214" cy="0"/>
              </a:xfrm>
              <a:prstGeom prst="line">
                <a:avLst/>
              </a:prstGeom>
              <a:noFill/>
              <a:ln w="22225">
                <a:solidFill>
                  <a:srgbClr val="E8E8E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Arial" pitchFamily="34" charset="0"/>
                  <a:ea typeface="ＭＳ Ｐゴシック" pitchFamily="34" charset="-128"/>
                </a:endParaRPr>
              </a:p>
            </p:txBody>
          </p:sp>
          <p:sp>
            <p:nvSpPr>
              <p:cNvPr id="8" name="Line 10"/>
              <p:cNvSpPr>
                <a:spLocks noChangeShapeType="1"/>
              </p:cNvSpPr>
              <p:nvPr/>
            </p:nvSpPr>
            <p:spPr bwMode="auto">
              <a:xfrm>
                <a:off x="477" y="2687"/>
                <a:ext cx="5214" cy="0"/>
              </a:xfrm>
              <a:prstGeom prst="line">
                <a:avLst/>
              </a:prstGeom>
              <a:noFill/>
              <a:ln w="22225">
                <a:solidFill>
                  <a:srgbClr val="E8E8E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Arial" pitchFamily="34" charset="0"/>
                  <a:ea typeface="ＭＳ Ｐゴシック" pitchFamily="34" charset="-128"/>
                </a:endParaRPr>
              </a:p>
            </p:txBody>
          </p:sp>
          <p:sp>
            <p:nvSpPr>
              <p:cNvPr id="9" name="Line 11"/>
              <p:cNvSpPr>
                <a:spLocks noChangeShapeType="1"/>
              </p:cNvSpPr>
              <p:nvPr/>
            </p:nvSpPr>
            <p:spPr bwMode="auto">
              <a:xfrm>
                <a:off x="477" y="1794"/>
                <a:ext cx="5214" cy="0"/>
              </a:xfrm>
              <a:prstGeom prst="line">
                <a:avLst/>
              </a:prstGeom>
              <a:noFill/>
              <a:ln w="22225">
                <a:solidFill>
                  <a:srgbClr val="E8E8E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Arial" pitchFamily="34" charset="0"/>
                  <a:ea typeface="ＭＳ Ｐゴシック" pitchFamily="34" charset="-128"/>
                </a:endParaRPr>
              </a:p>
            </p:txBody>
          </p:sp>
          <p:sp>
            <p:nvSpPr>
              <p:cNvPr id="10" name="Line 12"/>
              <p:cNvSpPr>
                <a:spLocks noChangeShapeType="1"/>
              </p:cNvSpPr>
              <p:nvPr/>
            </p:nvSpPr>
            <p:spPr bwMode="auto">
              <a:xfrm>
                <a:off x="477" y="901"/>
                <a:ext cx="5214" cy="0"/>
              </a:xfrm>
              <a:prstGeom prst="line">
                <a:avLst/>
              </a:prstGeom>
              <a:noFill/>
              <a:ln w="22225">
                <a:solidFill>
                  <a:srgbClr val="E8E8E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Arial" pitchFamily="34" charset="0"/>
                  <a:ea typeface="ＭＳ Ｐゴシック" pitchFamily="34" charset="-128"/>
                </a:endParaRPr>
              </a:p>
            </p:txBody>
          </p:sp>
          <p:sp>
            <p:nvSpPr>
              <p:cNvPr id="11" name="Freeform 13"/>
              <p:cNvSpPr>
                <a:spLocks/>
              </p:cNvSpPr>
              <p:nvPr/>
            </p:nvSpPr>
            <p:spPr bwMode="auto">
              <a:xfrm>
                <a:off x="568" y="642"/>
                <a:ext cx="5032" cy="2865"/>
              </a:xfrm>
              <a:custGeom>
                <a:avLst/>
                <a:gdLst>
                  <a:gd name="T0" fmla="*/ 21 w 1434"/>
                  <a:gd name="T1" fmla="*/ 608 h 914"/>
                  <a:gd name="T2" fmla="*/ 49 w 1434"/>
                  <a:gd name="T3" fmla="*/ 739 h 914"/>
                  <a:gd name="T4" fmla="*/ 77 w 1434"/>
                  <a:gd name="T5" fmla="*/ 801 h 914"/>
                  <a:gd name="T6" fmla="*/ 105 w 1434"/>
                  <a:gd name="T7" fmla="*/ 750 h 914"/>
                  <a:gd name="T8" fmla="*/ 133 w 1434"/>
                  <a:gd name="T9" fmla="*/ 688 h 914"/>
                  <a:gd name="T10" fmla="*/ 161 w 1434"/>
                  <a:gd name="T11" fmla="*/ 719 h 914"/>
                  <a:gd name="T12" fmla="*/ 189 w 1434"/>
                  <a:gd name="T13" fmla="*/ 723 h 914"/>
                  <a:gd name="T14" fmla="*/ 217 w 1434"/>
                  <a:gd name="T15" fmla="*/ 761 h 914"/>
                  <a:gd name="T16" fmla="*/ 245 w 1434"/>
                  <a:gd name="T17" fmla="*/ 855 h 914"/>
                  <a:gd name="T18" fmla="*/ 273 w 1434"/>
                  <a:gd name="T19" fmla="*/ 743 h 914"/>
                  <a:gd name="T20" fmla="*/ 301 w 1434"/>
                  <a:gd name="T21" fmla="*/ 861 h 914"/>
                  <a:gd name="T22" fmla="*/ 329 w 1434"/>
                  <a:gd name="T23" fmla="*/ 710 h 914"/>
                  <a:gd name="T24" fmla="*/ 357 w 1434"/>
                  <a:gd name="T25" fmla="*/ 717 h 914"/>
                  <a:gd name="T26" fmla="*/ 385 w 1434"/>
                  <a:gd name="T27" fmla="*/ 748 h 914"/>
                  <a:gd name="T28" fmla="*/ 413 w 1434"/>
                  <a:gd name="T29" fmla="*/ 566 h 914"/>
                  <a:gd name="T30" fmla="*/ 441 w 1434"/>
                  <a:gd name="T31" fmla="*/ 626 h 914"/>
                  <a:gd name="T32" fmla="*/ 469 w 1434"/>
                  <a:gd name="T33" fmla="*/ 596 h 914"/>
                  <a:gd name="T34" fmla="*/ 497 w 1434"/>
                  <a:gd name="T35" fmla="*/ 643 h 914"/>
                  <a:gd name="T36" fmla="*/ 525 w 1434"/>
                  <a:gd name="T37" fmla="*/ 404 h 914"/>
                  <a:gd name="T38" fmla="*/ 553 w 1434"/>
                  <a:gd name="T39" fmla="*/ 761 h 914"/>
                  <a:gd name="T40" fmla="*/ 581 w 1434"/>
                  <a:gd name="T41" fmla="*/ 740 h 914"/>
                  <a:gd name="T42" fmla="*/ 609 w 1434"/>
                  <a:gd name="T43" fmla="*/ 682 h 914"/>
                  <a:gd name="T44" fmla="*/ 637 w 1434"/>
                  <a:gd name="T45" fmla="*/ 718 h 914"/>
                  <a:gd name="T46" fmla="*/ 665 w 1434"/>
                  <a:gd name="T47" fmla="*/ 838 h 914"/>
                  <a:gd name="T48" fmla="*/ 693 w 1434"/>
                  <a:gd name="T49" fmla="*/ 792 h 914"/>
                  <a:gd name="T50" fmla="*/ 720 w 1434"/>
                  <a:gd name="T51" fmla="*/ 724 h 914"/>
                  <a:gd name="T52" fmla="*/ 748 w 1434"/>
                  <a:gd name="T53" fmla="*/ 816 h 914"/>
                  <a:gd name="T54" fmla="*/ 776 w 1434"/>
                  <a:gd name="T55" fmla="*/ 766 h 914"/>
                  <a:gd name="T56" fmla="*/ 804 w 1434"/>
                  <a:gd name="T57" fmla="*/ 869 h 914"/>
                  <a:gd name="T58" fmla="*/ 832 w 1434"/>
                  <a:gd name="T59" fmla="*/ 781 h 914"/>
                  <a:gd name="T60" fmla="*/ 860 w 1434"/>
                  <a:gd name="T61" fmla="*/ 839 h 914"/>
                  <a:gd name="T62" fmla="*/ 888 w 1434"/>
                  <a:gd name="T63" fmla="*/ 723 h 914"/>
                  <a:gd name="T64" fmla="*/ 916 w 1434"/>
                  <a:gd name="T65" fmla="*/ 624 h 914"/>
                  <a:gd name="T66" fmla="*/ 944 w 1434"/>
                  <a:gd name="T67" fmla="*/ 716 h 914"/>
                  <a:gd name="T68" fmla="*/ 972 w 1434"/>
                  <a:gd name="T69" fmla="*/ 667 h 914"/>
                  <a:gd name="T70" fmla="*/ 1000 w 1434"/>
                  <a:gd name="T71" fmla="*/ 207 h 914"/>
                  <a:gd name="T72" fmla="*/ 1028 w 1434"/>
                  <a:gd name="T73" fmla="*/ 374 h 914"/>
                  <a:gd name="T74" fmla="*/ 1056 w 1434"/>
                  <a:gd name="T75" fmla="*/ 470 h 914"/>
                  <a:gd name="T76" fmla="*/ 1084 w 1434"/>
                  <a:gd name="T77" fmla="*/ 506 h 914"/>
                  <a:gd name="T78" fmla="*/ 1112 w 1434"/>
                  <a:gd name="T79" fmla="*/ 385 h 914"/>
                  <a:gd name="T80" fmla="*/ 1140 w 1434"/>
                  <a:gd name="T81" fmla="*/ 404 h 914"/>
                  <a:gd name="T82" fmla="*/ 1168 w 1434"/>
                  <a:gd name="T83" fmla="*/ 490 h 914"/>
                  <a:gd name="T84" fmla="*/ 1196 w 1434"/>
                  <a:gd name="T85" fmla="*/ 556 h 914"/>
                  <a:gd name="T86" fmla="*/ 1224 w 1434"/>
                  <a:gd name="T87" fmla="*/ 337 h 914"/>
                  <a:gd name="T88" fmla="*/ 1252 w 1434"/>
                  <a:gd name="T89" fmla="*/ 262 h 914"/>
                  <a:gd name="T90" fmla="*/ 1280 w 1434"/>
                  <a:gd name="T91" fmla="*/ 239 h 914"/>
                  <a:gd name="T92" fmla="*/ 1308 w 1434"/>
                  <a:gd name="T93" fmla="*/ 408 h 914"/>
                  <a:gd name="T94" fmla="*/ 1336 w 1434"/>
                  <a:gd name="T95" fmla="*/ 314 h 914"/>
                  <a:gd name="T96" fmla="*/ 1364 w 1434"/>
                  <a:gd name="T97" fmla="*/ 338 h 914"/>
                  <a:gd name="T98" fmla="*/ 1392 w 1434"/>
                  <a:gd name="T99" fmla="*/ 492 h 914"/>
                  <a:gd name="T100" fmla="*/ 1420 w 1434"/>
                  <a:gd name="T101" fmla="*/ 496 h 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34" h="914">
                    <a:moveTo>
                      <a:pt x="0" y="687"/>
                    </a:moveTo>
                    <a:lnTo>
                      <a:pt x="7" y="652"/>
                    </a:lnTo>
                    <a:lnTo>
                      <a:pt x="14" y="675"/>
                    </a:lnTo>
                    <a:lnTo>
                      <a:pt x="21" y="608"/>
                    </a:lnTo>
                    <a:lnTo>
                      <a:pt x="28" y="694"/>
                    </a:lnTo>
                    <a:lnTo>
                      <a:pt x="35" y="548"/>
                    </a:lnTo>
                    <a:lnTo>
                      <a:pt x="42" y="763"/>
                    </a:lnTo>
                    <a:lnTo>
                      <a:pt x="49" y="739"/>
                    </a:lnTo>
                    <a:lnTo>
                      <a:pt x="56" y="695"/>
                    </a:lnTo>
                    <a:lnTo>
                      <a:pt x="63" y="753"/>
                    </a:lnTo>
                    <a:lnTo>
                      <a:pt x="70" y="755"/>
                    </a:lnTo>
                    <a:lnTo>
                      <a:pt x="77" y="801"/>
                    </a:lnTo>
                    <a:lnTo>
                      <a:pt x="84" y="777"/>
                    </a:lnTo>
                    <a:lnTo>
                      <a:pt x="91" y="821"/>
                    </a:lnTo>
                    <a:lnTo>
                      <a:pt x="98" y="645"/>
                    </a:lnTo>
                    <a:lnTo>
                      <a:pt x="105" y="750"/>
                    </a:lnTo>
                    <a:lnTo>
                      <a:pt x="112" y="667"/>
                    </a:lnTo>
                    <a:lnTo>
                      <a:pt x="119" y="743"/>
                    </a:lnTo>
                    <a:lnTo>
                      <a:pt x="126" y="683"/>
                    </a:lnTo>
                    <a:lnTo>
                      <a:pt x="133" y="688"/>
                    </a:lnTo>
                    <a:lnTo>
                      <a:pt x="140" y="505"/>
                    </a:lnTo>
                    <a:lnTo>
                      <a:pt x="147" y="728"/>
                    </a:lnTo>
                    <a:lnTo>
                      <a:pt x="154" y="662"/>
                    </a:lnTo>
                    <a:lnTo>
                      <a:pt x="161" y="719"/>
                    </a:lnTo>
                    <a:lnTo>
                      <a:pt x="168" y="667"/>
                    </a:lnTo>
                    <a:lnTo>
                      <a:pt x="175" y="698"/>
                    </a:lnTo>
                    <a:lnTo>
                      <a:pt x="182" y="630"/>
                    </a:lnTo>
                    <a:lnTo>
                      <a:pt x="189" y="723"/>
                    </a:lnTo>
                    <a:lnTo>
                      <a:pt x="196" y="809"/>
                    </a:lnTo>
                    <a:lnTo>
                      <a:pt x="203" y="639"/>
                    </a:lnTo>
                    <a:lnTo>
                      <a:pt x="210" y="670"/>
                    </a:lnTo>
                    <a:lnTo>
                      <a:pt x="217" y="761"/>
                    </a:lnTo>
                    <a:lnTo>
                      <a:pt x="224" y="749"/>
                    </a:lnTo>
                    <a:lnTo>
                      <a:pt x="231" y="724"/>
                    </a:lnTo>
                    <a:lnTo>
                      <a:pt x="238" y="704"/>
                    </a:lnTo>
                    <a:lnTo>
                      <a:pt x="245" y="855"/>
                    </a:lnTo>
                    <a:lnTo>
                      <a:pt x="252" y="852"/>
                    </a:lnTo>
                    <a:lnTo>
                      <a:pt x="259" y="811"/>
                    </a:lnTo>
                    <a:lnTo>
                      <a:pt x="266" y="778"/>
                    </a:lnTo>
                    <a:lnTo>
                      <a:pt x="273" y="743"/>
                    </a:lnTo>
                    <a:lnTo>
                      <a:pt x="280" y="711"/>
                    </a:lnTo>
                    <a:lnTo>
                      <a:pt x="287" y="781"/>
                    </a:lnTo>
                    <a:lnTo>
                      <a:pt x="294" y="869"/>
                    </a:lnTo>
                    <a:lnTo>
                      <a:pt x="301" y="861"/>
                    </a:lnTo>
                    <a:lnTo>
                      <a:pt x="308" y="796"/>
                    </a:lnTo>
                    <a:lnTo>
                      <a:pt x="315" y="795"/>
                    </a:lnTo>
                    <a:lnTo>
                      <a:pt x="322" y="695"/>
                    </a:lnTo>
                    <a:lnTo>
                      <a:pt x="329" y="710"/>
                    </a:lnTo>
                    <a:lnTo>
                      <a:pt x="336" y="719"/>
                    </a:lnTo>
                    <a:lnTo>
                      <a:pt x="343" y="722"/>
                    </a:lnTo>
                    <a:lnTo>
                      <a:pt x="350" y="622"/>
                    </a:lnTo>
                    <a:lnTo>
                      <a:pt x="357" y="717"/>
                    </a:lnTo>
                    <a:lnTo>
                      <a:pt x="364" y="704"/>
                    </a:lnTo>
                    <a:lnTo>
                      <a:pt x="371" y="683"/>
                    </a:lnTo>
                    <a:lnTo>
                      <a:pt x="378" y="722"/>
                    </a:lnTo>
                    <a:lnTo>
                      <a:pt x="385" y="748"/>
                    </a:lnTo>
                    <a:lnTo>
                      <a:pt x="392" y="220"/>
                    </a:lnTo>
                    <a:lnTo>
                      <a:pt x="399" y="284"/>
                    </a:lnTo>
                    <a:lnTo>
                      <a:pt x="406" y="464"/>
                    </a:lnTo>
                    <a:lnTo>
                      <a:pt x="413" y="566"/>
                    </a:lnTo>
                    <a:lnTo>
                      <a:pt x="420" y="595"/>
                    </a:lnTo>
                    <a:lnTo>
                      <a:pt x="427" y="553"/>
                    </a:lnTo>
                    <a:lnTo>
                      <a:pt x="434" y="697"/>
                    </a:lnTo>
                    <a:lnTo>
                      <a:pt x="441" y="626"/>
                    </a:lnTo>
                    <a:lnTo>
                      <a:pt x="448" y="745"/>
                    </a:lnTo>
                    <a:lnTo>
                      <a:pt x="455" y="595"/>
                    </a:lnTo>
                    <a:lnTo>
                      <a:pt x="462" y="558"/>
                    </a:lnTo>
                    <a:lnTo>
                      <a:pt x="469" y="596"/>
                    </a:lnTo>
                    <a:lnTo>
                      <a:pt x="476" y="493"/>
                    </a:lnTo>
                    <a:lnTo>
                      <a:pt x="483" y="506"/>
                    </a:lnTo>
                    <a:lnTo>
                      <a:pt x="490" y="583"/>
                    </a:lnTo>
                    <a:lnTo>
                      <a:pt x="497" y="643"/>
                    </a:lnTo>
                    <a:lnTo>
                      <a:pt x="504" y="524"/>
                    </a:lnTo>
                    <a:lnTo>
                      <a:pt x="511" y="397"/>
                    </a:lnTo>
                    <a:lnTo>
                      <a:pt x="518" y="309"/>
                    </a:lnTo>
                    <a:lnTo>
                      <a:pt x="525" y="404"/>
                    </a:lnTo>
                    <a:lnTo>
                      <a:pt x="532" y="579"/>
                    </a:lnTo>
                    <a:lnTo>
                      <a:pt x="539" y="674"/>
                    </a:lnTo>
                    <a:lnTo>
                      <a:pt x="546" y="705"/>
                    </a:lnTo>
                    <a:lnTo>
                      <a:pt x="553" y="761"/>
                    </a:lnTo>
                    <a:lnTo>
                      <a:pt x="560" y="705"/>
                    </a:lnTo>
                    <a:lnTo>
                      <a:pt x="567" y="652"/>
                    </a:lnTo>
                    <a:lnTo>
                      <a:pt x="574" y="679"/>
                    </a:lnTo>
                    <a:lnTo>
                      <a:pt x="581" y="740"/>
                    </a:lnTo>
                    <a:lnTo>
                      <a:pt x="588" y="697"/>
                    </a:lnTo>
                    <a:lnTo>
                      <a:pt x="595" y="700"/>
                    </a:lnTo>
                    <a:lnTo>
                      <a:pt x="602" y="655"/>
                    </a:lnTo>
                    <a:lnTo>
                      <a:pt x="609" y="682"/>
                    </a:lnTo>
                    <a:lnTo>
                      <a:pt x="616" y="714"/>
                    </a:lnTo>
                    <a:lnTo>
                      <a:pt x="623" y="669"/>
                    </a:lnTo>
                    <a:lnTo>
                      <a:pt x="630" y="631"/>
                    </a:lnTo>
                    <a:lnTo>
                      <a:pt x="637" y="718"/>
                    </a:lnTo>
                    <a:lnTo>
                      <a:pt x="644" y="715"/>
                    </a:lnTo>
                    <a:lnTo>
                      <a:pt x="651" y="687"/>
                    </a:lnTo>
                    <a:lnTo>
                      <a:pt x="658" y="687"/>
                    </a:lnTo>
                    <a:lnTo>
                      <a:pt x="665" y="838"/>
                    </a:lnTo>
                    <a:lnTo>
                      <a:pt x="672" y="825"/>
                    </a:lnTo>
                    <a:lnTo>
                      <a:pt x="679" y="813"/>
                    </a:lnTo>
                    <a:lnTo>
                      <a:pt x="686" y="824"/>
                    </a:lnTo>
                    <a:lnTo>
                      <a:pt x="693" y="792"/>
                    </a:lnTo>
                    <a:lnTo>
                      <a:pt x="700" y="700"/>
                    </a:lnTo>
                    <a:lnTo>
                      <a:pt x="707" y="730"/>
                    </a:lnTo>
                    <a:lnTo>
                      <a:pt x="714" y="741"/>
                    </a:lnTo>
                    <a:lnTo>
                      <a:pt x="720" y="724"/>
                    </a:lnTo>
                    <a:lnTo>
                      <a:pt x="727" y="583"/>
                    </a:lnTo>
                    <a:lnTo>
                      <a:pt x="734" y="766"/>
                    </a:lnTo>
                    <a:lnTo>
                      <a:pt x="741" y="703"/>
                    </a:lnTo>
                    <a:lnTo>
                      <a:pt x="748" y="816"/>
                    </a:lnTo>
                    <a:lnTo>
                      <a:pt x="755" y="800"/>
                    </a:lnTo>
                    <a:lnTo>
                      <a:pt x="762" y="828"/>
                    </a:lnTo>
                    <a:lnTo>
                      <a:pt x="769" y="811"/>
                    </a:lnTo>
                    <a:lnTo>
                      <a:pt x="776" y="766"/>
                    </a:lnTo>
                    <a:lnTo>
                      <a:pt x="783" y="779"/>
                    </a:lnTo>
                    <a:lnTo>
                      <a:pt x="790" y="773"/>
                    </a:lnTo>
                    <a:lnTo>
                      <a:pt x="797" y="784"/>
                    </a:lnTo>
                    <a:lnTo>
                      <a:pt x="804" y="869"/>
                    </a:lnTo>
                    <a:lnTo>
                      <a:pt x="811" y="785"/>
                    </a:lnTo>
                    <a:lnTo>
                      <a:pt x="818" y="823"/>
                    </a:lnTo>
                    <a:lnTo>
                      <a:pt x="825" y="782"/>
                    </a:lnTo>
                    <a:lnTo>
                      <a:pt x="832" y="781"/>
                    </a:lnTo>
                    <a:lnTo>
                      <a:pt x="839" y="914"/>
                    </a:lnTo>
                    <a:lnTo>
                      <a:pt x="846" y="908"/>
                    </a:lnTo>
                    <a:lnTo>
                      <a:pt x="853" y="859"/>
                    </a:lnTo>
                    <a:lnTo>
                      <a:pt x="860" y="839"/>
                    </a:lnTo>
                    <a:lnTo>
                      <a:pt x="867" y="854"/>
                    </a:lnTo>
                    <a:lnTo>
                      <a:pt x="874" y="861"/>
                    </a:lnTo>
                    <a:lnTo>
                      <a:pt x="881" y="875"/>
                    </a:lnTo>
                    <a:lnTo>
                      <a:pt x="888" y="723"/>
                    </a:lnTo>
                    <a:lnTo>
                      <a:pt x="895" y="544"/>
                    </a:lnTo>
                    <a:lnTo>
                      <a:pt x="902" y="694"/>
                    </a:lnTo>
                    <a:lnTo>
                      <a:pt x="909" y="661"/>
                    </a:lnTo>
                    <a:lnTo>
                      <a:pt x="916" y="624"/>
                    </a:lnTo>
                    <a:lnTo>
                      <a:pt x="923" y="607"/>
                    </a:lnTo>
                    <a:lnTo>
                      <a:pt x="930" y="669"/>
                    </a:lnTo>
                    <a:lnTo>
                      <a:pt x="937" y="608"/>
                    </a:lnTo>
                    <a:lnTo>
                      <a:pt x="944" y="716"/>
                    </a:lnTo>
                    <a:lnTo>
                      <a:pt x="951" y="769"/>
                    </a:lnTo>
                    <a:lnTo>
                      <a:pt x="958" y="670"/>
                    </a:lnTo>
                    <a:lnTo>
                      <a:pt x="965" y="749"/>
                    </a:lnTo>
                    <a:lnTo>
                      <a:pt x="972" y="667"/>
                    </a:lnTo>
                    <a:lnTo>
                      <a:pt x="979" y="385"/>
                    </a:lnTo>
                    <a:lnTo>
                      <a:pt x="986" y="218"/>
                    </a:lnTo>
                    <a:lnTo>
                      <a:pt x="993" y="364"/>
                    </a:lnTo>
                    <a:lnTo>
                      <a:pt x="1000" y="207"/>
                    </a:lnTo>
                    <a:lnTo>
                      <a:pt x="1007" y="282"/>
                    </a:lnTo>
                    <a:lnTo>
                      <a:pt x="1014" y="333"/>
                    </a:lnTo>
                    <a:lnTo>
                      <a:pt x="1021" y="331"/>
                    </a:lnTo>
                    <a:lnTo>
                      <a:pt x="1028" y="374"/>
                    </a:lnTo>
                    <a:lnTo>
                      <a:pt x="1035" y="358"/>
                    </a:lnTo>
                    <a:lnTo>
                      <a:pt x="1042" y="356"/>
                    </a:lnTo>
                    <a:lnTo>
                      <a:pt x="1049" y="470"/>
                    </a:lnTo>
                    <a:lnTo>
                      <a:pt x="1056" y="470"/>
                    </a:lnTo>
                    <a:lnTo>
                      <a:pt x="1063" y="438"/>
                    </a:lnTo>
                    <a:lnTo>
                      <a:pt x="1070" y="435"/>
                    </a:lnTo>
                    <a:lnTo>
                      <a:pt x="1077" y="459"/>
                    </a:lnTo>
                    <a:lnTo>
                      <a:pt x="1084" y="506"/>
                    </a:lnTo>
                    <a:lnTo>
                      <a:pt x="1091" y="434"/>
                    </a:lnTo>
                    <a:lnTo>
                      <a:pt x="1098" y="429"/>
                    </a:lnTo>
                    <a:lnTo>
                      <a:pt x="1105" y="432"/>
                    </a:lnTo>
                    <a:lnTo>
                      <a:pt x="1112" y="385"/>
                    </a:lnTo>
                    <a:lnTo>
                      <a:pt x="1119" y="254"/>
                    </a:lnTo>
                    <a:lnTo>
                      <a:pt x="1126" y="313"/>
                    </a:lnTo>
                    <a:lnTo>
                      <a:pt x="1133" y="316"/>
                    </a:lnTo>
                    <a:lnTo>
                      <a:pt x="1140" y="404"/>
                    </a:lnTo>
                    <a:lnTo>
                      <a:pt x="1147" y="470"/>
                    </a:lnTo>
                    <a:lnTo>
                      <a:pt x="1154" y="440"/>
                    </a:lnTo>
                    <a:lnTo>
                      <a:pt x="1161" y="433"/>
                    </a:lnTo>
                    <a:lnTo>
                      <a:pt x="1168" y="490"/>
                    </a:lnTo>
                    <a:lnTo>
                      <a:pt x="1175" y="588"/>
                    </a:lnTo>
                    <a:lnTo>
                      <a:pt x="1182" y="590"/>
                    </a:lnTo>
                    <a:lnTo>
                      <a:pt x="1189" y="460"/>
                    </a:lnTo>
                    <a:lnTo>
                      <a:pt x="1196" y="556"/>
                    </a:lnTo>
                    <a:lnTo>
                      <a:pt x="1203" y="502"/>
                    </a:lnTo>
                    <a:lnTo>
                      <a:pt x="1210" y="492"/>
                    </a:lnTo>
                    <a:lnTo>
                      <a:pt x="1217" y="394"/>
                    </a:lnTo>
                    <a:lnTo>
                      <a:pt x="1224" y="337"/>
                    </a:lnTo>
                    <a:lnTo>
                      <a:pt x="1231" y="102"/>
                    </a:lnTo>
                    <a:lnTo>
                      <a:pt x="1238" y="164"/>
                    </a:lnTo>
                    <a:lnTo>
                      <a:pt x="1245" y="0"/>
                    </a:lnTo>
                    <a:lnTo>
                      <a:pt x="1252" y="262"/>
                    </a:lnTo>
                    <a:lnTo>
                      <a:pt x="1259" y="178"/>
                    </a:lnTo>
                    <a:lnTo>
                      <a:pt x="1266" y="237"/>
                    </a:lnTo>
                    <a:lnTo>
                      <a:pt x="1273" y="314"/>
                    </a:lnTo>
                    <a:lnTo>
                      <a:pt x="1280" y="239"/>
                    </a:lnTo>
                    <a:lnTo>
                      <a:pt x="1287" y="216"/>
                    </a:lnTo>
                    <a:lnTo>
                      <a:pt x="1294" y="190"/>
                    </a:lnTo>
                    <a:lnTo>
                      <a:pt x="1301" y="179"/>
                    </a:lnTo>
                    <a:lnTo>
                      <a:pt x="1308" y="408"/>
                    </a:lnTo>
                    <a:lnTo>
                      <a:pt x="1315" y="267"/>
                    </a:lnTo>
                    <a:lnTo>
                      <a:pt x="1322" y="278"/>
                    </a:lnTo>
                    <a:lnTo>
                      <a:pt x="1329" y="292"/>
                    </a:lnTo>
                    <a:lnTo>
                      <a:pt x="1336" y="314"/>
                    </a:lnTo>
                    <a:lnTo>
                      <a:pt x="1343" y="313"/>
                    </a:lnTo>
                    <a:lnTo>
                      <a:pt x="1350" y="432"/>
                    </a:lnTo>
                    <a:lnTo>
                      <a:pt x="1357" y="225"/>
                    </a:lnTo>
                    <a:lnTo>
                      <a:pt x="1364" y="338"/>
                    </a:lnTo>
                    <a:lnTo>
                      <a:pt x="1371" y="505"/>
                    </a:lnTo>
                    <a:lnTo>
                      <a:pt x="1378" y="389"/>
                    </a:lnTo>
                    <a:lnTo>
                      <a:pt x="1385" y="463"/>
                    </a:lnTo>
                    <a:lnTo>
                      <a:pt x="1392" y="492"/>
                    </a:lnTo>
                    <a:lnTo>
                      <a:pt x="1399" y="399"/>
                    </a:lnTo>
                    <a:lnTo>
                      <a:pt x="1406" y="376"/>
                    </a:lnTo>
                    <a:lnTo>
                      <a:pt x="1413" y="573"/>
                    </a:lnTo>
                    <a:lnTo>
                      <a:pt x="1420" y="496"/>
                    </a:lnTo>
                    <a:lnTo>
                      <a:pt x="1427" y="500"/>
                    </a:lnTo>
                    <a:lnTo>
                      <a:pt x="1434" y="529"/>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Arial" pitchFamily="34" charset="0"/>
                  <a:ea typeface="ＭＳ Ｐゴシック" pitchFamily="34" charset="-128"/>
                </a:endParaRPr>
              </a:p>
            </p:txBody>
          </p:sp>
          <p:sp>
            <p:nvSpPr>
              <p:cNvPr id="12" name="Line 14"/>
              <p:cNvSpPr>
                <a:spLocks noChangeShapeType="1"/>
              </p:cNvSpPr>
              <p:nvPr/>
            </p:nvSpPr>
            <p:spPr bwMode="auto">
              <a:xfrm flipV="1">
                <a:off x="477" y="574"/>
                <a:ext cx="0" cy="3092"/>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Arial" pitchFamily="34" charset="0"/>
                  <a:ea typeface="ＭＳ Ｐゴシック" pitchFamily="34" charset="-128"/>
                </a:endParaRPr>
              </a:p>
            </p:txBody>
          </p:sp>
          <p:sp>
            <p:nvSpPr>
              <p:cNvPr id="13" name="Line 15"/>
              <p:cNvSpPr>
                <a:spLocks noChangeShapeType="1"/>
              </p:cNvSpPr>
              <p:nvPr/>
            </p:nvSpPr>
            <p:spPr bwMode="auto">
              <a:xfrm flipH="1">
                <a:off x="418" y="3581"/>
                <a:ext cx="59"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Arial" pitchFamily="34" charset="0"/>
                  <a:ea typeface="ＭＳ Ｐゴシック" pitchFamily="34" charset="-128"/>
                </a:endParaRPr>
              </a:p>
            </p:txBody>
          </p:sp>
          <p:sp>
            <p:nvSpPr>
              <p:cNvPr id="14" name="Rectangle 16"/>
              <p:cNvSpPr>
                <a:spLocks noChangeArrowheads="1"/>
              </p:cNvSpPr>
              <p:nvPr/>
            </p:nvSpPr>
            <p:spPr bwMode="auto">
              <a:xfrm rot="16200000">
                <a:off x="209" y="3446"/>
                <a:ext cx="235"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smtClean="0">
                    <a:solidFill>
                      <a:srgbClr val="000000"/>
                    </a:solidFill>
                    <a:ea typeface="ＭＳ Ｐゴシック" pitchFamily="34" charset="-128"/>
                  </a:rPr>
                  <a:t>50</a:t>
                </a:r>
                <a:endParaRPr lang="en-US" altLang="en-US" smtClean="0">
                  <a:solidFill>
                    <a:srgbClr val="000000"/>
                  </a:solidFill>
                  <a:ea typeface="ＭＳ Ｐゴシック" pitchFamily="34" charset="-128"/>
                </a:endParaRPr>
              </a:p>
            </p:txBody>
          </p:sp>
          <p:sp>
            <p:nvSpPr>
              <p:cNvPr id="15" name="Line 17"/>
              <p:cNvSpPr>
                <a:spLocks noChangeShapeType="1"/>
              </p:cNvSpPr>
              <p:nvPr/>
            </p:nvSpPr>
            <p:spPr bwMode="auto">
              <a:xfrm flipH="1">
                <a:off x="418" y="2687"/>
                <a:ext cx="59"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Arial" pitchFamily="34" charset="0"/>
                  <a:ea typeface="ＭＳ Ｐゴシック" pitchFamily="34" charset="-128"/>
                </a:endParaRPr>
              </a:p>
            </p:txBody>
          </p:sp>
          <p:sp>
            <p:nvSpPr>
              <p:cNvPr id="16" name="Rectangle 18"/>
              <p:cNvSpPr>
                <a:spLocks noChangeArrowheads="1"/>
              </p:cNvSpPr>
              <p:nvPr/>
            </p:nvSpPr>
            <p:spPr bwMode="auto">
              <a:xfrm rot="16200000">
                <a:off x="167" y="2545"/>
                <a:ext cx="319"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smtClean="0">
                    <a:solidFill>
                      <a:srgbClr val="000000"/>
                    </a:solidFill>
                    <a:ea typeface="ＭＳ Ｐゴシック" pitchFamily="34" charset="-128"/>
                  </a:rPr>
                  <a:t>100</a:t>
                </a:r>
                <a:endParaRPr lang="en-US" altLang="en-US" smtClean="0">
                  <a:solidFill>
                    <a:srgbClr val="000000"/>
                  </a:solidFill>
                  <a:ea typeface="ＭＳ Ｐゴシック" pitchFamily="34" charset="-128"/>
                </a:endParaRPr>
              </a:p>
            </p:txBody>
          </p:sp>
          <p:sp>
            <p:nvSpPr>
              <p:cNvPr id="17" name="Line 19"/>
              <p:cNvSpPr>
                <a:spLocks noChangeShapeType="1"/>
              </p:cNvSpPr>
              <p:nvPr/>
            </p:nvSpPr>
            <p:spPr bwMode="auto">
              <a:xfrm flipH="1">
                <a:off x="418" y="1794"/>
                <a:ext cx="59"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Arial" pitchFamily="34" charset="0"/>
                  <a:ea typeface="ＭＳ Ｐゴシック" pitchFamily="34" charset="-128"/>
                </a:endParaRPr>
              </a:p>
            </p:txBody>
          </p:sp>
          <p:sp>
            <p:nvSpPr>
              <p:cNvPr id="18" name="Rectangle 20"/>
              <p:cNvSpPr>
                <a:spLocks noChangeArrowheads="1"/>
              </p:cNvSpPr>
              <p:nvPr/>
            </p:nvSpPr>
            <p:spPr bwMode="auto">
              <a:xfrm rot="16200000">
                <a:off x="167" y="1652"/>
                <a:ext cx="319"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smtClean="0">
                    <a:solidFill>
                      <a:srgbClr val="000000"/>
                    </a:solidFill>
                    <a:ea typeface="ＭＳ Ｐゴシック" pitchFamily="34" charset="-128"/>
                  </a:rPr>
                  <a:t>150</a:t>
                </a:r>
                <a:endParaRPr lang="en-US" altLang="en-US" smtClean="0">
                  <a:solidFill>
                    <a:srgbClr val="000000"/>
                  </a:solidFill>
                  <a:ea typeface="ＭＳ Ｐゴシック" pitchFamily="34" charset="-128"/>
                </a:endParaRPr>
              </a:p>
            </p:txBody>
          </p:sp>
          <p:sp>
            <p:nvSpPr>
              <p:cNvPr id="19" name="Line 21"/>
              <p:cNvSpPr>
                <a:spLocks noChangeShapeType="1"/>
              </p:cNvSpPr>
              <p:nvPr/>
            </p:nvSpPr>
            <p:spPr bwMode="auto">
              <a:xfrm flipH="1">
                <a:off x="418" y="901"/>
                <a:ext cx="59"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Arial" pitchFamily="34" charset="0"/>
                  <a:ea typeface="ＭＳ Ｐゴシック" pitchFamily="34" charset="-128"/>
                </a:endParaRPr>
              </a:p>
            </p:txBody>
          </p:sp>
          <p:sp>
            <p:nvSpPr>
              <p:cNvPr id="20" name="Rectangle 22"/>
              <p:cNvSpPr>
                <a:spLocks noChangeArrowheads="1"/>
              </p:cNvSpPr>
              <p:nvPr/>
            </p:nvSpPr>
            <p:spPr bwMode="auto">
              <a:xfrm rot="16200000">
                <a:off x="168" y="758"/>
                <a:ext cx="319"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smtClean="0">
                    <a:solidFill>
                      <a:srgbClr val="000000"/>
                    </a:solidFill>
                    <a:ea typeface="ＭＳ Ｐゴシック" pitchFamily="34" charset="-128"/>
                  </a:rPr>
                  <a:t>200</a:t>
                </a:r>
                <a:endParaRPr lang="en-US" altLang="en-US" smtClean="0">
                  <a:solidFill>
                    <a:srgbClr val="000000"/>
                  </a:solidFill>
                  <a:ea typeface="ＭＳ Ｐゴシック" pitchFamily="34" charset="-128"/>
                </a:endParaRPr>
              </a:p>
            </p:txBody>
          </p:sp>
          <p:sp>
            <p:nvSpPr>
              <p:cNvPr id="21" name="Line 23"/>
              <p:cNvSpPr>
                <a:spLocks noChangeShapeType="1"/>
              </p:cNvSpPr>
              <p:nvPr/>
            </p:nvSpPr>
            <p:spPr bwMode="auto">
              <a:xfrm>
                <a:off x="477" y="3666"/>
                <a:ext cx="5214"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Arial" pitchFamily="34" charset="0"/>
                  <a:ea typeface="ＭＳ Ｐゴシック" pitchFamily="34" charset="-128"/>
                </a:endParaRPr>
              </a:p>
            </p:txBody>
          </p:sp>
          <p:sp>
            <p:nvSpPr>
              <p:cNvPr id="22" name="Line 24"/>
              <p:cNvSpPr>
                <a:spLocks noChangeShapeType="1"/>
              </p:cNvSpPr>
              <p:nvPr/>
            </p:nvSpPr>
            <p:spPr bwMode="auto">
              <a:xfrm>
                <a:off x="568" y="3666"/>
                <a:ext cx="0" cy="5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Arial" pitchFamily="34" charset="0"/>
                  <a:ea typeface="ＭＳ Ｐゴシック" pitchFamily="34" charset="-128"/>
                </a:endParaRPr>
              </a:p>
            </p:txBody>
          </p:sp>
          <p:sp>
            <p:nvSpPr>
              <p:cNvPr id="23" name="Rectangle 25"/>
              <p:cNvSpPr>
                <a:spLocks noChangeArrowheads="1"/>
              </p:cNvSpPr>
              <p:nvPr/>
            </p:nvSpPr>
            <p:spPr bwMode="auto">
              <a:xfrm rot="18900000">
                <a:off x="270" y="3716"/>
                <a:ext cx="403"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smtClean="0">
                    <a:solidFill>
                      <a:srgbClr val="000000"/>
                    </a:solidFill>
                    <a:ea typeface="ＭＳ Ｐゴシック" pitchFamily="34" charset="-128"/>
                  </a:rPr>
                  <a:t>1997</a:t>
                </a:r>
                <a:endParaRPr lang="en-US" altLang="en-US" smtClean="0">
                  <a:solidFill>
                    <a:srgbClr val="000000"/>
                  </a:solidFill>
                  <a:ea typeface="ＭＳ Ｐゴシック" pitchFamily="34" charset="-128"/>
                </a:endParaRPr>
              </a:p>
            </p:txBody>
          </p:sp>
          <p:sp>
            <p:nvSpPr>
              <p:cNvPr id="24" name="Line 26"/>
              <p:cNvSpPr>
                <a:spLocks noChangeShapeType="1"/>
              </p:cNvSpPr>
              <p:nvPr/>
            </p:nvSpPr>
            <p:spPr bwMode="auto">
              <a:xfrm>
                <a:off x="863" y="3666"/>
                <a:ext cx="0" cy="5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Arial" pitchFamily="34" charset="0"/>
                  <a:ea typeface="ＭＳ Ｐゴシック" pitchFamily="34" charset="-128"/>
                </a:endParaRPr>
              </a:p>
            </p:txBody>
          </p:sp>
          <p:sp>
            <p:nvSpPr>
              <p:cNvPr id="25" name="Rectangle 27"/>
              <p:cNvSpPr>
                <a:spLocks noChangeArrowheads="1"/>
              </p:cNvSpPr>
              <p:nvPr/>
            </p:nvSpPr>
            <p:spPr bwMode="auto">
              <a:xfrm rot="18900000">
                <a:off x="564" y="3716"/>
                <a:ext cx="403"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smtClean="0">
                    <a:solidFill>
                      <a:srgbClr val="000000"/>
                    </a:solidFill>
                    <a:ea typeface="ＭＳ Ｐゴシック" pitchFamily="34" charset="-128"/>
                  </a:rPr>
                  <a:t>1998</a:t>
                </a:r>
                <a:endParaRPr lang="en-US" altLang="en-US" smtClean="0">
                  <a:solidFill>
                    <a:srgbClr val="000000"/>
                  </a:solidFill>
                  <a:ea typeface="ＭＳ Ｐゴシック" pitchFamily="34" charset="-128"/>
                </a:endParaRPr>
              </a:p>
            </p:txBody>
          </p:sp>
          <p:sp>
            <p:nvSpPr>
              <p:cNvPr id="26" name="Line 28"/>
              <p:cNvSpPr>
                <a:spLocks noChangeShapeType="1"/>
              </p:cNvSpPr>
              <p:nvPr/>
            </p:nvSpPr>
            <p:spPr bwMode="auto">
              <a:xfrm>
                <a:off x="1158" y="3666"/>
                <a:ext cx="0" cy="5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Arial" pitchFamily="34" charset="0"/>
                  <a:ea typeface="ＭＳ Ｐゴシック" pitchFamily="34" charset="-128"/>
                </a:endParaRPr>
              </a:p>
            </p:txBody>
          </p:sp>
          <p:sp>
            <p:nvSpPr>
              <p:cNvPr id="27" name="Rectangle 29"/>
              <p:cNvSpPr>
                <a:spLocks noChangeArrowheads="1"/>
              </p:cNvSpPr>
              <p:nvPr/>
            </p:nvSpPr>
            <p:spPr bwMode="auto">
              <a:xfrm rot="18900000">
                <a:off x="856" y="3716"/>
                <a:ext cx="403"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smtClean="0">
                    <a:solidFill>
                      <a:srgbClr val="000000"/>
                    </a:solidFill>
                    <a:ea typeface="ＭＳ Ｐゴシック" pitchFamily="34" charset="-128"/>
                  </a:rPr>
                  <a:t>1999</a:t>
                </a:r>
                <a:endParaRPr lang="en-US" altLang="en-US" smtClean="0">
                  <a:solidFill>
                    <a:srgbClr val="000000"/>
                  </a:solidFill>
                  <a:ea typeface="ＭＳ Ｐゴシック" pitchFamily="34" charset="-128"/>
                </a:endParaRPr>
              </a:p>
            </p:txBody>
          </p:sp>
          <p:sp>
            <p:nvSpPr>
              <p:cNvPr id="28" name="Line 30"/>
              <p:cNvSpPr>
                <a:spLocks noChangeShapeType="1"/>
              </p:cNvSpPr>
              <p:nvPr/>
            </p:nvSpPr>
            <p:spPr bwMode="auto">
              <a:xfrm>
                <a:off x="1453" y="3666"/>
                <a:ext cx="0" cy="5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Arial" pitchFamily="34" charset="0"/>
                  <a:ea typeface="ＭＳ Ｐゴシック" pitchFamily="34" charset="-128"/>
                </a:endParaRPr>
              </a:p>
            </p:txBody>
          </p:sp>
          <p:sp>
            <p:nvSpPr>
              <p:cNvPr id="29" name="Rectangle 31"/>
              <p:cNvSpPr>
                <a:spLocks noChangeArrowheads="1"/>
              </p:cNvSpPr>
              <p:nvPr/>
            </p:nvSpPr>
            <p:spPr bwMode="auto">
              <a:xfrm rot="18900000">
                <a:off x="1150" y="3716"/>
                <a:ext cx="403"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smtClean="0">
                    <a:solidFill>
                      <a:srgbClr val="000000"/>
                    </a:solidFill>
                    <a:ea typeface="ＭＳ Ｐゴシック" pitchFamily="34" charset="-128"/>
                  </a:rPr>
                  <a:t>2000</a:t>
                </a:r>
                <a:endParaRPr lang="en-US" altLang="en-US" smtClean="0">
                  <a:solidFill>
                    <a:srgbClr val="000000"/>
                  </a:solidFill>
                  <a:ea typeface="ＭＳ Ｐゴシック" pitchFamily="34" charset="-128"/>
                </a:endParaRPr>
              </a:p>
            </p:txBody>
          </p:sp>
          <p:sp>
            <p:nvSpPr>
              <p:cNvPr id="30" name="Line 32"/>
              <p:cNvSpPr>
                <a:spLocks noChangeShapeType="1"/>
              </p:cNvSpPr>
              <p:nvPr/>
            </p:nvSpPr>
            <p:spPr bwMode="auto">
              <a:xfrm>
                <a:off x="1747" y="3666"/>
                <a:ext cx="0" cy="5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Arial" pitchFamily="34" charset="0"/>
                  <a:ea typeface="ＭＳ Ｐゴシック" pitchFamily="34" charset="-128"/>
                </a:endParaRPr>
              </a:p>
            </p:txBody>
          </p:sp>
          <p:sp>
            <p:nvSpPr>
              <p:cNvPr id="31" name="Rectangle 33"/>
              <p:cNvSpPr>
                <a:spLocks noChangeArrowheads="1"/>
              </p:cNvSpPr>
              <p:nvPr/>
            </p:nvSpPr>
            <p:spPr bwMode="auto">
              <a:xfrm rot="18900000">
                <a:off x="1445" y="3716"/>
                <a:ext cx="403"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smtClean="0">
                    <a:solidFill>
                      <a:srgbClr val="000000"/>
                    </a:solidFill>
                    <a:ea typeface="ＭＳ Ｐゴシック" pitchFamily="34" charset="-128"/>
                  </a:rPr>
                  <a:t>2001</a:t>
                </a:r>
                <a:endParaRPr lang="en-US" altLang="en-US" smtClean="0">
                  <a:solidFill>
                    <a:srgbClr val="000000"/>
                  </a:solidFill>
                  <a:ea typeface="ＭＳ Ｐゴシック" pitchFamily="34" charset="-128"/>
                </a:endParaRPr>
              </a:p>
            </p:txBody>
          </p:sp>
          <p:sp>
            <p:nvSpPr>
              <p:cNvPr id="32" name="Line 34"/>
              <p:cNvSpPr>
                <a:spLocks noChangeShapeType="1"/>
              </p:cNvSpPr>
              <p:nvPr/>
            </p:nvSpPr>
            <p:spPr bwMode="auto">
              <a:xfrm>
                <a:off x="2042" y="3666"/>
                <a:ext cx="0" cy="5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Arial" pitchFamily="34" charset="0"/>
                  <a:ea typeface="ＭＳ Ｐゴシック" pitchFamily="34" charset="-128"/>
                </a:endParaRPr>
              </a:p>
            </p:txBody>
          </p:sp>
          <p:sp>
            <p:nvSpPr>
              <p:cNvPr id="33" name="Rectangle 35"/>
              <p:cNvSpPr>
                <a:spLocks noChangeArrowheads="1"/>
              </p:cNvSpPr>
              <p:nvPr/>
            </p:nvSpPr>
            <p:spPr bwMode="auto">
              <a:xfrm rot="18900000">
                <a:off x="1740" y="3716"/>
                <a:ext cx="403"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smtClean="0">
                    <a:solidFill>
                      <a:srgbClr val="000000"/>
                    </a:solidFill>
                    <a:ea typeface="ＭＳ Ｐゴシック" pitchFamily="34" charset="-128"/>
                  </a:rPr>
                  <a:t>2002</a:t>
                </a:r>
                <a:endParaRPr lang="en-US" altLang="en-US" smtClean="0">
                  <a:solidFill>
                    <a:srgbClr val="000000"/>
                  </a:solidFill>
                  <a:ea typeface="ＭＳ Ｐゴシック" pitchFamily="34" charset="-128"/>
                </a:endParaRPr>
              </a:p>
            </p:txBody>
          </p:sp>
          <p:sp>
            <p:nvSpPr>
              <p:cNvPr id="34" name="Line 36"/>
              <p:cNvSpPr>
                <a:spLocks noChangeShapeType="1"/>
              </p:cNvSpPr>
              <p:nvPr/>
            </p:nvSpPr>
            <p:spPr bwMode="auto">
              <a:xfrm>
                <a:off x="2337" y="3666"/>
                <a:ext cx="0" cy="5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Arial" pitchFamily="34" charset="0"/>
                  <a:ea typeface="ＭＳ Ｐゴシック" pitchFamily="34" charset="-128"/>
                </a:endParaRPr>
              </a:p>
            </p:txBody>
          </p:sp>
          <p:sp>
            <p:nvSpPr>
              <p:cNvPr id="35" name="Rectangle 37"/>
              <p:cNvSpPr>
                <a:spLocks noChangeArrowheads="1"/>
              </p:cNvSpPr>
              <p:nvPr/>
            </p:nvSpPr>
            <p:spPr bwMode="auto">
              <a:xfrm rot="18900000">
                <a:off x="2034" y="3716"/>
                <a:ext cx="403"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smtClean="0">
                    <a:solidFill>
                      <a:srgbClr val="000000"/>
                    </a:solidFill>
                    <a:ea typeface="ＭＳ Ｐゴシック" pitchFamily="34" charset="-128"/>
                  </a:rPr>
                  <a:t>2003</a:t>
                </a:r>
                <a:endParaRPr lang="en-US" altLang="en-US" smtClean="0">
                  <a:solidFill>
                    <a:srgbClr val="000000"/>
                  </a:solidFill>
                  <a:ea typeface="ＭＳ Ｐゴシック" pitchFamily="34" charset="-128"/>
                </a:endParaRPr>
              </a:p>
            </p:txBody>
          </p:sp>
          <p:sp>
            <p:nvSpPr>
              <p:cNvPr id="36" name="Line 38"/>
              <p:cNvSpPr>
                <a:spLocks noChangeShapeType="1"/>
              </p:cNvSpPr>
              <p:nvPr/>
            </p:nvSpPr>
            <p:spPr bwMode="auto">
              <a:xfrm>
                <a:off x="2631" y="3666"/>
                <a:ext cx="0" cy="5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Arial" pitchFamily="34" charset="0"/>
                  <a:ea typeface="ＭＳ Ｐゴシック" pitchFamily="34" charset="-128"/>
                </a:endParaRPr>
              </a:p>
            </p:txBody>
          </p:sp>
          <p:sp>
            <p:nvSpPr>
              <p:cNvPr id="37" name="Rectangle 39"/>
              <p:cNvSpPr>
                <a:spLocks noChangeArrowheads="1"/>
              </p:cNvSpPr>
              <p:nvPr/>
            </p:nvSpPr>
            <p:spPr bwMode="auto">
              <a:xfrm rot="18900000">
                <a:off x="2329" y="3716"/>
                <a:ext cx="403"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smtClean="0">
                    <a:solidFill>
                      <a:srgbClr val="000000"/>
                    </a:solidFill>
                    <a:ea typeface="ＭＳ Ｐゴシック" pitchFamily="34" charset="-128"/>
                  </a:rPr>
                  <a:t>2004</a:t>
                </a:r>
                <a:endParaRPr lang="en-US" altLang="en-US" smtClean="0">
                  <a:solidFill>
                    <a:srgbClr val="000000"/>
                  </a:solidFill>
                  <a:ea typeface="ＭＳ Ｐゴシック" pitchFamily="34" charset="-128"/>
                </a:endParaRPr>
              </a:p>
            </p:txBody>
          </p:sp>
          <p:sp>
            <p:nvSpPr>
              <p:cNvPr id="38" name="Line 40"/>
              <p:cNvSpPr>
                <a:spLocks noChangeShapeType="1"/>
              </p:cNvSpPr>
              <p:nvPr/>
            </p:nvSpPr>
            <p:spPr bwMode="auto">
              <a:xfrm>
                <a:off x="2926" y="3666"/>
                <a:ext cx="0" cy="5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Arial" pitchFamily="34" charset="0"/>
                  <a:ea typeface="ＭＳ Ｐゴシック" pitchFamily="34" charset="-128"/>
                </a:endParaRPr>
              </a:p>
            </p:txBody>
          </p:sp>
          <p:sp>
            <p:nvSpPr>
              <p:cNvPr id="39" name="Rectangle 41"/>
              <p:cNvSpPr>
                <a:spLocks noChangeArrowheads="1"/>
              </p:cNvSpPr>
              <p:nvPr/>
            </p:nvSpPr>
            <p:spPr bwMode="auto">
              <a:xfrm rot="18900000">
                <a:off x="2624" y="3716"/>
                <a:ext cx="403"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smtClean="0">
                    <a:solidFill>
                      <a:srgbClr val="000000"/>
                    </a:solidFill>
                    <a:ea typeface="ＭＳ Ｐゴシック" pitchFamily="34" charset="-128"/>
                  </a:rPr>
                  <a:t>2005</a:t>
                </a:r>
                <a:endParaRPr lang="en-US" altLang="en-US" smtClean="0">
                  <a:solidFill>
                    <a:srgbClr val="000000"/>
                  </a:solidFill>
                  <a:ea typeface="ＭＳ Ｐゴシック" pitchFamily="34" charset="-128"/>
                </a:endParaRPr>
              </a:p>
            </p:txBody>
          </p:sp>
          <p:sp>
            <p:nvSpPr>
              <p:cNvPr id="41" name="Line 42"/>
              <p:cNvSpPr>
                <a:spLocks noChangeShapeType="1"/>
              </p:cNvSpPr>
              <p:nvPr/>
            </p:nvSpPr>
            <p:spPr bwMode="auto">
              <a:xfrm>
                <a:off x="3217" y="3666"/>
                <a:ext cx="0" cy="5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Arial" pitchFamily="34" charset="0"/>
                  <a:ea typeface="ＭＳ Ｐゴシック" pitchFamily="34" charset="-128"/>
                </a:endParaRPr>
              </a:p>
            </p:txBody>
          </p:sp>
          <p:sp>
            <p:nvSpPr>
              <p:cNvPr id="42" name="Rectangle 43"/>
              <p:cNvSpPr>
                <a:spLocks noChangeArrowheads="1"/>
              </p:cNvSpPr>
              <p:nvPr/>
            </p:nvSpPr>
            <p:spPr bwMode="auto">
              <a:xfrm rot="18900000">
                <a:off x="2919" y="3716"/>
                <a:ext cx="403"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smtClean="0">
                    <a:solidFill>
                      <a:srgbClr val="000000"/>
                    </a:solidFill>
                    <a:ea typeface="ＭＳ Ｐゴシック" pitchFamily="34" charset="-128"/>
                  </a:rPr>
                  <a:t>2006</a:t>
                </a:r>
                <a:endParaRPr lang="en-US" altLang="en-US" smtClean="0">
                  <a:solidFill>
                    <a:srgbClr val="000000"/>
                  </a:solidFill>
                  <a:ea typeface="ＭＳ Ｐゴシック" pitchFamily="34" charset="-128"/>
                </a:endParaRPr>
              </a:p>
            </p:txBody>
          </p:sp>
          <p:sp>
            <p:nvSpPr>
              <p:cNvPr id="43" name="Line 44"/>
              <p:cNvSpPr>
                <a:spLocks noChangeShapeType="1"/>
              </p:cNvSpPr>
              <p:nvPr/>
            </p:nvSpPr>
            <p:spPr bwMode="auto">
              <a:xfrm>
                <a:off x="3512" y="3666"/>
                <a:ext cx="0" cy="5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Arial" pitchFamily="34" charset="0"/>
                  <a:ea typeface="ＭＳ Ｐゴシック" pitchFamily="34" charset="-128"/>
                </a:endParaRPr>
              </a:p>
            </p:txBody>
          </p:sp>
          <p:sp>
            <p:nvSpPr>
              <p:cNvPr id="52" name="Rectangle 45"/>
              <p:cNvSpPr>
                <a:spLocks noChangeArrowheads="1"/>
              </p:cNvSpPr>
              <p:nvPr/>
            </p:nvSpPr>
            <p:spPr bwMode="auto">
              <a:xfrm rot="18900000">
                <a:off x="3210" y="3716"/>
                <a:ext cx="403"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smtClean="0">
                    <a:solidFill>
                      <a:srgbClr val="000000"/>
                    </a:solidFill>
                    <a:ea typeface="ＭＳ Ｐゴシック" pitchFamily="34" charset="-128"/>
                  </a:rPr>
                  <a:t>2007</a:t>
                </a:r>
                <a:endParaRPr lang="en-US" altLang="en-US" smtClean="0">
                  <a:solidFill>
                    <a:srgbClr val="000000"/>
                  </a:solidFill>
                  <a:ea typeface="ＭＳ Ｐゴシック" pitchFamily="34" charset="-128"/>
                </a:endParaRPr>
              </a:p>
            </p:txBody>
          </p:sp>
          <p:sp>
            <p:nvSpPr>
              <p:cNvPr id="53" name="Line 46"/>
              <p:cNvSpPr>
                <a:spLocks noChangeShapeType="1"/>
              </p:cNvSpPr>
              <p:nvPr/>
            </p:nvSpPr>
            <p:spPr bwMode="auto">
              <a:xfrm>
                <a:off x="3807" y="3666"/>
                <a:ext cx="0" cy="5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Arial" pitchFamily="34" charset="0"/>
                  <a:ea typeface="ＭＳ Ｐゴシック" pitchFamily="34" charset="-128"/>
                </a:endParaRPr>
              </a:p>
            </p:txBody>
          </p:sp>
          <p:sp>
            <p:nvSpPr>
              <p:cNvPr id="54" name="Rectangle 47"/>
              <p:cNvSpPr>
                <a:spLocks noChangeArrowheads="1"/>
              </p:cNvSpPr>
              <p:nvPr/>
            </p:nvSpPr>
            <p:spPr bwMode="auto">
              <a:xfrm rot="18900000">
                <a:off x="3505" y="3716"/>
                <a:ext cx="403"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smtClean="0">
                    <a:solidFill>
                      <a:srgbClr val="000000"/>
                    </a:solidFill>
                    <a:ea typeface="ＭＳ Ｐゴシック" pitchFamily="34" charset="-128"/>
                  </a:rPr>
                  <a:t>2008</a:t>
                </a:r>
                <a:endParaRPr lang="en-US" altLang="en-US" smtClean="0">
                  <a:solidFill>
                    <a:srgbClr val="000000"/>
                  </a:solidFill>
                  <a:ea typeface="ＭＳ Ｐゴシック" pitchFamily="34" charset="-128"/>
                </a:endParaRPr>
              </a:p>
            </p:txBody>
          </p:sp>
          <p:sp>
            <p:nvSpPr>
              <p:cNvPr id="55" name="Line 48"/>
              <p:cNvSpPr>
                <a:spLocks noChangeShapeType="1"/>
              </p:cNvSpPr>
              <p:nvPr/>
            </p:nvSpPr>
            <p:spPr bwMode="auto">
              <a:xfrm>
                <a:off x="4101" y="3666"/>
                <a:ext cx="0" cy="5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Arial" pitchFamily="34" charset="0"/>
                  <a:ea typeface="ＭＳ Ｐゴシック" pitchFamily="34" charset="-128"/>
                </a:endParaRPr>
              </a:p>
            </p:txBody>
          </p:sp>
          <p:sp>
            <p:nvSpPr>
              <p:cNvPr id="56" name="Rectangle 49"/>
              <p:cNvSpPr>
                <a:spLocks noChangeArrowheads="1"/>
              </p:cNvSpPr>
              <p:nvPr/>
            </p:nvSpPr>
            <p:spPr bwMode="auto">
              <a:xfrm rot="18900000">
                <a:off x="3799" y="3716"/>
                <a:ext cx="403"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smtClean="0">
                    <a:solidFill>
                      <a:srgbClr val="000000"/>
                    </a:solidFill>
                    <a:ea typeface="ＭＳ Ｐゴシック" pitchFamily="34" charset="-128"/>
                  </a:rPr>
                  <a:t>2009</a:t>
                </a:r>
                <a:endParaRPr lang="en-US" altLang="en-US" smtClean="0">
                  <a:solidFill>
                    <a:srgbClr val="000000"/>
                  </a:solidFill>
                  <a:ea typeface="ＭＳ Ｐゴシック" pitchFamily="34" charset="-128"/>
                </a:endParaRPr>
              </a:p>
            </p:txBody>
          </p:sp>
          <p:sp>
            <p:nvSpPr>
              <p:cNvPr id="57" name="Line 50"/>
              <p:cNvSpPr>
                <a:spLocks noChangeShapeType="1"/>
              </p:cNvSpPr>
              <p:nvPr/>
            </p:nvSpPr>
            <p:spPr bwMode="auto">
              <a:xfrm>
                <a:off x="4396" y="3666"/>
                <a:ext cx="0" cy="5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Arial" pitchFamily="34" charset="0"/>
                  <a:ea typeface="ＭＳ Ｐゴシック" pitchFamily="34" charset="-128"/>
                </a:endParaRPr>
              </a:p>
            </p:txBody>
          </p:sp>
          <p:sp>
            <p:nvSpPr>
              <p:cNvPr id="59" name="Rectangle 51"/>
              <p:cNvSpPr>
                <a:spLocks noChangeArrowheads="1"/>
              </p:cNvSpPr>
              <p:nvPr/>
            </p:nvSpPr>
            <p:spPr bwMode="auto">
              <a:xfrm rot="18900000">
                <a:off x="4094" y="3716"/>
                <a:ext cx="403"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smtClean="0">
                    <a:solidFill>
                      <a:srgbClr val="000000"/>
                    </a:solidFill>
                    <a:ea typeface="ＭＳ Ｐゴシック" pitchFamily="34" charset="-128"/>
                  </a:rPr>
                  <a:t>2010</a:t>
                </a:r>
                <a:endParaRPr lang="en-US" altLang="en-US" smtClean="0">
                  <a:solidFill>
                    <a:srgbClr val="000000"/>
                  </a:solidFill>
                  <a:ea typeface="ＭＳ Ｐゴシック" pitchFamily="34" charset="-128"/>
                </a:endParaRPr>
              </a:p>
            </p:txBody>
          </p:sp>
          <p:sp>
            <p:nvSpPr>
              <p:cNvPr id="60" name="Line 52"/>
              <p:cNvSpPr>
                <a:spLocks noChangeShapeType="1"/>
              </p:cNvSpPr>
              <p:nvPr/>
            </p:nvSpPr>
            <p:spPr bwMode="auto">
              <a:xfrm>
                <a:off x="4691" y="3666"/>
                <a:ext cx="0" cy="5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Arial" pitchFamily="34" charset="0"/>
                  <a:ea typeface="ＭＳ Ｐゴシック" pitchFamily="34" charset="-128"/>
                </a:endParaRPr>
              </a:p>
            </p:txBody>
          </p:sp>
          <p:sp>
            <p:nvSpPr>
              <p:cNvPr id="62" name="Rectangle 53"/>
              <p:cNvSpPr>
                <a:spLocks noChangeArrowheads="1"/>
              </p:cNvSpPr>
              <p:nvPr/>
            </p:nvSpPr>
            <p:spPr bwMode="auto">
              <a:xfrm rot="18900000">
                <a:off x="4389" y="3716"/>
                <a:ext cx="403"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smtClean="0">
                    <a:solidFill>
                      <a:srgbClr val="000000"/>
                    </a:solidFill>
                    <a:ea typeface="ＭＳ Ｐゴシック" pitchFamily="34" charset="-128"/>
                  </a:rPr>
                  <a:t>2011</a:t>
                </a:r>
                <a:endParaRPr lang="en-US" altLang="en-US" smtClean="0">
                  <a:solidFill>
                    <a:srgbClr val="000000"/>
                  </a:solidFill>
                  <a:ea typeface="ＭＳ Ｐゴシック" pitchFamily="34" charset="-128"/>
                </a:endParaRPr>
              </a:p>
            </p:txBody>
          </p:sp>
          <p:sp>
            <p:nvSpPr>
              <p:cNvPr id="2048" name="Line 54"/>
              <p:cNvSpPr>
                <a:spLocks noChangeShapeType="1"/>
              </p:cNvSpPr>
              <p:nvPr/>
            </p:nvSpPr>
            <p:spPr bwMode="auto">
              <a:xfrm>
                <a:off x="4986" y="3666"/>
                <a:ext cx="0" cy="5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Arial" pitchFamily="34" charset="0"/>
                  <a:ea typeface="ＭＳ Ｐゴシック" pitchFamily="34" charset="-128"/>
                </a:endParaRPr>
              </a:p>
            </p:txBody>
          </p:sp>
          <p:sp>
            <p:nvSpPr>
              <p:cNvPr id="2049" name="Rectangle 55"/>
              <p:cNvSpPr>
                <a:spLocks noChangeArrowheads="1"/>
              </p:cNvSpPr>
              <p:nvPr/>
            </p:nvSpPr>
            <p:spPr bwMode="auto">
              <a:xfrm rot="18900000">
                <a:off x="4683" y="3716"/>
                <a:ext cx="403"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smtClean="0">
                    <a:solidFill>
                      <a:srgbClr val="000000"/>
                    </a:solidFill>
                    <a:ea typeface="ＭＳ Ｐゴシック" pitchFamily="34" charset="-128"/>
                  </a:rPr>
                  <a:t>2012</a:t>
                </a:r>
                <a:endParaRPr lang="en-US" altLang="en-US" smtClean="0">
                  <a:solidFill>
                    <a:srgbClr val="000000"/>
                  </a:solidFill>
                  <a:ea typeface="ＭＳ Ｐゴシック" pitchFamily="34" charset="-128"/>
                </a:endParaRPr>
              </a:p>
            </p:txBody>
          </p:sp>
          <p:sp>
            <p:nvSpPr>
              <p:cNvPr id="2051" name="Line 56"/>
              <p:cNvSpPr>
                <a:spLocks noChangeShapeType="1"/>
              </p:cNvSpPr>
              <p:nvPr/>
            </p:nvSpPr>
            <p:spPr bwMode="auto">
              <a:xfrm>
                <a:off x="5280" y="3666"/>
                <a:ext cx="0" cy="5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Arial" pitchFamily="34" charset="0"/>
                  <a:ea typeface="ＭＳ Ｐゴシック" pitchFamily="34" charset="-128"/>
                </a:endParaRPr>
              </a:p>
            </p:txBody>
          </p:sp>
          <p:sp>
            <p:nvSpPr>
              <p:cNvPr id="2052" name="Rectangle 57"/>
              <p:cNvSpPr>
                <a:spLocks noChangeArrowheads="1"/>
              </p:cNvSpPr>
              <p:nvPr/>
            </p:nvSpPr>
            <p:spPr bwMode="auto">
              <a:xfrm rot="18900000">
                <a:off x="4978" y="3716"/>
                <a:ext cx="403"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smtClean="0">
                    <a:solidFill>
                      <a:srgbClr val="000000"/>
                    </a:solidFill>
                    <a:ea typeface="ＭＳ Ｐゴシック" pitchFamily="34" charset="-128"/>
                  </a:rPr>
                  <a:t>2013</a:t>
                </a:r>
                <a:endParaRPr lang="en-US" altLang="en-US" smtClean="0">
                  <a:solidFill>
                    <a:srgbClr val="000000"/>
                  </a:solidFill>
                  <a:ea typeface="ＭＳ Ｐゴシック" pitchFamily="34" charset="-128"/>
                </a:endParaRPr>
              </a:p>
            </p:txBody>
          </p:sp>
          <p:sp>
            <p:nvSpPr>
              <p:cNvPr id="2053" name="Line 58"/>
              <p:cNvSpPr>
                <a:spLocks noChangeShapeType="1"/>
              </p:cNvSpPr>
              <p:nvPr/>
            </p:nvSpPr>
            <p:spPr bwMode="auto">
              <a:xfrm>
                <a:off x="5575" y="3666"/>
                <a:ext cx="0" cy="5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Arial" pitchFamily="34" charset="0"/>
                  <a:ea typeface="ＭＳ Ｐゴシック" pitchFamily="34" charset="-128"/>
                </a:endParaRPr>
              </a:p>
            </p:txBody>
          </p:sp>
          <p:sp>
            <p:nvSpPr>
              <p:cNvPr id="2054" name="Rectangle 59"/>
              <p:cNvSpPr>
                <a:spLocks noChangeArrowheads="1"/>
              </p:cNvSpPr>
              <p:nvPr/>
            </p:nvSpPr>
            <p:spPr bwMode="auto">
              <a:xfrm rot="18900000">
                <a:off x="5273" y="3716"/>
                <a:ext cx="403"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smtClean="0">
                    <a:solidFill>
                      <a:srgbClr val="000000"/>
                    </a:solidFill>
                    <a:ea typeface="ＭＳ Ｐゴシック" pitchFamily="34" charset="-128"/>
                  </a:rPr>
                  <a:t>2014</a:t>
                </a:r>
                <a:endParaRPr lang="en-US" altLang="en-US" smtClean="0">
                  <a:solidFill>
                    <a:srgbClr val="000000"/>
                  </a:solidFill>
                  <a:ea typeface="ＭＳ Ｐゴシック" pitchFamily="34" charset="-128"/>
                </a:endParaRPr>
              </a:p>
            </p:txBody>
          </p:sp>
        </p:grpSp>
        <p:sp>
          <p:nvSpPr>
            <p:cNvPr id="91" name="Text Box 12"/>
            <p:cNvSpPr txBox="1">
              <a:spLocks noChangeArrowheads="1"/>
            </p:cNvSpPr>
            <p:nvPr/>
          </p:nvSpPr>
          <p:spPr bwMode="auto">
            <a:xfrm rot="16200000">
              <a:off x="-1549219" y="2422621"/>
              <a:ext cx="3618313" cy="330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3641" tIns="41821" rIns="83641" bIns="41821">
              <a:spAutoFit/>
            </a:bodyPr>
            <a:lstStyle>
              <a:lvl1pPr defTabSz="836613" eaLnBrk="0" hangingPunct="0">
                <a:defRPr sz="2800">
                  <a:solidFill>
                    <a:schemeClr val="tx1"/>
                  </a:solidFill>
                  <a:latin typeface="Arial" charset="0"/>
                </a:defRPr>
              </a:lvl1pPr>
              <a:lvl2pPr marL="742950" indent="-285750" defTabSz="836613" eaLnBrk="0" hangingPunct="0">
                <a:defRPr sz="2800">
                  <a:solidFill>
                    <a:schemeClr val="tx1"/>
                  </a:solidFill>
                  <a:latin typeface="Arial" charset="0"/>
                </a:defRPr>
              </a:lvl2pPr>
              <a:lvl3pPr marL="1143000" indent="-228600" defTabSz="836613" eaLnBrk="0" hangingPunct="0">
                <a:defRPr sz="2800">
                  <a:solidFill>
                    <a:schemeClr val="tx1"/>
                  </a:solidFill>
                  <a:latin typeface="Arial" charset="0"/>
                </a:defRPr>
              </a:lvl3pPr>
              <a:lvl4pPr marL="1600200" indent="-228600" defTabSz="836613" eaLnBrk="0" hangingPunct="0">
                <a:defRPr sz="2800">
                  <a:solidFill>
                    <a:schemeClr val="tx1"/>
                  </a:solidFill>
                  <a:latin typeface="Arial" charset="0"/>
                </a:defRPr>
              </a:lvl4pPr>
              <a:lvl5pPr marL="2057400" indent="-228600" defTabSz="836613" eaLnBrk="0" hangingPunct="0">
                <a:defRPr sz="2800">
                  <a:solidFill>
                    <a:schemeClr val="tx1"/>
                  </a:solidFill>
                  <a:latin typeface="Arial" charset="0"/>
                </a:defRPr>
              </a:lvl5pPr>
              <a:lvl6pPr marL="2514600" indent="-228600" defTabSz="836613" eaLnBrk="0" fontAlgn="base" hangingPunct="0">
                <a:spcBef>
                  <a:spcPct val="0"/>
                </a:spcBef>
                <a:spcAft>
                  <a:spcPct val="0"/>
                </a:spcAft>
                <a:defRPr sz="2800">
                  <a:solidFill>
                    <a:schemeClr val="tx1"/>
                  </a:solidFill>
                  <a:latin typeface="Arial" charset="0"/>
                </a:defRPr>
              </a:lvl6pPr>
              <a:lvl7pPr marL="2971800" indent="-228600" defTabSz="836613" eaLnBrk="0" fontAlgn="base" hangingPunct="0">
                <a:spcBef>
                  <a:spcPct val="0"/>
                </a:spcBef>
                <a:spcAft>
                  <a:spcPct val="0"/>
                </a:spcAft>
                <a:defRPr sz="2800">
                  <a:solidFill>
                    <a:schemeClr val="tx1"/>
                  </a:solidFill>
                  <a:latin typeface="Arial" charset="0"/>
                </a:defRPr>
              </a:lvl7pPr>
              <a:lvl8pPr marL="3429000" indent="-228600" defTabSz="836613" eaLnBrk="0" fontAlgn="base" hangingPunct="0">
                <a:spcBef>
                  <a:spcPct val="0"/>
                </a:spcBef>
                <a:spcAft>
                  <a:spcPct val="0"/>
                </a:spcAft>
                <a:defRPr sz="2800">
                  <a:solidFill>
                    <a:schemeClr val="tx1"/>
                  </a:solidFill>
                  <a:latin typeface="Arial" charset="0"/>
                </a:defRPr>
              </a:lvl8pPr>
              <a:lvl9pPr marL="3886200" indent="-228600" defTabSz="836613" eaLnBrk="0" fontAlgn="base" hangingPunct="0">
                <a:spcBef>
                  <a:spcPct val="0"/>
                </a:spcBef>
                <a:spcAft>
                  <a:spcPct val="0"/>
                </a:spcAft>
                <a:defRPr sz="2800">
                  <a:solidFill>
                    <a:schemeClr val="tx1"/>
                  </a:solidFill>
                  <a:latin typeface="Arial" charset="0"/>
                </a:defRPr>
              </a:lvl9pPr>
            </a:lstStyle>
            <a:p>
              <a:r>
                <a:rPr lang="en-US" sz="1600" b="1" dirty="0" smtClean="0">
                  <a:solidFill>
                    <a:srgbClr val="000000"/>
                  </a:solidFill>
                  <a:ea typeface="ＭＳ Ｐゴシック" pitchFamily="34" charset="-128"/>
                </a:rPr>
                <a:t>Policy</a:t>
              </a:r>
              <a:r>
                <a:rPr lang="en-GB" sz="1600" b="1" dirty="0" smtClean="0">
                  <a:solidFill>
                    <a:srgbClr val="000000"/>
                  </a:solidFill>
                  <a:ea typeface="ＭＳ Ｐゴシック" pitchFamily="34" charset="-128"/>
                </a:rPr>
                <a:t> Uncertainty Index</a:t>
              </a:r>
              <a:endParaRPr lang="en-GB" sz="1600" b="1" dirty="0">
                <a:solidFill>
                  <a:srgbClr val="000000"/>
                </a:solidFill>
                <a:ea typeface="ＭＳ Ｐゴシック" pitchFamily="34" charset="-128"/>
              </a:endParaRPr>
            </a:p>
          </p:txBody>
        </p:sp>
        <p:sp>
          <p:nvSpPr>
            <p:cNvPr id="92" name="Text Box 20"/>
            <p:cNvSpPr txBox="1">
              <a:spLocks noChangeArrowheads="1"/>
            </p:cNvSpPr>
            <p:nvPr/>
          </p:nvSpPr>
          <p:spPr bwMode="auto">
            <a:xfrm>
              <a:off x="2774752" y="1794216"/>
              <a:ext cx="520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r>
                <a:rPr lang="en-US" sz="1400" dirty="0">
                  <a:solidFill>
                    <a:srgbClr val="000000"/>
                  </a:solidFill>
                  <a:ea typeface="ＭＳ Ｐゴシック" pitchFamily="34" charset="-128"/>
                </a:rPr>
                <a:t>9/11</a:t>
              </a:r>
            </a:p>
          </p:txBody>
        </p:sp>
        <p:sp>
          <p:nvSpPr>
            <p:cNvPr id="93" name="Text Box 18"/>
            <p:cNvSpPr txBox="1">
              <a:spLocks noChangeArrowheads="1"/>
            </p:cNvSpPr>
            <p:nvPr/>
          </p:nvSpPr>
          <p:spPr bwMode="auto">
            <a:xfrm>
              <a:off x="639706" y="3197975"/>
              <a:ext cx="858894" cy="609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hangingPunct="1"/>
              <a:r>
                <a:rPr lang="en-US" sz="1400" dirty="0" smtClean="0">
                  <a:solidFill>
                    <a:srgbClr val="000000"/>
                  </a:solidFill>
                  <a:ea typeface="ＭＳ Ｐゴシック" pitchFamily="34" charset="-128"/>
                </a:rPr>
                <a:t>Asian</a:t>
              </a:r>
            </a:p>
            <a:p>
              <a:pPr algn="ctr" eaLnBrk="1" hangingPunct="1"/>
              <a:r>
                <a:rPr lang="en-US" sz="1400" dirty="0" smtClean="0">
                  <a:solidFill>
                    <a:srgbClr val="000000"/>
                  </a:solidFill>
                  <a:ea typeface="ＭＳ Ｐゴシック" pitchFamily="34" charset="-128"/>
                </a:rPr>
                <a:t>Crisis</a:t>
              </a:r>
              <a:endParaRPr lang="en-US" sz="1400" dirty="0">
                <a:solidFill>
                  <a:srgbClr val="000000"/>
                </a:solidFill>
                <a:ea typeface="ＭＳ Ｐゴシック" pitchFamily="34" charset="-128"/>
              </a:endParaRPr>
            </a:p>
          </p:txBody>
        </p:sp>
        <p:cxnSp>
          <p:nvCxnSpPr>
            <p:cNvPr id="94" name="Straight Arrow Connector 93"/>
            <p:cNvCxnSpPr/>
            <p:nvPr/>
          </p:nvCxnSpPr>
          <p:spPr>
            <a:xfrm>
              <a:off x="7302500" y="1065817"/>
              <a:ext cx="515349" cy="470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a:xfrm>
              <a:off x="7527028" y="162176"/>
              <a:ext cx="1608641" cy="861107"/>
            </a:xfrm>
            <a:prstGeom prst="rect">
              <a:avLst/>
            </a:prstGeom>
            <a:noFill/>
          </p:spPr>
          <p:txBody>
            <a:bodyPr wrap="square" rtlCol="0">
              <a:spAutoFit/>
            </a:bodyPr>
            <a:lstStyle/>
            <a:p>
              <a:pPr algn="ctr"/>
              <a:r>
                <a:rPr lang="en-US" sz="1400" dirty="0" smtClean="0">
                  <a:solidFill>
                    <a:srgbClr val="000000"/>
                  </a:solidFill>
                  <a:latin typeface="Arial" pitchFamily="34" charset="0"/>
                  <a:ea typeface="ＭＳ Ｐゴシック" pitchFamily="34" charset="-128"/>
                </a:rPr>
                <a:t>Papandreou calls for referendum, then resigns</a:t>
              </a:r>
              <a:endParaRPr lang="en-US" sz="1400" dirty="0">
                <a:solidFill>
                  <a:srgbClr val="000000"/>
                </a:solidFill>
                <a:latin typeface="Arial" pitchFamily="34" charset="0"/>
                <a:ea typeface="ＭＳ Ｐゴシック" pitchFamily="34" charset="-128"/>
              </a:endParaRPr>
            </a:p>
          </p:txBody>
        </p:sp>
        <p:sp>
          <p:nvSpPr>
            <p:cNvPr id="96" name="TextBox 95"/>
            <p:cNvSpPr txBox="1"/>
            <p:nvPr/>
          </p:nvSpPr>
          <p:spPr>
            <a:xfrm>
              <a:off x="6615543" y="423479"/>
              <a:ext cx="999331" cy="523221"/>
            </a:xfrm>
            <a:prstGeom prst="rect">
              <a:avLst/>
            </a:prstGeom>
            <a:noFill/>
          </p:spPr>
          <p:txBody>
            <a:bodyPr wrap="square" rtlCol="0">
              <a:spAutoFit/>
            </a:bodyPr>
            <a:lstStyle/>
            <a:p>
              <a:pPr algn="ctr"/>
              <a:r>
                <a:rPr lang="en-US" sz="1400" dirty="0" smtClean="0">
                  <a:solidFill>
                    <a:srgbClr val="000000"/>
                  </a:solidFill>
                  <a:latin typeface="Arial" pitchFamily="34" charset="0"/>
                  <a:ea typeface="ＭＳ Ｐゴシック" pitchFamily="34" charset="-128"/>
                </a:rPr>
                <a:t>Italy Rating Cut</a:t>
              </a:r>
              <a:endParaRPr lang="en-US" sz="1400" dirty="0">
                <a:solidFill>
                  <a:srgbClr val="000000"/>
                </a:solidFill>
                <a:latin typeface="Arial" pitchFamily="34" charset="0"/>
                <a:ea typeface="ＭＳ Ｐゴシック" pitchFamily="34" charset="-128"/>
              </a:endParaRPr>
            </a:p>
          </p:txBody>
        </p:sp>
        <p:sp>
          <p:nvSpPr>
            <p:cNvPr id="97" name="TextBox 96"/>
            <p:cNvSpPr txBox="1"/>
            <p:nvPr/>
          </p:nvSpPr>
          <p:spPr>
            <a:xfrm>
              <a:off x="4384135" y="3424288"/>
              <a:ext cx="913156" cy="609952"/>
            </a:xfrm>
            <a:prstGeom prst="rect">
              <a:avLst/>
            </a:prstGeom>
            <a:noFill/>
          </p:spPr>
          <p:txBody>
            <a:bodyPr wrap="none" rtlCol="0">
              <a:spAutoFit/>
            </a:bodyPr>
            <a:lstStyle/>
            <a:p>
              <a:pPr algn="ctr"/>
              <a:r>
                <a:rPr lang="en-US" sz="1400" dirty="0" smtClean="0">
                  <a:solidFill>
                    <a:srgbClr val="000000"/>
                  </a:solidFill>
                  <a:latin typeface="Arial" pitchFamily="34" charset="0"/>
                  <a:ea typeface="ＭＳ Ｐゴシック" pitchFamily="34" charset="-128"/>
                </a:rPr>
                <a:t>German</a:t>
              </a:r>
            </a:p>
            <a:p>
              <a:pPr algn="ctr"/>
              <a:r>
                <a:rPr lang="en-US" sz="1400" dirty="0" smtClean="0">
                  <a:solidFill>
                    <a:srgbClr val="000000"/>
                  </a:solidFill>
                  <a:latin typeface="Arial" pitchFamily="34" charset="0"/>
                  <a:ea typeface="ＭＳ Ｐゴシック" pitchFamily="34" charset="-128"/>
                </a:rPr>
                <a:t>Elections </a:t>
              </a:r>
            </a:p>
          </p:txBody>
        </p:sp>
        <p:sp>
          <p:nvSpPr>
            <p:cNvPr id="99" name="TextBox 98"/>
            <p:cNvSpPr txBox="1"/>
            <p:nvPr/>
          </p:nvSpPr>
          <p:spPr>
            <a:xfrm>
              <a:off x="5861641" y="1686121"/>
              <a:ext cx="841746" cy="523221"/>
            </a:xfrm>
            <a:prstGeom prst="rect">
              <a:avLst/>
            </a:prstGeom>
            <a:noFill/>
          </p:spPr>
          <p:txBody>
            <a:bodyPr wrap="square" rtlCol="0">
              <a:spAutoFit/>
            </a:bodyPr>
            <a:lstStyle/>
            <a:p>
              <a:pPr algn="ctr"/>
              <a:r>
                <a:rPr lang="en-US" sz="1400" dirty="0" smtClean="0">
                  <a:solidFill>
                    <a:srgbClr val="000000"/>
                  </a:solidFill>
                  <a:latin typeface="Arial" pitchFamily="34" charset="0"/>
                  <a:ea typeface="ＭＳ Ｐゴシック" pitchFamily="34" charset="-128"/>
                </a:rPr>
                <a:t>Lehman Bros.</a:t>
              </a:r>
              <a:endParaRPr lang="en-US" sz="1400" dirty="0">
                <a:solidFill>
                  <a:srgbClr val="000000"/>
                </a:solidFill>
                <a:latin typeface="Arial" pitchFamily="34" charset="0"/>
                <a:ea typeface="ＭＳ Ｐゴシック" pitchFamily="34" charset="-128"/>
              </a:endParaRPr>
            </a:p>
          </p:txBody>
        </p:sp>
        <p:cxnSp>
          <p:nvCxnSpPr>
            <p:cNvPr id="101" name="Straight Arrow Connector 100"/>
            <p:cNvCxnSpPr/>
            <p:nvPr/>
          </p:nvCxnSpPr>
          <p:spPr>
            <a:xfrm>
              <a:off x="6489700" y="1361921"/>
              <a:ext cx="660400" cy="85870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5175793" y="784409"/>
              <a:ext cx="1692985" cy="523220"/>
            </a:xfrm>
            <a:prstGeom prst="rect">
              <a:avLst/>
            </a:prstGeom>
            <a:noFill/>
          </p:spPr>
          <p:txBody>
            <a:bodyPr wrap="square" rtlCol="0">
              <a:spAutoFit/>
            </a:bodyPr>
            <a:lstStyle/>
            <a:p>
              <a:pPr algn="ctr"/>
              <a:r>
                <a:rPr lang="en-US" sz="1400" dirty="0" smtClean="0">
                  <a:solidFill>
                    <a:srgbClr val="000000"/>
                  </a:solidFill>
                  <a:latin typeface="Arial" pitchFamily="34" charset="0"/>
                  <a:ea typeface="ＭＳ Ｐゴシック" pitchFamily="34" charset="-128"/>
                </a:rPr>
                <a:t>Greek Bailout Request, Rating Cuts</a:t>
              </a:r>
              <a:endParaRPr lang="en-US" sz="1400" dirty="0">
                <a:solidFill>
                  <a:srgbClr val="000000"/>
                </a:solidFill>
                <a:latin typeface="Arial" pitchFamily="34" charset="0"/>
                <a:ea typeface="ＭＳ Ｐゴシック" pitchFamily="34" charset="-128"/>
              </a:endParaRPr>
            </a:p>
          </p:txBody>
        </p:sp>
        <p:sp>
          <p:nvSpPr>
            <p:cNvPr id="103" name="TextBox 102"/>
            <p:cNvSpPr txBox="1"/>
            <p:nvPr/>
          </p:nvSpPr>
          <p:spPr>
            <a:xfrm>
              <a:off x="5199802" y="2523996"/>
              <a:ext cx="1244600" cy="1363422"/>
            </a:xfrm>
            <a:prstGeom prst="rect">
              <a:avLst/>
            </a:prstGeom>
            <a:noFill/>
          </p:spPr>
          <p:txBody>
            <a:bodyPr wrap="square" rtlCol="0">
              <a:spAutoFit/>
            </a:bodyPr>
            <a:lstStyle/>
            <a:p>
              <a:pPr algn="ctr"/>
              <a:r>
                <a:rPr lang="en-US" sz="1400" dirty="0" smtClean="0">
                  <a:solidFill>
                    <a:srgbClr val="000000"/>
                  </a:solidFill>
                  <a:latin typeface="Arial" pitchFamily="34" charset="0"/>
                  <a:ea typeface="ＭＳ Ｐゴシック" pitchFamily="34" charset="-128"/>
                </a:rPr>
                <a:t>Northern Rock &amp; </a:t>
              </a:r>
            </a:p>
            <a:p>
              <a:pPr algn="ctr"/>
              <a:r>
                <a:rPr lang="en-US" sz="1400" dirty="0" smtClean="0">
                  <a:solidFill>
                    <a:srgbClr val="000000"/>
                  </a:solidFill>
                  <a:latin typeface="Arial" pitchFamily="34" charset="0"/>
                  <a:ea typeface="ＭＳ Ｐゴシック" pitchFamily="34" charset="-128"/>
                </a:rPr>
                <a:t>Ensuing</a:t>
              </a:r>
            </a:p>
            <a:p>
              <a:pPr algn="ctr"/>
              <a:r>
                <a:rPr lang="en-US" sz="1400" dirty="0" smtClean="0">
                  <a:solidFill>
                    <a:srgbClr val="000000"/>
                  </a:solidFill>
                  <a:latin typeface="Arial" pitchFamily="34" charset="0"/>
                  <a:ea typeface="ＭＳ Ｐゴシック" pitchFamily="34" charset="-128"/>
                </a:rPr>
                <a:t>Financial </a:t>
              </a:r>
            </a:p>
            <a:p>
              <a:pPr algn="ctr"/>
              <a:r>
                <a:rPr lang="en-US" sz="1400" dirty="0" smtClean="0">
                  <a:solidFill>
                    <a:srgbClr val="000000"/>
                  </a:solidFill>
                  <a:latin typeface="Arial" pitchFamily="34" charset="0"/>
                  <a:ea typeface="ＭＳ Ｐゴシック" pitchFamily="34" charset="-128"/>
                </a:rPr>
                <a:t>Turmoil</a:t>
              </a:r>
              <a:endParaRPr lang="en-US" sz="1400" dirty="0">
                <a:solidFill>
                  <a:srgbClr val="000000"/>
                </a:solidFill>
                <a:latin typeface="Arial" pitchFamily="34" charset="0"/>
                <a:ea typeface="ＭＳ Ｐゴシック" pitchFamily="34" charset="-128"/>
              </a:endParaRPr>
            </a:p>
          </p:txBody>
        </p:sp>
        <p:sp>
          <p:nvSpPr>
            <p:cNvPr id="104" name="TextBox 103"/>
            <p:cNvSpPr txBox="1"/>
            <p:nvPr/>
          </p:nvSpPr>
          <p:spPr>
            <a:xfrm>
              <a:off x="3245671" y="1780424"/>
              <a:ext cx="1676285" cy="861109"/>
            </a:xfrm>
            <a:prstGeom prst="rect">
              <a:avLst/>
            </a:prstGeom>
            <a:noFill/>
          </p:spPr>
          <p:txBody>
            <a:bodyPr wrap="square" rtlCol="0">
              <a:spAutoFit/>
            </a:bodyPr>
            <a:lstStyle/>
            <a:p>
              <a:pPr algn="ctr"/>
              <a:r>
                <a:rPr lang="en-US" sz="1400" dirty="0" smtClean="0">
                  <a:solidFill>
                    <a:srgbClr val="000000"/>
                  </a:solidFill>
                  <a:latin typeface="Arial" pitchFamily="34" charset="0"/>
                  <a:ea typeface="ＭＳ Ｐゴシック" pitchFamily="34" charset="-128"/>
                </a:rPr>
                <a:t>Treaty of Accession/</a:t>
              </a:r>
            </a:p>
            <a:p>
              <a:pPr algn="ctr"/>
              <a:r>
                <a:rPr lang="en-US" sz="1400" dirty="0" smtClean="0">
                  <a:solidFill>
                    <a:srgbClr val="000000"/>
                  </a:solidFill>
                  <a:latin typeface="Arial" pitchFamily="34" charset="0"/>
                  <a:ea typeface="ＭＳ Ｐゴシック" pitchFamily="34" charset="-128"/>
                </a:rPr>
                <a:t>Gulf War II</a:t>
              </a:r>
              <a:endParaRPr lang="en-US" sz="1400" dirty="0">
                <a:solidFill>
                  <a:srgbClr val="000000"/>
                </a:solidFill>
                <a:latin typeface="Arial" pitchFamily="34" charset="0"/>
                <a:ea typeface="ＭＳ Ｐゴシック" pitchFamily="34" charset="-128"/>
              </a:endParaRPr>
            </a:p>
          </p:txBody>
        </p:sp>
        <p:cxnSp>
          <p:nvCxnSpPr>
            <p:cNvPr id="105" name="Straight Arrow Connector 104"/>
            <p:cNvCxnSpPr/>
            <p:nvPr/>
          </p:nvCxnSpPr>
          <p:spPr>
            <a:xfrm>
              <a:off x="3517900" y="1732046"/>
              <a:ext cx="50800" cy="171740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6" name="TextBox 105"/>
            <p:cNvSpPr txBox="1"/>
            <p:nvPr/>
          </p:nvSpPr>
          <p:spPr>
            <a:xfrm>
              <a:off x="2855773" y="1163758"/>
              <a:ext cx="1308505" cy="523220"/>
            </a:xfrm>
            <a:prstGeom prst="rect">
              <a:avLst/>
            </a:prstGeom>
            <a:noFill/>
          </p:spPr>
          <p:txBody>
            <a:bodyPr wrap="square" rtlCol="0">
              <a:spAutoFit/>
            </a:bodyPr>
            <a:lstStyle/>
            <a:p>
              <a:pPr algn="ctr"/>
              <a:r>
                <a:rPr lang="en-US" sz="1400" dirty="0" smtClean="0">
                  <a:solidFill>
                    <a:srgbClr val="000000"/>
                  </a:solidFill>
                  <a:latin typeface="Arial" pitchFamily="34" charset="0"/>
                  <a:ea typeface="ＭＳ Ｐゴシック" pitchFamily="34" charset="-128"/>
                </a:rPr>
                <a:t>Nice Treaty Referendum</a:t>
              </a:r>
              <a:endParaRPr lang="en-US" sz="1400" dirty="0">
                <a:solidFill>
                  <a:srgbClr val="000000"/>
                </a:solidFill>
                <a:latin typeface="Arial" pitchFamily="34" charset="0"/>
                <a:ea typeface="ＭＳ Ｐゴシック" pitchFamily="34" charset="-128"/>
              </a:endParaRPr>
            </a:p>
          </p:txBody>
        </p:sp>
      </p:grpSp>
      <p:sp>
        <p:nvSpPr>
          <p:cNvPr id="68" name="Text Box 60"/>
          <p:cNvSpPr txBox="1">
            <a:spLocks noChangeArrowheads="1"/>
          </p:cNvSpPr>
          <p:nvPr/>
        </p:nvSpPr>
        <p:spPr bwMode="auto">
          <a:xfrm>
            <a:off x="142875" y="6300157"/>
            <a:ext cx="89296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600" dirty="0">
                <a:solidFill>
                  <a:srgbClr val="000000"/>
                </a:solidFill>
              </a:rPr>
              <a:t>Source: </a:t>
            </a:r>
            <a:r>
              <a:rPr lang="en-US" sz="1600" dirty="0" smtClean="0">
                <a:solidFill>
                  <a:srgbClr val="000000"/>
                </a:solidFill>
                <a:hlinkClick r:id="rId2"/>
              </a:rPr>
              <a:t>www.policyuncertainty.com</a:t>
            </a:r>
            <a:r>
              <a:rPr lang="en-US" sz="1600" dirty="0" smtClean="0">
                <a:solidFill>
                  <a:srgbClr val="000000"/>
                </a:solidFill>
              </a:rPr>
              <a:t>. Based </a:t>
            </a:r>
            <a:r>
              <a:rPr lang="en-US" sz="1600" dirty="0">
                <a:solidFill>
                  <a:srgbClr val="000000"/>
                </a:solidFill>
              </a:rPr>
              <a:t>on 10 paper (El Pais, El Mundo, Corriere della Sera, La Repubblica, Le Monde, Le Figaro, the Financial Times, Times, Handelsblatt, FAZ.) </a:t>
            </a:r>
          </a:p>
        </p:txBody>
      </p:sp>
      <p:sp>
        <p:nvSpPr>
          <p:cNvPr id="40" name="AutoShape 10" descr="data:image/jpeg;base64,/9j/4AAQSkZJRgABAQAAAQABAAD/2wCEAAkGBwgHBgkIBwgKCgkLDRYPDQwMDRsUFRAWIB0iIiAdHx8kKDQsJCYxJx8fLT0tMTU3Ojo6Iys/RD84QzQ5OjcBCgoKDQwNGg8PGjclHyU3Nzc3Nzc3Nzc3Nzc3Nzc3Nzc3Nzc3Nzc3Nzc3Nzc3Nzc3Nzc3Nzc3Nzc3Nzc3Nzc3N//AABEIAFoAlgMBEQACEQEDEQH/xAAcAAADAAMBAQEAAAAAAAAAAAAABgcBBAUCAwj/xABEEAABAgMCCAgKCgIDAAAAAAABAgMABAUGEQcXITFVYXFyEiMyUZOU0dITFCI2QUKBkbLCCDM3VmKVsbPD41KhFWTi/8QAGgEBAAMBAQEAAAAAAAAAAAAAAAMEBQYCAf/EADYRAAEDAAUJBgcAAwEAAAAAAAABAgMEESExoQUTFTJRUmGB4RQWQVOxwQYSMzRCYtEikfBx/9oADAMBAAIRAxEAPwC4wAQAsWtsLRbUtlU4z4GcuuTOMAJcHMD/AJDUfZdFiGkyQ6t2w8OYjryG2vsDWrLKU6+341IA5JxhJ4IH4xnR+muNeClRzWJYuwqPhVtwqRaIQgAgCv8A0evrLQ7sr/NGXlP8OfsW6Pqqc/CX56T+xv4Exz0uup3+Rvs2c/UV4jNQp+BfkVfea+aJ4PE5n4ivj5+xOMLf2jVneZ/YbjqKF9BvP1U46ka4oRaIAgDIF5AGcm4DnMD6iVlGsbgnqVX8HNVwrp0kbiGinj3BsPI9uXVGfPT2MsZauBYZB4uLVQaBS7PyYlaRKNy7frEC9SzzqUcpO2MqSV8i1uWstIiJcdOIz6EATKxmFqn1IIlbQhunzZuAfv4hw7TyPbk1xfnoD2WstTEhZMjryloUFpCkkFJF4IOeKBMeoA8rSFpKVAFJFxBF4IgCa2ywS0+pBybs+punzhvJZI4hw7PUOzJqi/BT3ssfamJC+FHXEXrdGqNCnVSdWlHJZ4cnhjyVjnSrMobI1o5GSNratZUexW3nPiQ8Ff8Ao9fWWh3ZX+aMvKf4c/Yt0fVU5+Evz0n9jfwJjnpddTv8jfZs5+orxGahT8C/Iq+8180TweJzPxFfHz9icYW/tGrO8z+w3HUUL6Defqpx1I1xQi0QDFZOxlZtU6P+PY8HKg3LnHgQ0nnuPrHUPbdFeakxwp/lfsJmQucXKx+DyjWYCH0I8bqAGWbeTlTuJzJ/XXGPPS5JbFsTYWmRtbcOEViQIA1ajUJOmSi5uoTLUtLt8px1QSke/wBOqPTWuctTUrU+KqJeSS1GGVwTAasvKtllJ8qZm0K4zdQCCBrJv1RpQ5OSquVf9ED6QiXEgjVKY1WQt7WrLFLUu541IA5ZN9R4I3DnR7MmoxWnosc1q2LtJmTK28udkbc0W1LYTJPeCnAL1yj1yXBs9ChrEY81Gkhvu2ltr2uuGeK57CANGr0iQrUkuSqkq1My6s6FjMecHODrEemPcxa2rUp8VEWxSNWxwRTkhw5qzS1zsvnMq4R4VG6fWGrIdsasGUGusks4laSDxadD6P6FtTFo23UKQ4jxZKkKFxSeOyEHMY8ZSWtGKnH2PUCKiLWc3CX56T+xv4Exz8uup32Rvs2c/UV4jNQp+BfkVfea+aJ4PE5n4ivj5+wh4RqZPVfCjV5OmSrs1MKUzc22L7h4BvKTmA1nJHS0V7WUZquWpLfVTkJWK59g6WNwQSsrwJy060zb4yiUbPFJ3jnXsyDbFSfKDnWR2JiSshRLVKmy02y0hpltDbaAEpQhNwSOYCM6+8mPcAYJuzwBPbZ4VKVROHK0oJqM+nIeArimj+JQznUPeIuwUJ8lrrEInyo0idobRVW0c34zV5tbygfIbGRtvdTmG3PzmNeKFkSVNQqPkc685USkY34sbaaDV1tjvxV7ZBvYL/Cfs7wxY200GrrbHfh2yDewX+Ds7z03g1tu04lxujOIcQb0rROMApPOCHMhgtMo63uwX+H1IZEtQp1jp/CBIluUtLQXJyWzCaRNS4dRvDwlyxryHbGbOyjLbG6rhUpYZ8/5FEGYRSJDMAEAfBEow3NPTTbLaX3kpS44lIClhN/BBPpu4R98fa1qqBEcJfnpP7G/gTFKXXU7bI32bOfqK8RmoU/AvyKvvNfoqJ4PE5n4hvj5+xR2ZSXYfffaZbQ9MKCnXEpAUsgBIvPpuAAi0qqqVKc2fePgCAPhOvOS8st1mXdmVpF4ZaKQpeoFRA95j6loJJbFnCbaUrl26MuQpxyeLszrHCWPxq4d52C4bY04OyRWq6tf/FIXpI6xBLxY20AuFCVcP+2x34t9tg3sF/hBmHmcWNtNBq62x34dsg3sF/g7O8MWNtNBq62x34dsg3sF/g7O8o+NlOhldZHdjmM/wOx7ur5mHUMbKdDK6yO7DP8AAd3V8zDqGNlOhldZHdhn+A7ur5mHUMbKdDK6yO7DP8B3dXzMOoY2U6GV1kd2Gf4Du8vmYdQxtJ0MrrI7sM/wHd5fMw6hjaToZXWR3YZ/gO7y+Zh1DG0nQyus/wDmGf4Du6vmYdRFtNVxXa0/UQwWfChPFlXCuuSBn9kQud8y1m5QqN2aFIq66jlR5LQ0WKtaLLibBkjM+MFByOcHg8G/UeeJGP8AkMzKOTlpvy/5VVV+Az42k6GV1kd2JM/wMzu8vmYdQxtJ0MrrI7sM/wAB3eXzMOoY2k6GV1kd2Gf4Du8vmYdQxsp0MrrA7sM/wHd1fMw6hjZToZXWR3YZ/gO7q+Zh1DGynQyusjuwz/Ad3V8zDqGNlOhldZHdhn+A7ur5mHUMbKdDK6yO7DP8B3dXzMOpMIrnTBABABABABABABABABABABABABABABABABABADTi+tPo9PTo7YkzT9hl6ZoW/goYvrT6PT06O2GafsGmaFv4KGL60+j09Ojthmn7Bpmhb+Chi+tPo9PTo7YZp+waZoW/goYvrT6PT06O2GafsGmaFv4KGL60+j09Ojthmn7Bpmhb+Chi+tPo9PTo7YZp+waZoW/goYvrT6PT06O2GafsGmaHv4KcGp06apU65JTzYbmG7uEkKBuvF4yjbHhUVFqUvwTsnYkka1opqR8JTq0Sz1UroeNLlw94G7h3uJTdffdnOqPTWq64q0mmw0arOrVWdTF9afR6enR2x6zT9hV0zQt/BQxfWn0enp0dsM0/YNM0LfwUMX1p9Hp6dHbDNP2DTNC38FDF9afR6enR2wzT9g0zQt/BQxfWn0enp0dsM0/YNM0LfwUMX1p9Hp6dHbDNP2DTNC38FDF9afR6enR2wzT9g0zQt/BQxfWn0enp0dsM0/YNM0LfwU38eS/u0n8w/qjodGfvh1OB7S3YGPJf3aT+Yf1Q0Z++HUdpbsDHkv7tJ/MP6oaM/fDqO0JsGOyVva5ap4eIWTS3KA3LnHagQ2nnA4ryjqHtuivPRWQ3vt2VdSRr1d4FBGYXjLFIkM3QBjJAAboAheEvz0n9jfwJinLrqdtkb7NnP1FeIzUKfgX5FX3mvmixB4nM/EV8fP2KbeIsHNmboALoA+E4qZRLrVJMtOvgeQh10tpUdaglV3uMfUqrtBMa1hYqtCnTJ1ax6pZ71eHUPJWOdKg1cobI0I6CyRvzNfh1IXS/Lehz8eS/u0n8w/qiTRn74dTz2luwMeS/u0n8w/qhoz98Oo7S3YGPJf3aT+Yf1Q0Z++HUdpbsJBGoUzbplNnatOIk6ZKuzUwvM22L8nOTmA1nJHh72sT5nLUh6axXLUhY7HYIJWU4E3adaZt7OJRs8UneOdezNtjKnyg51kdhbZCjbVKmy02w2ltltLbaBclCBcEjmAjOrrJz3AGLxAE9tlhUpVELkrSuDUp4ZDwFcU2fxKGc6h/qLsFCfJa6xCJ8rWmlgctFVbSVC0E1V5pTykplvBoGRDQJdvCU+jMNZuF8e6dCyJGoxNvsfInq9FVRawl+ek/sb+BMYcuup3mRvs2c/UV4jNQp+BfkVfea/RUTweJzPxFfHz9jhWqt7WbK4R6u1LuCZkAtkmTePki9lu/gnOk/61RvQ0SOaBqrYu3mcm+VWPKJZG3NFtS2Eyb/AIGcAvXJvEBwc5H+Q1iKU1Gkh1rtpK16OuGYG+K57MwBo1akU+syapOqSjcywr1XBfcecHODrEemPcxfmatSnxURbyNWxwRTshw5uzalzksMplVnjkD8J9cas+2NWCntdZJYu0rPg8WkwcQttxTbiFIWg3KQoEFJ5iDmjRrrSsrKioeY+nwo1jsE9TrARN1suU2SOUN3ce4NhyI9uXVFCensZYy1cCyyDeLXQaBS7PyYlKRKIl286iMqlnnUo5SdsZMkr5FrctZaRES46cRn0IAX7VWwo9lmOHUpkeHUL25ZrynXNg9A1m4RNDA+VamoeXPRt5DrY4R61aUuS7a/EKcrJ4syo8JY/Gr07BcNRzxrwUOOK1bV/wCuKj51dYgmbBdFwhrK/wDR6+stDuyv80ZeU/w5+xao+qpz8JfnpP7G/gTHPS66nf5G+zZz9RXiM1Cn4F+RV95r5ong8TmfiK+Pn7E4wt/aNWd5n9huOooX0G8/VTjqRrik2tTbiHG1KQ4hQUlaTcUkekEZjFlbUqIUVUuKdY3C7OyHAlLSJVOy2QCaQOORvDMse47Yzp8ntdbHZwLLJ/BxZqRV5CsySZymTbUzLq9ZBzHmIzg6jGU9jmL8rkqLKKipWhvR5Ppgi+AFi19haLalsqm2SzOAXInGLg4OYH0KGo+y6LEFJkhX/G7YeHMR15ErUYOrQWffAEo5UJZRubmJNtS795AvKT7xrjXhpcUiX1LxKr4HJcfpWMAuhAGrUahKUyUXN1CZal5dvlOOqCQI+tarlqalp8VaiP2ywwPPhUpZVBabzKnXkeUdxJzbVZdUakGT0S2X/RXfOlzSVTD700+5MTLrjzzh4S3HFFSlHWTGmiIiVIVVVVW0+UfT4EAV/wCj19ZaHdlf5oy8p/hz9i3R9VTn4S/PSf2N/AmOel11O/yN9mzn6ivEZqFPwL8ir7zXzRPB4nM/EV8fP2Jxhb+0as7zP7DcdRQvoN5+qnHUjXFCLRAEAdCi1qpUKdE3SZtyWezK4J8lY5lJzEbYjkiZIlT0rPbXubcWix2Fun1PwcpaAN0+cNwDwPEOHaeR7cmuMmegPZay1MS2yZHXlLSpK0hSSCCLwQc8UCYzAGLoAzABAH54w0TMw5bl2WcfdXLtMtqbaUslKCQbyBmF8bdAREirTaVJ1tEKLxWCACACAK/9Hr6y0O7K/wA0ZeU/w5+xbo+qpz8JfnpP7G/gTHPS66nf5G+zZz9RXiM1Cn4F+RV95r5ong8TmfiK+Pn7E4wt/aNWd5n9huOooX0G8/VTjqRrihFogCACAPSc42wBa8AEzMPUmpsuvuraZeSGm1LJS2Cm8hI9GXmjHyiiI5q7UL0K1tKvGcTBAH//2Q=="/>
          <p:cNvSpPr>
            <a:spLocks noChangeAspect="1" noChangeArrowheads="1"/>
          </p:cNvSpPr>
          <p:nvPr/>
        </p:nvSpPr>
        <p:spPr bwMode="auto">
          <a:xfrm>
            <a:off x="155575" y="-411163"/>
            <a:ext cx="1428750" cy="8572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Arial" pitchFamily="34" charset="0"/>
              <a:ea typeface="ＭＳ Ｐゴシック" pitchFamily="34" charset="-128"/>
            </a:endParaRPr>
          </a:p>
        </p:txBody>
      </p:sp>
      <p:sp>
        <p:nvSpPr>
          <p:cNvPr id="44" name="AutoShape 12" descr="data:image/jpeg;base64,/9j/4AAQSkZJRgABAQAAAQABAAD/2wCEAAkGBwgHBgkIBwgKCgkLDRYPDQwMDRsUFRAWIB0iIiAdHx8kKDQsJCYxJx8fLT0tMTU3Ojo6Iys/RD84QzQ5OjcBCgoKDQwNGg8PGjclHyU3Nzc3Nzc3Nzc3Nzc3Nzc3Nzc3Nzc3Nzc3Nzc3Nzc3Nzc3Nzc3Nzc3Nzc3Nzc3Nzc3N//AABEIAFoAlgMBEQACEQEDEQH/xAAcAAADAAMBAQEAAAAAAAAAAAAABgcBBAUCAwj/xABEEAABAgMCCAgKCgIDAAAAAAABAgMABAUGEQcXITFVYXFyEiMyUZOU0dITFCI2QUKBkbLCCDM3VmKVsbPD41KhFWTi/8QAGgEBAAMBAQEAAAAAAAAAAAAAAAMEBQYCAf/EADYRAAEDAAUJBgcAAwEAAAAAAAABAgMEESExoQUTFTJRUmGB4RQWQVOxwQYSMzRCYtEikfBx/9oADAMBAAIRAxEAPwC4wAQAsWtsLRbUtlU4z4GcuuTOMAJcHMD/AJDUfZdFiGkyQ6t2w8OYjryG2vsDWrLKU6+341IA5JxhJ4IH4xnR+muNeClRzWJYuwqPhVtwqRaIQgAgCv8A0evrLQ7sr/NGXlP8OfsW6Pqqc/CX56T+xv4Exz0uup3+Rvs2c/UV4jNQp+BfkVfea+aJ4PE5n4ivj5+xOMLf2jVneZ/YbjqKF9BvP1U46ka4oRaIAgDIF5AGcm4DnMD6iVlGsbgnqVX8HNVwrp0kbiGinj3BsPI9uXVGfPT2MsZauBYZB4uLVQaBS7PyYlaRKNy7frEC9SzzqUcpO2MqSV8i1uWstIiJcdOIz6EATKxmFqn1IIlbQhunzZuAfv4hw7TyPbk1xfnoD2WstTEhZMjryloUFpCkkFJF4IOeKBMeoA8rSFpKVAFJFxBF4IgCa2ywS0+pBybs+punzhvJZI4hw7PUOzJqi/BT3ssfamJC+FHXEXrdGqNCnVSdWlHJZ4cnhjyVjnSrMobI1o5GSNratZUexW3nPiQ8Ff8Ao9fWWh3ZX+aMvKf4c/Yt0fVU5+Evz0n9jfwJjnpddTv8jfZs5+orxGahT8C/Iq+8180TweJzPxFfHz9icYW/tGrO8z+w3HUUL6Defqpx1I1xQi0QDFZOxlZtU6P+PY8HKg3LnHgQ0nnuPrHUPbdFeakxwp/lfsJmQucXKx+DyjWYCH0I8bqAGWbeTlTuJzJ/XXGPPS5JbFsTYWmRtbcOEViQIA1ajUJOmSi5uoTLUtLt8px1QSke/wBOqPTWuctTUrU+KqJeSS1GGVwTAasvKtllJ8qZm0K4zdQCCBrJv1RpQ5OSquVf9ED6QiXEgjVKY1WQt7WrLFLUu541IA5ZN9R4I3DnR7MmoxWnosc1q2LtJmTK28udkbc0W1LYTJPeCnAL1yj1yXBs9ChrEY81Gkhvu2ltr2uuGeK57CANGr0iQrUkuSqkq1My6s6FjMecHODrEemPcxa2rUp8VEWxSNWxwRTkhw5qzS1zsvnMq4R4VG6fWGrIdsasGUGusks4laSDxadD6P6FtTFo23UKQ4jxZKkKFxSeOyEHMY8ZSWtGKnH2PUCKiLWc3CX56T+xv4Exz8uup32Rvs2c/UV4jNQp+BfkVfea+aJ4PE5n4ivj5+wh4RqZPVfCjV5OmSrs1MKUzc22L7h4BvKTmA1nJHS0V7WUZquWpLfVTkJWK59g6WNwQSsrwJy060zb4yiUbPFJ3jnXsyDbFSfKDnWR2JiSshRLVKmy02y0hpltDbaAEpQhNwSOYCM6+8mPcAYJuzwBPbZ4VKVROHK0oJqM+nIeArimj+JQznUPeIuwUJ8lrrEInyo0idobRVW0c34zV5tbygfIbGRtvdTmG3PzmNeKFkSVNQqPkc685USkY34sbaaDV1tjvxV7ZBvYL/Cfs7wxY200GrrbHfh2yDewX+Ds7z03g1tu04lxujOIcQb0rROMApPOCHMhgtMo63uwX+H1IZEtQp1jp/CBIluUtLQXJyWzCaRNS4dRvDwlyxryHbGbOyjLbG6rhUpYZ8/5FEGYRSJDMAEAfBEow3NPTTbLaX3kpS44lIClhN/BBPpu4R98fa1qqBEcJfnpP7G/gTFKXXU7bI32bOfqK8RmoU/AvyKvvNfoqJ4PE5n4hvj5+xR2ZSXYfffaZbQ9MKCnXEpAUsgBIvPpuAAi0qqqVKc2fePgCAPhOvOS8st1mXdmVpF4ZaKQpeoFRA95j6loJJbFnCbaUrl26MuQpxyeLszrHCWPxq4d52C4bY04OyRWq6tf/FIXpI6xBLxY20AuFCVcP+2x34t9tg3sF/hBmHmcWNtNBq62x34dsg3sF/g7O8MWNtNBq62x34dsg3sF/g7O8o+NlOhldZHdjmM/wOx7ur5mHUMbKdDK6yO7DP8AAd3V8zDqGNlOhldZHdhn+A7ur5mHUMbKdDK6yO7DP8B3dXzMOoY2U6GV1kd2Gf4Du8vmYdQxtJ0MrrI7sM/wHd5fMw6hjaToZXWR3YZ/gO7y+Zh1DG0nQyus/wDmGf4Du6vmYdRFtNVxXa0/UQwWfChPFlXCuuSBn9kQud8y1m5QqN2aFIq66jlR5LQ0WKtaLLibBkjM+MFByOcHg8G/UeeJGP8AkMzKOTlpvy/5VVV+Az42k6GV1kd2JM/wMzu8vmYdQxtJ0MrrI7sM/wAB3eXzMOoY2k6GV1kd2Gf4Du8vmYdQxsp0MrrA7sM/wHd1fMw6hjZToZXWR3YZ/gO7q+Zh1DGynQyusjuwz/Ad3V8zDqGNlOhldZHdhn+A7ur5mHUMbKdDK6yO7DP8B3dXzMOpMIrnTBABABABABABABABABABABABABABABABABABADTi+tPo9PTo7YkzT9hl6ZoW/goYvrT6PT06O2GafsGmaFv4KGL60+j09Ojthmn7Bpmhb+Chi+tPo9PTo7YZp+waZoW/goYvrT6PT06O2GafsGmaFv4KGL60+j09Ojthmn7Bpmhb+Chi+tPo9PTo7YZp+waZoW/goYvrT6PT06O2GafsGmaHv4KcGp06apU65JTzYbmG7uEkKBuvF4yjbHhUVFqUvwTsnYkka1opqR8JTq0Sz1UroeNLlw94G7h3uJTdffdnOqPTWq64q0mmw0arOrVWdTF9afR6enR2x6zT9hV0zQt/BQxfWn0enp0dsM0/YNM0LfwUMX1p9Hp6dHbDNP2DTNC38FDF9afR6enR2wzT9g0zQt/BQxfWn0enp0dsM0/YNM0LfwUMX1p9Hp6dHbDNP2DTNC38FDF9afR6enR2wzT9g0zQt/BQxfWn0enp0dsM0/YNM0LfwU38eS/u0n8w/qjodGfvh1OB7S3YGPJf3aT+Yf1Q0Z++HUdpbsDHkv7tJ/MP6oaM/fDqO0JsGOyVva5ap4eIWTS3KA3LnHagQ2nnA4ryjqHtuivPRWQ3vt2VdSRr1d4FBGYXjLFIkM3QBjJAAboAheEvz0n9jfwJinLrqdtkb7NnP1FeIzUKfgX5FX3mvmixB4nM/EV8fP2KbeIsHNmboALoA+E4qZRLrVJMtOvgeQh10tpUdaglV3uMfUqrtBMa1hYqtCnTJ1ax6pZ71eHUPJWOdKg1cobI0I6CyRvzNfh1IXS/Lehz8eS/u0n8w/qiTRn74dTz2luwMeS/u0n8w/qhoz98Oo7S3YGPJf3aT+Yf1Q0Z++HUdpbsJBGoUzbplNnatOIk6ZKuzUwvM22L8nOTmA1nJHh72sT5nLUh6axXLUhY7HYIJWU4E3adaZt7OJRs8UneOdezNtjKnyg51kdhbZCjbVKmy02w2ltltLbaBclCBcEjmAjOrrJz3AGLxAE9tlhUpVELkrSuDUp4ZDwFcU2fxKGc6h/qLsFCfJa6xCJ8rWmlgctFVbSVC0E1V5pTykplvBoGRDQJdvCU+jMNZuF8e6dCyJGoxNvsfInq9FVRawl+ek/sb+BMYcuup3mRvs2c/UV4jNQp+BfkVfea/RUTweJzPxFfHz9jhWqt7WbK4R6u1LuCZkAtkmTePki9lu/gnOk/61RvQ0SOaBqrYu3mcm+VWPKJZG3NFtS2Eyb/AIGcAvXJvEBwc5H+Q1iKU1Gkh1rtpK16OuGYG+K57MwBo1akU+syapOqSjcywr1XBfcecHODrEemPcxfmatSnxURbyNWxwRTshw5uzalzksMplVnjkD8J9cas+2NWCntdZJYu0rPg8WkwcQttxTbiFIWg3KQoEFJ5iDmjRrrSsrKioeY+nwo1jsE9TrARN1suU2SOUN3ce4NhyI9uXVFCensZYy1cCyyDeLXQaBS7PyYlKRKIl286iMqlnnUo5SdsZMkr5FrctZaRES46cRn0IAX7VWwo9lmOHUpkeHUL25ZrynXNg9A1m4RNDA+VamoeXPRt5DrY4R61aUuS7a/EKcrJ4syo8JY/Gr07BcNRzxrwUOOK1bV/wCuKj51dYgmbBdFwhrK/wDR6+stDuyv80ZeU/w5+xao+qpz8JfnpP7G/gTHPS66nf5G+zZz9RXiM1Cn4F+RV95r5ong8TmfiK+Pn7E4wt/aNWd5n9huOooX0G8/VTjqRrik2tTbiHG1KQ4hQUlaTcUkekEZjFlbUqIUVUuKdY3C7OyHAlLSJVOy2QCaQOORvDMse47Yzp8ntdbHZwLLJ/BxZqRV5CsySZymTbUzLq9ZBzHmIzg6jGU9jmL8rkqLKKipWhvR5Ppgi+AFi19haLalsqm2SzOAXInGLg4OYH0KGo+y6LEFJkhX/G7YeHMR15ErUYOrQWffAEo5UJZRubmJNtS795AvKT7xrjXhpcUiX1LxKr4HJcfpWMAuhAGrUahKUyUXN1CZal5dvlOOqCQI+tarlqalp8VaiP2ywwPPhUpZVBabzKnXkeUdxJzbVZdUakGT0S2X/RXfOlzSVTD700+5MTLrjzzh4S3HFFSlHWTGmiIiVIVVVVW0+UfT4EAV/wCj19ZaHdlf5oy8p/hz9i3R9VTn4S/PSf2N/AmOel11O/yN9mzn6ivEZqFPwL8ir7zXzRPB4nM/EV8fP2Jxhb+0as7zP7DcdRQvoN5+qnHUjXFCLRAEAdCi1qpUKdE3SZtyWezK4J8lY5lJzEbYjkiZIlT0rPbXubcWix2Fun1PwcpaAN0+cNwDwPEOHaeR7cmuMmegPZay1MS2yZHXlLSpK0hSSCCLwQc8UCYzAGLoAzABAH54w0TMw5bl2WcfdXLtMtqbaUslKCQbyBmF8bdAREirTaVJ1tEKLxWCACACAK/9Hr6y0O7K/wA0ZeU/w5+xbo+qpz8JfnpP7G/gTHPS66nf5G+zZz9RXiM1Cn4F+RV95r5ong8TmfiK+Pn7E4wt/aNWd5n9huOooX0G8/VTjqRrihFogCACAPSc42wBa8AEzMPUmpsuvuraZeSGm1LJS2Cm8hI9GXmjHyiiI5q7UL0K1tKvGcTBAH//2Q=="/>
          <p:cNvSpPr>
            <a:spLocks noChangeAspect="1" noChangeArrowheads="1"/>
          </p:cNvSpPr>
          <p:nvPr/>
        </p:nvSpPr>
        <p:spPr bwMode="auto">
          <a:xfrm>
            <a:off x="307975" y="-258763"/>
            <a:ext cx="1428750" cy="8572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Arial" pitchFamily="34" charset="0"/>
              <a:ea typeface="ＭＳ Ｐゴシック" pitchFamily="34" charset="-128"/>
            </a:endParaRPr>
          </a:p>
        </p:txBody>
      </p:sp>
      <p:sp>
        <p:nvSpPr>
          <p:cNvPr id="45" name="AutoShape 14" descr="data:image/jpeg;base64,/9j/4AAQSkZJRgABAQAAAQABAAD/2wCEAAkGBxAHEBQIBwgVEg8RFBkVGBcREhsWExsbGBcXFhUYFx8YITQsJBslIB8TIzciJTU3Li4uFx8/RDMyQzQtOisBCgoKDg0OGxAQGzgmICQsLCwsNSwsNCw0NCwsKy80LCwsLCwuNC00LDQsNDQsLDQ3LC8sLCwsLCwsNyw0LCwsLP/AABEIAK4BIgMBEQACEQEDEQH/xAAcAAEBAAIDAQEAAAAAAAAAAAAABwEGAwUIBAL/xABIEAABAgIEBg0JCAICAwEAAAABAAIDBAUGESEHEhcxYXETFEFRUlNUcpGSk5TRIzIzNVWxs9PjCCIlQlZjtMRDYiSygoPBFf/EABsBAQACAwEBAAAAAAAAAAAAAAAEBQECAwYH/8QAMhEBAAECAwMKBQUBAAAAAAAAAAECAwQRMSFR0QUSExUyUnGRobEUNGKB4TNBQmHBIv/aAAwDAQACEQMRAD8AuKAgICDXK2VKkq1N/EJfFjAWNjQ7GxRvAn8w0OtC72cRXan/AJnZuaVUU1aobXHB5O1XtjvZs8qP80JpsA/cbnbrvbpVxYxdF3ZpO7giV2Zp0agpTiICAgICAgILB9nnzp/VL/2FV8p/w+/+JmG0lXpz0b+Y73FVM6JVHajxeZ4eYalAh9InVlAQEFuwVerIfPi/EcpdnsPF8tfOVeEe0OPDF6lmtcH+TBVhgf16fv7SprnYl5uV8rhAQEBAQEBB3FW6sTdZomwURKFwBsc933YTOe7f0C06Fyu3qLUZ1S6UW5qW+puC6ToDFmqQAmpoX4z2+SYf9GHdHCdabrrFUX8bXc2RshLotU0t9UJ1EBAQEBAQEBAQYItuIQTmuWCaVpfGm6DIlZg34oHkHHS0eadLbtBU+xjq6Nle2PVxrsxVoilPUDNVei7UpeUdDdfYTexwG6xwuIzaRbfYra3douRnTKJXRNOrrV0aCAgICAgsH2efOn9Uv/YVXyn/AA+/+JmG0lXpz0b+Y73FVM6JVHajxeZ4eYalAh9InVlAQEFuwVerIfPi/EcpdnsPF8tfOVeEe0OPDF6lmtcH+TBVhgf16fv7SprnYl5uV8rhAQEBAQc0pLRJ17ZaTguiRHmxrWNLnE6AFiqqKYzlmImdkKzU3A8XYs5Wt9gziXhuv1RXj3M624qy/wAoftb8+CVRh4/kr0jJQqPhtlZGXbDhMFjWsaGtGoBVdVU1TnKS51gEBAQEBBrlU66yVam/h8xixgLXQYljYo3yB+YaW2hd72HrtT/1Gze0prpq0bGuDcQEBAQEHyUpRkCl4Rk6TlWxYTs7Xi0aCN4jfF4W1FdVE50zlLExE6o5XLA/FlLZuq7zFh5zBeRso5jjc4aDfdncVa2OUInZc2f2jV2P3pSyNCdAcYMeGWPabHNcC1wO8QbwdBVjExMZwjTExq/CywICAgsH2efOn9Uv/YVXyn/D7/4mYbSVenPRv5jvcVUzolUdqPF5nh5hqUCH0idWUBAQW7BV6sh8+L8Ryl2ew8Xy185V4R7Q48MXqWa1wf5MFWGB/Xp+/tKmudiXm5XyuEBAQCbLyg3ipuDOcrHizM00y0qb8eI3yjh+2w/9jYL7rVDv42i3sjbLvRYmdsrhVeqcnVdmxUVK2OIsdEf96K/nO3tAsGhVF2/XdnOqUumiKYyh3i4thAQEBAQdfTdNS1AwjOUtNthQxmxjeTvNAvcdAvW9u3VcnKmM2JmI1T2Jhtk2khlEzBAJsPkxaNw2YynRybXvhy6elEIMV0BwjQIhY9pta5pLXA7hBF4OkK3mImMpQomY0VKpuGCLKWSlaGGNDzCMwDZRz2i5w0i+7M4quv8AJ8Ttt7P6Sbd/9qlkouk4FLwhOUZNNiwnZnMNo0g7xG8bwqquiqicqoySYnPR9a1ZEBAQEBBrlbKlSVam/iEvixgLGxodjYo3hb+YaHWhd7OIrtT/AMzs3NKqIq1Q2uODydqvbHezZ5Uf5oTTYB+43O3Xe3Srixi6LuzSd3BErszTo1BSnEQEFg+zz50/ql/7Cq+U/wCH3/xMw2kq9OejfzHe4qpnRKo7UeLzPDzDUoEPpE6soCAgt2Cr1ZD58X4jlLs9h4vlr5yrwj2hx4YvUs1rg/yYKsMD+vT9/aVNc7EvNyvlcICDuKt1Ym6zRNgoiULgDY57vuwmc92/oFp0LldvUWozql0otzUt9TMF0pV/FmqQsmpoX4z2+SYf9GHdHCNpuusVRfxtdzZGyEui1FLfVCdRAQEBAQfl7xDBfEcA0C0kmwADOSgmFcsL0CQxpSrTRMRcxiu9A3m2XvOqxuk5lY2MBVVtubI9XCu9FOyEZpelpimopnKVm3RYp3Xm4DeaBc0aBYFa0W6aIypjJEqrmrV8S3aiAg7KgaemqvRdt0RNuhuutAvY4Dce03EZ9ItusXO5aouRlVDeiuadFrqbhZlqYxZSnAJWYNwcT5B50OPmnQ67NeVU38DXRto2x6pdF6KtVGBtvCgOzKAgICAgwRbcQgnNcsE0tTGNN0GRKzBvxQPIPOlo806W3Z7ip9jHV0bK9serjXZirRFKeoGaq9F2pS8o6G+/FJvY4DdY4XEZtItvsVtbu0XIzplEromnV1q6NFg+zz50/ql/7Cq+U/4ff/EzDaSr056N/Md7iqmdEqjtR4vM8PMNSgQ+kTqygICC3YKvVkPnxfiOUuz2Hi+WvnKvCPaHHhi9SzWuD/JgqwwP69P39pU1zsS83K+VzmlJaJOvbLScF0SI82Naxpc4nQAsVVRTGcsxEzshWam4HS7FnK1vsGcS8N1+qI9vuZ1txVl/lD9rfnwSqLHeV6Rk4VHw2ysjLthwmCxrWNDWjUAquqqapzlJc6wCAgICAg1SuFfpKqoMKYi7LM2XQYRtfoLzmaNd+8CpNjC13dsab2ldyKdUMrfXmdrUSycjbHL23QYRIh6Mfdcc15uuuAVxYw1FrTXeh13ZqaypDkICAgICAg2+p2EOdqvZAY/Z5Uf4YrjYB+27O3VeNCi38JRd26TvdqL006rlVOuslWpv4fMYsYC10GJY2KN8gfmGltoVPew9dqf+o2b0umuKtGxrg3EBAQEBB8lKUZApeEZOk5VsWE7O14tGgjeI3xeFtRXVROdM5SxMZ6o5XLA/FlLZuq7zFh5zBeRso5jjc4aDfdncVa2OUInZc2f2jV2P3pfZ9n+E6BEpCDHhlj27XDmvBa4H/kXEG8HQVpylMTFEx/f+NsPExE5q5OejfzHe4qqnRKo7UeLzPDzDUoEPpE6soCAgt2Cr1ZD58X4jlLs9h4vlr5yrwj2hxYYzZQs0Tvwf5EFWGB/Xp+/tKmudmUnqbgznKx4szNNMtKm/HiN8o4ftsP8A2NgvutVlfxtFvZG2UWixM7ZXCq9VJOq7NioqVscRY6I770V/OdvaBYNCqLt+u7OdUpdNMUxlDvFxbCAgICAg6+m6blqBhGcpabbChjNjG8nPY0C9x0C9b27dVycqYzYmYjVF65YW5ilMaUq810tANxiH07hos8warTmvGZW1jAU07a9s+iLXfz2Upo5xcS5xtJNpJvJJvJOlWCPM5sIwICAgICAgICD9wYroDhGgRCx7Ta1zCWuB3CCLwdIWJiJjKWYmY0VOpuGCLKWSlaGGLDzCMweVHPaLnDSL7sziq6/yfE7bez+kmi/+1Sx0XScCl4QnKMmmxYTszmG0aQd4jeN4VVXRVROVUZSkxOej61qyICAgICDiZLsY90wyC0RHhoc4NGM4NtxQTugWus3sYrOc5ZDE56N/Md7itZ0bUdqPF5nh5hqUCH0idWUBAQW7BV6sh8+L8Ryl2ew8Xy185V4R7Q2qYl2TTdimYLXttBse0OFrXBzTYd0EAjeIC7RMxoqXKsAgICAgIPy94hgviOAaBaSTYABnJQTCuWF6BIWylWmiYi5jFd6BvNsvedVjdJzKxsYCqrbc2R6uFd+KdkIzS9LTFNRTOUrNuixDuvNwG80C5o0CwK1ot00RlTGSJVXNWr4lu1EBAQEBB6RyV0L7HPeY/wAxUPx1/vekcFj0dG4yV0L7HPeY/wAxPjr/AHvSOB0dG4yV0L7HPeY/zE+Ov970jgdHRuMldC+xz3mP8xPjr/e9I4HR0bjJXQvsc95j/MT46/3vSOB0dG4yV0L7HPeY/wAxPjr/AHvSOB0dG4yV0L7HPeY/zE+Ov970jgdHRudjQVSaPq/EM1Q8m+E83GyZjFrt7Ga55Bsvzi5c7mJuXIyqnP7QzFMRo2JcGwgICAgICDhnPRv5jvcVidG1HajxeZ4eYalAh9InVlAQEFuwVerIfPi/EcpdnsPF8tfOVeEe0NvXVUiAgICAgIOqp+r0tWJglqXgviQxfitjRIbTujGENwBs05l0t3arc50+zExE6uhyV0L7HPeY/wAxd/jr/e9I4Nejo3GSuhfY57zH+Ynx1/vekcDo6NxkroX2Oe8x/mJ8df73pHA6OjcZK6F9jnvMf5ifHX+96RwOjo3GSuhfY57zH+Ynx1/vekcDo6NxkroX2Oe8x/mJ8df73pHA6OjcZK6F9jnvMf5ifHX+96RwOjo3GSuhfY57zH+Ynx1/vekcDo6Nzkyk0Zyp/Yv8FX9NQuepcZ3Y844mUmjOVP7F/gnTUHUuM7seccTKTRnKn9i/wTpqDqXGd2POOJlJozlT+xf4J01B1LjO7HnHEyk0Zyp/Yv8ABOmoOpcZ3Y844mUmjOVP7F/gnTUHUuM7seccTKTRnKn9i/wTpqDqXGd2POOJlJozlT+xf4J01B1LjO7HnHEyk0Zyp/Yv8E6ag6lxndjzjiZSaM5U/sX+CdNQdS4zux5xxMpNGcqf2L/BOmoOpcZ3Y844mUmjOVP7F/gnTUHUuM7seccTKTRnKn9i/wAE6ag6lxndjzjiZSaM5U/sX+CdNQdS4zux5xxMpNGcqf2L/BOmoOpcZ3Y844uOYwjUbEY5jZp9paR6F+6NSxN6lmnkXFxVE82POOKKMFgAO8or2c6soCAgp1Q65yVCyTJGkI7mxGueSBDc4feeSLwN5d7dymmnKXmuU+TMRfxE3LcbMo/eNzYMpNGcqf2L/BdOmoQOpcZ3Y844mUmjOVP7F/gnTUHUuM7seccTKTRnKn9i/wAE6ag6lxndjzjiZSaM5U/sX+CdNQdS4zux5xxMpNGcqf2L/BOmoOpcZ3Y844mUmjOVP7F/gnTUHUuM7seccTKTRnKn9i/wTpqDqXGd2POOJlJozlT+xf4J01B1LjO7HnHEyk0Zyp/Yv8E6ag6lxndjzjiZSaM5U/sX+CdNQdS4zux5xxMpNGcqf2L/AATpqDqXGd2POOJlJozlT+xf4J01B1LjO7HnHEyk0Zyp/Yv8E6ag6lxndjzjiZSaM5U/sX+CdNQdS4zux5xxMpNGcqf2L/BOmoOpcZ3Y844mUmjOVP7F/gnTUHUuM7seccURUR7QQEBAQEBAQEBAQEBAQEBAQEBAQEBAQEBAQEBAQEBAQEBAQEBAQEBAQEBAQEBAQEBAQEBAQEBAQEBAQEBAQEBAQEBAQEBAQEBAQEBAQEBAQEBAQEBAQEBAQEBAQEBAQEBAQEBAQEBAQEBAQEBAQEGMccIdKZmUmOOEOlMzKTHHCHSmZlJjjhDpTMykxxwh0pmZSY44Q6UzMpMccIdKZmUmOOEOlMzKTHHCHSmZlJjjhDpTMykxxwh0pmZSY44Q6UzMpMccIdKZmUmOOEOlMzKTHHCHSmZlJjjhDpTMyllAQEBBguAuLghlJjjhDpTMykxxwh0pmZSY44Q6UzMpMccIdKZmUmOOEOlMzKTHHCHSmZlJjjhDpTMykxxwh0pmZSY44Q6UzMpMccIdKZmUmOOEOlMzKTHHCHSmZlJjjhDpTMykxxwh0pmZSY44Q6UzMpMccIdKZmUvTG1YfEN6oU/KHzfn1bzasPiG9UJlBz6t5tWHxDeqEyg59W82rD4hvVCZQc+rebVh8Q3qhMoOfVvNqw+Ib1QmUHPq3m1YfEN6oTKDn1bzasPiG9UJlBz6t5tWHxDeqEyg59W82rD4hvVCZQc+rebVh8Q3qhMoOfVvNqw+Ib1QmUHPq3m1YfEN6oTKDn1bzasPiG9UJlBz6t5tWHxDeqEyg59W9xTcrDEN9kBvmu/KN4pMRk3orq50bXmyHmGpQIfRZ1ZQEBBasFsBkSjYbnwmk48S8tBPpHKVZj/l4zlqqqMXVlP7R7Q23asPiG9ULrlCq59W82rD4hvVCZQc+rebVh8Q3qhMoOfVvNqw+Ib1QmUHPq3m1YfEN6oTKDn1bzasPiG9UJlBz6t5tWHxDeqEyg59W82rD4hvVCZQc+rebVh8Q3qhMoOfVvNqw+Ib1QmUHPq3m1YfEN6oTKDn1bzasPiG9UJlBz6t5tWHxDeqEyg59W82rD4hvVCZQc+rebVh8Q3qhMoOfVvNqw+Ib1QmUHPq3pDlzd+mh3z6KturPr9Pyi/ExuMubv00O+fRTqz6/T8nxMbjLm79NDvn0U6s+v0/J8TG4y5u/TQ759FOrPr9PyfExuMubv00O+fRTqz6/T8nxMbjLm79NDvn0U6s+v0/J8TG5g4c3C81aHfPop1Z9Xp+T4iNzeKnVmnqxgTMzVkSsscz4kyS93MZsQJGa82C+61Q79m3b2RXnPh+XWmqZ/ZtqjNxAQEBAQEHDOejfzHe4rE6NqO1Hi8zw8w1KBD6ROrKAgILdgq9WQ+fF+I5S7PYeL5a+cq8I9obeuqpEBAQEBAQdTWOfnKOh7Yoah2zZHnM2xsT/wDwtYQd260HetXS1TRVOVVWX2zYmZhM42G6JAcYMeq2I9psc100WuB3iDBtB0FWEcmxMZxX6flwm/Eaw/OXN36aHfPorPVn1+n5PiY3GXN36aHfPop1Z9fp+T4mNxlzd+mh3z6KdWfX6fk+JjcZc3fpod8+inVn1+n5PiY3GXN36aHfPop1Z9fp+T4mNxlzd+mh3z6KdWfX6fk+JjcZc3fpod8+inVn1+n5PiY3I+rRDEBAQEHcVbqxN1mibBREoXAGxz3fdhM57t/QLToXK7eotRnVLpRbmpb6mYLpSr+LNUhZNTQvxnt8kw/6MO6OEbTddYqi/ja7myNkJdFqmlvqhOogICAgIPy94hgviOAaBaSTYABnJQdNQNapSsMWPK0RH2Xa2JjPaPJkxMewMP5rMQ3i68WE32dbliu3ETVGWbEVROjtZz0b+Y73FcZ0b0dqPF5nh5hqUCH0idWUBAQW7BV6sh8+L8Ryl2ew8Xy185V4R7Q72sNNQqvSz6UpDG2KGWB2IMZwx4jYYNm8C4E2X2A51JtW5uVc2nVUTOUZuei6TgUvCE5Rk02LCdmcw2jSDvEbxvC1roqonKqMiJz0fWtWRAQEBAQa5WypUlWpv4hL4sYCxsaHY2KN4W/mGh1oXeziK7U/8zs3NKqKatUNrjg8nar2x3M2eVH+aE02AfuNzt13t0q4sYui7s0ndwRK7M06NQUpxEBAQEBAQEBBzSktEnXtlpOC6JEebGtY0ucToAWKqopjOWYiZ2QrNTcDpdizda32DOJeG6//ANj2+5nW3FWX+UP2t+fBKosd5XpGThUfDbKyMu2HCYLGtY0NaNQCq6qpqnOUlzrAICAgICDVK4V+kqqgwpiLsszZdBhG1+gvOZo137wKk2MLXd2xpvaV3Ip1Qyt1eZ2tRLJyNscvbdBhEiHox91xzXm664BXFnDUWtNd6HXdmpvX2efOn9Uv/YUPlP8Ah9/8d8NpKvTno38x3uKqZ0SqO1Hi8zw8w1KBD6ROrKAgILdgq9WQ+fF+I5S7PYeL5a+cq8I9oceGL1LNa4P8mCrDA/r0/f2lTXOxKAUDT01V6LtuiJt0N11oF7HAbj2m4jPpFt1iurlqi5GVUINFc06LXU3CzLUviylOASswbsYnyDzocfNOh12a8qpv4GujbRtj1S6L0VaqMDbeFAdmUBAQEBBgi24hBOa5YJpWl8aboMiVmDfigeQedLR5p0tuz3FT7GOro2V7Y9XGuzFWiKU9QM1V6LtSl5R0N9+KTexwG6xwuIzaRbfYra3douRnTKJXRNOrrV0aCAgICATZeUG8VNwZzlY8WZmmmWlTfjxG+UcP22H/ALGwX3WqHfxtFvZG2XeixM7ZXCq9VJOq7NioqVscRY6I770V/OdvaBYNCqLt+u7OdUpdNEUxlDvFxbCAgICAg6+m6blqBhGcpabbChjNjG8nPY0C9x0C9b27dVycqYzYmYjVF65YW5ilMaUq810tAzGIfTuGizzBqtOa8ZlbWMBTTtr2z6Itd/PZSmjnFxLnG0k2km8km8k6VYI8zmwjCwfZ586f1S/9hVfKf8Pv/iZhtJV6c9G/mO9xVTOiVR2o8XmeHmGpQIfSJ1ZQEBBbsFXqyHz4vxHKXZ7DxfLXzlXhHtDjwxepZrXB/kwVYYH9en7+0qa52JeblfK4QbfU7CHO1XsgNfs8qP8ADFcbAP23Z26r26FFv4Si7t0nfxdqL006rlVOuslWpv4fMYsYC10GJY2KN8gfmGltoVPew9dqf+o2b0umuKtGxrg3EBAQEBB8lKUZApeEZOk5VsWE7O14tGgjeI3xeFtRXVROdM5SxMROqOVywPxZS2bqu8xYecwXnyo5jjc4aDfdncVa2OUInZc2f2jV2P3pSyNCdAcYMeGWPabHNcC1wO8QbwdBVjExMZwjTExq/CywIO4q3VibrNE2CiJQuANjnu+7CZz3f/BadC5Xb1FqM6pdKLc1LfUzBdJ1fxZqkLJqaF+M9vkmHP8AcYd0cI2m66xVF/G13NkbIS6LUUt9UJ1EBAQEBB+XvEMF8RwDQLSSbAAM5OhBMK5YXoEhbKVaaJiLmMV3oG82y951WN0nMrGxgKqttzZHq4V34p2QjNL0tMU1FM5Ss26LEO683AbzQLmjQLArWi3TRGVMZIlVc1aviW7UQEFg+zz50/ql/wCwqvlP+H3/AMTMNpKvTno38x3uKqZ0SqO1Hi8zw8w1KBD6ROrKAgILdgq9WQ+fF+I5S7PYeL5a+cq8I9oceGL1LNa4P8mCrDA/r0/f2lTXOxLzcr5XCAg/cGK6A4RoEQse02tcwlrgd8EXg6QsTETGUsxMxoqdTcMEWUslK0MMWHmEZg8qOe0XOGkX3ZnFV1/k+J229n9JNF/9qljouk4FLwhOUZNNiwnZnMNo0g7xG8bwqquiqicqoylJiYnR9a1ZEBAQEBBrlbKlSVam/iEvixgLGxodjYo3gT+Zuh1ovXeziK7XZnZuaVURVqhtccHk7Ve2O5mzyo/zQmmwD9xuduu9ulXFjF0Xdmk7uCJXZmnRqClOL17IycKj4bZWRl2w4TBY1rGhrRqAXl6qpqnOVo51gEBAQEBBqlcK/SVVgYUxF2WZsugwja/RjnM0a794FSbGFru7Y03tK7kU6oZW+vM7Wslk7G2OXttEGFaIejH3XHNebrrgFcWcNRa013odd2amsqQ5CAgICCwfZ586f1S/9hVfKf8AD7/4mYbSVenPRv5jvcVUzolUdqPF5nh5hqUCH0idWUBAQW7BV6sh8+L8Ryl2ew8Xy185V4R7Q48MXqWa1wf5MFWGB/Xp+/tKmudiXm5XyuEBAQEHZUDT01V6LtuiJt0N11oF7HAbj2m4jPpFt1i53LVFyMqob0VzTotdTcLMtS+LKU4BKzBuxifIPOhx806HXZryqm/ga6NtG2PVLovRVqowNt4KgOzKAgICAgwRbcQg1+JUaiopMR9X5clxJPkm5zeV3jE3Y/lPmxzYbCuDIgICAg6+m6alqBhGcpabbChjNjG8nPY0C9x0C9b27dVycqYzYmYjVF65YW5ilMaUq810tANxiE/8hw0WXMGq06QraxgKadte2fRFrv57KU0c4uJc42km0k3kk3knSrBHmc2EYEBAQEBBYPs8+dP6pf8AsKr5T/h9/wDEzDaSr056N/Md7iqmdEqjtR4vM8PMNSgQ+kTqygICC3YKvVkPnxfiOUuz2Hi+WvnKvCPaHHhi9SzWuD/JgqwwP69P39pU1zsS83K+VwgICAgICDb6nYQ52q9kBr9nlR/hiuNgH7bs7dV7dCi38JRd26Tv4u1F6adVyqlXWSrU38PmMWMBa6DEsbFG+QPzN0ttCp72HrtT/wBRs3pdNcVaNjXBuICAgICAgICAgneEjCQarv8A/wAujpPHmiwPx4nomg22EAG1xuzXDSVOwuD6WOdVOxxuXeZsQyl6WmKaimcpWbdFindecw3mgXNGgWBXFFumiMqYyQ6q5q1fEt2ogICAgICAgsH2efOn9Uv/AGFV8p/w+/8AiZhtJV6c9G/mO9xVTOiVR2o8XmeHmGpQIfSJ1ZQEBBbsFXqyHz4vxHKXZ7DxfLXzlXhHtDjwxepZrXB/kwVYYH9en7+0qa52JeblfK4QEBAQEBAQfuDFdAcI0CIWPabWuaS1wO+CLwdIWJiJjKWYmY0VaouFmO18OjKxQjHD3BjYrLBFBcbGh4uDh/sLDduqtxGBpymqjZ/SVbv57JWtVKSICAgIP//Z"/>
          <p:cNvSpPr>
            <a:spLocks noChangeAspect="1" noChangeArrowheads="1"/>
          </p:cNvSpPr>
          <p:nvPr/>
        </p:nvSpPr>
        <p:spPr bwMode="auto">
          <a:xfrm>
            <a:off x="155575" y="-1874838"/>
            <a:ext cx="6505575" cy="39052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Arial" pitchFamily="34" charset="0"/>
              <a:ea typeface="ＭＳ Ｐゴシック" pitchFamily="34" charset="-128"/>
            </a:endParaRPr>
          </a:p>
        </p:txBody>
      </p:sp>
      <p:sp>
        <p:nvSpPr>
          <p:cNvPr id="76" name="Text Box 18"/>
          <p:cNvSpPr txBox="1">
            <a:spLocks noChangeArrowheads="1"/>
          </p:cNvSpPr>
          <p:nvPr/>
        </p:nvSpPr>
        <p:spPr bwMode="auto">
          <a:xfrm>
            <a:off x="1143000" y="2489200"/>
            <a:ext cx="12864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hangingPunct="1"/>
            <a:r>
              <a:rPr lang="en-US" sz="1400" dirty="0">
                <a:solidFill>
                  <a:srgbClr val="000000"/>
                </a:solidFill>
                <a:ea typeface="ＭＳ Ｐゴシック" pitchFamily="34" charset="-128"/>
              </a:rPr>
              <a:t>Russian Crisis/LTCM</a:t>
            </a:r>
          </a:p>
        </p:txBody>
      </p:sp>
      <p:cxnSp>
        <p:nvCxnSpPr>
          <p:cNvPr id="77" name="Straight Arrow Connector 76"/>
          <p:cNvCxnSpPr/>
          <p:nvPr/>
        </p:nvCxnSpPr>
        <p:spPr>
          <a:xfrm flipH="1">
            <a:off x="1668272" y="2999720"/>
            <a:ext cx="117952" cy="42928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3086100" y="4953000"/>
            <a:ext cx="2555722" cy="523220"/>
          </a:xfrm>
          <a:prstGeom prst="rect">
            <a:avLst/>
          </a:prstGeom>
          <a:noFill/>
        </p:spPr>
        <p:txBody>
          <a:bodyPr wrap="square" rtlCol="0">
            <a:spAutoFit/>
          </a:bodyPr>
          <a:lstStyle/>
          <a:p>
            <a:pPr algn="ctr"/>
            <a:r>
              <a:rPr lang="en-US" sz="1400" dirty="0" smtClean="0">
                <a:solidFill>
                  <a:srgbClr val="000000"/>
                </a:solidFill>
                <a:latin typeface="Arial" pitchFamily="34" charset="0"/>
                <a:ea typeface="ＭＳ Ｐゴシック" pitchFamily="34" charset="-128"/>
              </a:rPr>
              <a:t>French and Dutch Voters </a:t>
            </a:r>
          </a:p>
          <a:p>
            <a:pPr algn="ctr"/>
            <a:r>
              <a:rPr lang="en-US" sz="1400" dirty="0" smtClean="0">
                <a:solidFill>
                  <a:srgbClr val="000000"/>
                </a:solidFill>
                <a:latin typeface="Arial" pitchFamily="34" charset="0"/>
                <a:ea typeface="ＭＳ Ｐゴシック" pitchFamily="34" charset="-128"/>
              </a:rPr>
              <a:t>Reject European Constitution</a:t>
            </a:r>
          </a:p>
        </p:txBody>
      </p:sp>
      <p:cxnSp>
        <p:nvCxnSpPr>
          <p:cNvPr id="82" name="Straight Arrow Connector 81"/>
          <p:cNvCxnSpPr/>
          <p:nvPr/>
        </p:nvCxnSpPr>
        <p:spPr>
          <a:xfrm flipH="1" flipV="1">
            <a:off x="4851400" y="4622800"/>
            <a:ext cx="139700" cy="406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0" name="Text Box 18"/>
          <p:cNvSpPr txBox="1">
            <a:spLocks noChangeArrowheads="1"/>
          </p:cNvSpPr>
          <p:nvPr/>
        </p:nvSpPr>
        <p:spPr bwMode="auto">
          <a:xfrm>
            <a:off x="7457440" y="3048000"/>
            <a:ext cx="14224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hangingPunct="1"/>
            <a:r>
              <a:rPr lang="en-US" sz="1400" dirty="0" smtClean="0">
                <a:solidFill>
                  <a:srgbClr val="000000"/>
                </a:solidFill>
                <a:latin typeface="Arial"/>
                <a:ea typeface="ＭＳ Ｐゴシック" pitchFamily="34" charset="-128"/>
              </a:rPr>
              <a:t>Ongoing</a:t>
            </a:r>
          </a:p>
          <a:p>
            <a:pPr algn="ctr" eaLnBrk="1" hangingPunct="1"/>
            <a:r>
              <a:rPr lang="en-US" sz="1400" dirty="0" smtClean="0">
                <a:solidFill>
                  <a:srgbClr val="000000"/>
                </a:solidFill>
                <a:latin typeface="Arial"/>
                <a:ea typeface="ＭＳ Ｐゴシック" pitchFamily="34" charset="-128"/>
              </a:rPr>
              <a:t>Eurozone</a:t>
            </a:r>
          </a:p>
          <a:p>
            <a:pPr algn="ctr" eaLnBrk="1" hangingPunct="1"/>
            <a:r>
              <a:rPr lang="en-US" sz="1400" dirty="0" smtClean="0">
                <a:solidFill>
                  <a:srgbClr val="000000"/>
                </a:solidFill>
                <a:latin typeface="Arial"/>
                <a:ea typeface="ＭＳ Ｐゴシック" pitchFamily="34" charset="-128"/>
              </a:rPr>
              <a:t>Stresses</a:t>
            </a:r>
            <a:endParaRPr lang="en-US" sz="1400" dirty="0">
              <a:solidFill>
                <a:srgbClr val="000000"/>
              </a:solidFill>
              <a:latin typeface="Arial"/>
              <a:ea typeface="ＭＳ Ｐゴシック" pitchFamily="34" charset="-128"/>
            </a:endParaRPr>
          </a:p>
        </p:txBody>
      </p:sp>
      <p:sp>
        <p:nvSpPr>
          <p:cNvPr id="80" name="Title 1"/>
          <p:cNvSpPr txBox="1">
            <a:spLocks/>
          </p:cNvSpPr>
          <p:nvPr/>
        </p:nvSpPr>
        <p:spPr bwMode="auto">
          <a:xfrm>
            <a:off x="134758" y="-293548"/>
            <a:ext cx="9663762"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ctr" anchorCtr="0" compatLnSpc="1">
            <a:prstTxWarp prst="textNoShape">
              <a:avLst/>
            </a:prstTxWarp>
          </a:bodyPr>
          <a:lstStyle>
            <a:lvl1pPr marL="0" indent="0" algn="l" defTabSz="457200" rtl="0" eaLnBrk="0" fontAlgn="base" hangingPunct="0">
              <a:spcBef>
                <a:spcPct val="0"/>
              </a:spcBef>
              <a:spcAft>
                <a:spcPct val="0"/>
              </a:spcAft>
              <a:defRPr sz="2800" b="1" kern="1200">
                <a:solidFill>
                  <a:schemeClr val="tx1"/>
                </a:solidFill>
                <a:latin typeface="+mj-lt"/>
                <a:ea typeface="ＭＳ Ｐゴシック" pitchFamily="-111"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a:lstStyle>
          <a:p>
            <a:pPr eaLnBrk="1" hangingPunct="1"/>
            <a:r>
              <a:rPr lang="en-US" dirty="0" smtClean="0">
                <a:latin typeface="Arial" pitchFamily="34" charset="0"/>
                <a:ea typeface="ＭＳ Ｐゴシック" pitchFamily="34" charset="-128"/>
                <a:cs typeface="Arial" pitchFamily="34" charset="0"/>
              </a:rPr>
              <a:t>European Economic Policy Uncertainty Index</a:t>
            </a:r>
          </a:p>
        </p:txBody>
      </p:sp>
      <p:sp>
        <p:nvSpPr>
          <p:cNvPr id="83" name="Oval 82"/>
          <p:cNvSpPr/>
          <p:nvPr/>
        </p:nvSpPr>
        <p:spPr>
          <a:xfrm>
            <a:off x="6139543" y="816114"/>
            <a:ext cx="2945213" cy="44904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4476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74" name="Group 52"/>
          <p:cNvGrpSpPr>
            <a:grpSpLocks noChangeAspect="1"/>
          </p:cNvGrpSpPr>
          <p:nvPr/>
        </p:nvGrpSpPr>
        <p:grpSpPr bwMode="auto">
          <a:xfrm>
            <a:off x="407598" y="522397"/>
            <a:ext cx="8531449" cy="5715497"/>
            <a:chOff x="366" y="339"/>
            <a:chExt cx="5205" cy="3487"/>
          </a:xfrm>
        </p:grpSpPr>
        <p:sp>
          <p:nvSpPr>
            <p:cNvPr id="2078" name="Rectangle 55"/>
            <p:cNvSpPr>
              <a:spLocks noChangeArrowheads="1"/>
            </p:cNvSpPr>
            <p:nvPr/>
          </p:nvSpPr>
          <p:spPr bwMode="auto">
            <a:xfrm>
              <a:off x="608" y="396"/>
              <a:ext cx="4963" cy="3179"/>
            </a:xfrm>
            <a:prstGeom prst="rect">
              <a:avLst/>
            </a:prstGeom>
            <a:solidFill>
              <a:srgbClr val="FFFFFF"/>
            </a:solidFill>
            <a:ln w="11113">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79" name="Line 56"/>
            <p:cNvSpPr>
              <a:spLocks noChangeShapeType="1"/>
            </p:cNvSpPr>
            <p:nvPr/>
          </p:nvSpPr>
          <p:spPr bwMode="auto">
            <a:xfrm>
              <a:off x="608" y="3375"/>
              <a:ext cx="4963" cy="0"/>
            </a:xfrm>
            <a:prstGeom prst="line">
              <a:avLst/>
            </a:prstGeom>
            <a:noFill/>
            <a:ln w="20638">
              <a:solidFill>
                <a:srgbClr val="E8E8E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Line 57"/>
            <p:cNvSpPr>
              <a:spLocks noChangeShapeType="1"/>
            </p:cNvSpPr>
            <p:nvPr/>
          </p:nvSpPr>
          <p:spPr bwMode="auto">
            <a:xfrm>
              <a:off x="608" y="2662"/>
              <a:ext cx="4963" cy="0"/>
            </a:xfrm>
            <a:prstGeom prst="line">
              <a:avLst/>
            </a:prstGeom>
            <a:noFill/>
            <a:ln w="20638">
              <a:solidFill>
                <a:srgbClr val="E8E8E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Line 58"/>
            <p:cNvSpPr>
              <a:spLocks noChangeShapeType="1"/>
            </p:cNvSpPr>
            <p:nvPr/>
          </p:nvSpPr>
          <p:spPr bwMode="auto">
            <a:xfrm>
              <a:off x="608" y="1952"/>
              <a:ext cx="4963" cy="0"/>
            </a:xfrm>
            <a:prstGeom prst="line">
              <a:avLst/>
            </a:prstGeom>
            <a:noFill/>
            <a:ln w="20638">
              <a:solidFill>
                <a:srgbClr val="E8E8E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Line 59"/>
            <p:cNvSpPr>
              <a:spLocks noChangeShapeType="1"/>
            </p:cNvSpPr>
            <p:nvPr/>
          </p:nvSpPr>
          <p:spPr bwMode="auto">
            <a:xfrm>
              <a:off x="608" y="1238"/>
              <a:ext cx="4963" cy="0"/>
            </a:xfrm>
            <a:prstGeom prst="line">
              <a:avLst/>
            </a:prstGeom>
            <a:noFill/>
            <a:ln w="20638">
              <a:solidFill>
                <a:srgbClr val="E8E8E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Line 60"/>
            <p:cNvSpPr>
              <a:spLocks noChangeShapeType="1"/>
            </p:cNvSpPr>
            <p:nvPr/>
          </p:nvSpPr>
          <p:spPr bwMode="auto">
            <a:xfrm>
              <a:off x="608" y="528"/>
              <a:ext cx="4963" cy="0"/>
            </a:xfrm>
            <a:prstGeom prst="line">
              <a:avLst/>
            </a:prstGeom>
            <a:noFill/>
            <a:ln w="20638">
              <a:solidFill>
                <a:srgbClr val="E8E8E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Freeform 61"/>
            <p:cNvSpPr>
              <a:spLocks/>
            </p:cNvSpPr>
            <p:nvPr/>
          </p:nvSpPr>
          <p:spPr bwMode="auto">
            <a:xfrm>
              <a:off x="695" y="480"/>
              <a:ext cx="4790" cy="3011"/>
            </a:xfrm>
            <a:custGeom>
              <a:avLst/>
              <a:gdLst>
                <a:gd name="T0" fmla="*/ 22 w 1434"/>
                <a:gd name="T1" fmla="*/ 531 h 933"/>
                <a:gd name="T2" fmla="*/ 54 w 1434"/>
                <a:gd name="T3" fmla="*/ 784 h 933"/>
                <a:gd name="T4" fmla="*/ 87 w 1434"/>
                <a:gd name="T5" fmla="*/ 797 h 933"/>
                <a:gd name="T6" fmla="*/ 119 w 1434"/>
                <a:gd name="T7" fmla="*/ 838 h 933"/>
                <a:gd name="T8" fmla="*/ 151 w 1434"/>
                <a:gd name="T9" fmla="*/ 925 h 933"/>
                <a:gd name="T10" fmla="*/ 184 w 1434"/>
                <a:gd name="T11" fmla="*/ 777 h 933"/>
                <a:gd name="T12" fmla="*/ 216 w 1434"/>
                <a:gd name="T13" fmla="*/ 815 h 933"/>
                <a:gd name="T14" fmla="*/ 248 w 1434"/>
                <a:gd name="T15" fmla="*/ 855 h 933"/>
                <a:gd name="T16" fmla="*/ 281 w 1434"/>
                <a:gd name="T17" fmla="*/ 863 h 933"/>
                <a:gd name="T18" fmla="*/ 313 w 1434"/>
                <a:gd name="T19" fmla="*/ 726 h 933"/>
                <a:gd name="T20" fmla="*/ 345 w 1434"/>
                <a:gd name="T21" fmla="*/ 816 h 933"/>
                <a:gd name="T22" fmla="*/ 378 w 1434"/>
                <a:gd name="T23" fmla="*/ 862 h 933"/>
                <a:gd name="T24" fmla="*/ 410 w 1434"/>
                <a:gd name="T25" fmla="*/ 854 h 933"/>
                <a:gd name="T26" fmla="*/ 442 w 1434"/>
                <a:gd name="T27" fmla="*/ 807 h 933"/>
                <a:gd name="T28" fmla="*/ 475 w 1434"/>
                <a:gd name="T29" fmla="*/ 875 h 933"/>
                <a:gd name="T30" fmla="*/ 507 w 1434"/>
                <a:gd name="T31" fmla="*/ 744 h 933"/>
                <a:gd name="T32" fmla="*/ 539 w 1434"/>
                <a:gd name="T33" fmla="*/ 828 h 933"/>
                <a:gd name="T34" fmla="*/ 572 w 1434"/>
                <a:gd name="T35" fmla="*/ 933 h 933"/>
                <a:gd name="T36" fmla="*/ 604 w 1434"/>
                <a:gd name="T37" fmla="*/ 766 h 933"/>
                <a:gd name="T38" fmla="*/ 636 w 1434"/>
                <a:gd name="T39" fmla="*/ 811 h 933"/>
                <a:gd name="T40" fmla="*/ 669 w 1434"/>
                <a:gd name="T41" fmla="*/ 425 h 933"/>
                <a:gd name="T42" fmla="*/ 701 w 1434"/>
                <a:gd name="T43" fmla="*/ 431 h 933"/>
                <a:gd name="T44" fmla="*/ 733 w 1434"/>
                <a:gd name="T45" fmla="*/ 519 h 933"/>
                <a:gd name="T46" fmla="*/ 765 w 1434"/>
                <a:gd name="T47" fmla="*/ 527 h 933"/>
                <a:gd name="T48" fmla="*/ 798 w 1434"/>
                <a:gd name="T49" fmla="*/ 387 h 933"/>
                <a:gd name="T50" fmla="*/ 830 w 1434"/>
                <a:gd name="T51" fmla="*/ 586 h 933"/>
                <a:gd name="T52" fmla="*/ 862 w 1434"/>
                <a:gd name="T53" fmla="*/ 721 h 933"/>
                <a:gd name="T54" fmla="*/ 895 w 1434"/>
                <a:gd name="T55" fmla="*/ 627 h 933"/>
                <a:gd name="T56" fmla="*/ 927 w 1434"/>
                <a:gd name="T57" fmla="*/ 523 h 933"/>
                <a:gd name="T58" fmla="*/ 959 w 1434"/>
                <a:gd name="T59" fmla="*/ 328 h 933"/>
                <a:gd name="T60" fmla="*/ 992 w 1434"/>
                <a:gd name="T61" fmla="*/ 451 h 933"/>
                <a:gd name="T62" fmla="*/ 1024 w 1434"/>
                <a:gd name="T63" fmla="*/ 245 h 933"/>
                <a:gd name="T64" fmla="*/ 1056 w 1434"/>
                <a:gd name="T65" fmla="*/ 586 h 933"/>
                <a:gd name="T66" fmla="*/ 1089 w 1434"/>
                <a:gd name="T67" fmla="*/ 558 h 933"/>
                <a:gd name="T68" fmla="*/ 1121 w 1434"/>
                <a:gd name="T69" fmla="*/ 367 h 933"/>
                <a:gd name="T70" fmla="*/ 1153 w 1434"/>
                <a:gd name="T71" fmla="*/ 114 h 933"/>
                <a:gd name="T72" fmla="*/ 1186 w 1434"/>
                <a:gd name="T73" fmla="*/ 110 h 933"/>
                <a:gd name="T74" fmla="*/ 1218 w 1434"/>
                <a:gd name="T75" fmla="*/ 0 h 933"/>
                <a:gd name="T76" fmla="*/ 1250 w 1434"/>
                <a:gd name="T77" fmla="*/ 408 h 933"/>
                <a:gd name="T78" fmla="*/ 1283 w 1434"/>
                <a:gd name="T79" fmla="*/ 361 h 933"/>
                <a:gd name="T80" fmla="*/ 1315 w 1434"/>
                <a:gd name="T81" fmla="*/ 298 h 933"/>
                <a:gd name="T82" fmla="*/ 1347 w 1434"/>
                <a:gd name="T83" fmla="*/ 412 h 933"/>
                <a:gd name="T84" fmla="*/ 1380 w 1434"/>
                <a:gd name="T85" fmla="*/ 438 h 933"/>
                <a:gd name="T86" fmla="*/ 1412 w 1434"/>
                <a:gd name="T87" fmla="*/ 494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34" h="933">
                  <a:moveTo>
                    <a:pt x="0" y="805"/>
                  </a:moveTo>
                  <a:lnTo>
                    <a:pt x="11" y="688"/>
                  </a:lnTo>
                  <a:lnTo>
                    <a:pt x="22" y="531"/>
                  </a:lnTo>
                  <a:lnTo>
                    <a:pt x="33" y="651"/>
                  </a:lnTo>
                  <a:lnTo>
                    <a:pt x="44" y="742"/>
                  </a:lnTo>
                  <a:lnTo>
                    <a:pt x="54" y="784"/>
                  </a:lnTo>
                  <a:lnTo>
                    <a:pt x="65" y="775"/>
                  </a:lnTo>
                  <a:lnTo>
                    <a:pt x="76" y="811"/>
                  </a:lnTo>
                  <a:lnTo>
                    <a:pt x="87" y="797"/>
                  </a:lnTo>
                  <a:lnTo>
                    <a:pt x="97" y="777"/>
                  </a:lnTo>
                  <a:lnTo>
                    <a:pt x="108" y="859"/>
                  </a:lnTo>
                  <a:lnTo>
                    <a:pt x="119" y="838"/>
                  </a:lnTo>
                  <a:lnTo>
                    <a:pt x="130" y="736"/>
                  </a:lnTo>
                  <a:lnTo>
                    <a:pt x="141" y="714"/>
                  </a:lnTo>
                  <a:lnTo>
                    <a:pt x="151" y="925"/>
                  </a:lnTo>
                  <a:lnTo>
                    <a:pt x="162" y="705"/>
                  </a:lnTo>
                  <a:lnTo>
                    <a:pt x="173" y="179"/>
                  </a:lnTo>
                  <a:lnTo>
                    <a:pt x="184" y="777"/>
                  </a:lnTo>
                  <a:lnTo>
                    <a:pt x="194" y="752"/>
                  </a:lnTo>
                  <a:lnTo>
                    <a:pt x="205" y="674"/>
                  </a:lnTo>
                  <a:lnTo>
                    <a:pt x="216" y="815"/>
                  </a:lnTo>
                  <a:lnTo>
                    <a:pt x="227" y="643"/>
                  </a:lnTo>
                  <a:lnTo>
                    <a:pt x="238" y="731"/>
                  </a:lnTo>
                  <a:lnTo>
                    <a:pt x="248" y="855"/>
                  </a:lnTo>
                  <a:lnTo>
                    <a:pt x="259" y="795"/>
                  </a:lnTo>
                  <a:lnTo>
                    <a:pt x="270" y="776"/>
                  </a:lnTo>
                  <a:lnTo>
                    <a:pt x="281" y="863"/>
                  </a:lnTo>
                  <a:lnTo>
                    <a:pt x="291" y="668"/>
                  </a:lnTo>
                  <a:lnTo>
                    <a:pt x="302" y="757"/>
                  </a:lnTo>
                  <a:lnTo>
                    <a:pt x="313" y="726"/>
                  </a:lnTo>
                  <a:lnTo>
                    <a:pt x="324" y="778"/>
                  </a:lnTo>
                  <a:lnTo>
                    <a:pt x="335" y="831"/>
                  </a:lnTo>
                  <a:lnTo>
                    <a:pt x="345" y="816"/>
                  </a:lnTo>
                  <a:lnTo>
                    <a:pt x="356" y="749"/>
                  </a:lnTo>
                  <a:lnTo>
                    <a:pt x="367" y="864"/>
                  </a:lnTo>
                  <a:lnTo>
                    <a:pt x="378" y="862"/>
                  </a:lnTo>
                  <a:lnTo>
                    <a:pt x="388" y="841"/>
                  </a:lnTo>
                  <a:lnTo>
                    <a:pt x="399" y="870"/>
                  </a:lnTo>
                  <a:lnTo>
                    <a:pt x="410" y="854"/>
                  </a:lnTo>
                  <a:lnTo>
                    <a:pt x="421" y="893"/>
                  </a:lnTo>
                  <a:lnTo>
                    <a:pt x="431" y="862"/>
                  </a:lnTo>
                  <a:lnTo>
                    <a:pt x="442" y="807"/>
                  </a:lnTo>
                  <a:lnTo>
                    <a:pt x="453" y="779"/>
                  </a:lnTo>
                  <a:lnTo>
                    <a:pt x="464" y="833"/>
                  </a:lnTo>
                  <a:lnTo>
                    <a:pt x="475" y="875"/>
                  </a:lnTo>
                  <a:lnTo>
                    <a:pt x="485" y="882"/>
                  </a:lnTo>
                  <a:lnTo>
                    <a:pt x="496" y="711"/>
                  </a:lnTo>
                  <a:lnTo>
                    <a:pt x="507" y="744"/>
                  </a:lnTo>
                  <a:lnTo>
                    <a:pt x="518" y="800"/>
                  </a:lnTo>
                  <a:lnTo>
                    <a:pt x="528" y="691"/>
                  </a:lnTo>
                  <a:lnTo>
                    <a:pt x="539" y="828"/>
                  </a:lnTo>
                  <a:lnTo>
                    <a:pt x="550" y="710"/>
                  </a:lnTo>
                  <a:lnTo>
                    <a:pt x="561" y="848"/>
                  </a:lnTo>
                  <a:lnTo>
                    <a:pt x="572" y="933"/>
                  </a:lnTo>
                  <a:lnTo>
                    <a:pt x="582" y="906"/>
                  </a:lnTo>
                  <a:lnTo>
                    <a:pt x="593" y="848"/>
                  </a:lnTo>
                  <a:lnTo>
                    <a:pt x="604" y="766"/>
                  </a:lnTo>
                  <a:lnTo>
                    <a:pt x="615" y="735"/>
                  </a:lnTo>
                  <a:lnTo>
                    <a:pt x="625" y="812"/>
                  </a:lnTo>
                  <a:lnTo>
                    <a:pt x="636" y="811"/>
                  </a:lnTo>
                  <a:lnTo>
                    <a:pt x="647" y="581"/>
                  </a:lnTo>
                  <a:lnTo>
                    <a:pt x="658" y="715"/>
                  </a:lnTo>
                  <a:lnTo>
                    <a:pt x="669" y="425"/>
                  </a:lnTo>
                  <a:lnTo>
                    <a:pt x="679" y="589"/>
                  </a:lnTo>
                  <a:lnTo>
                    <a:pt x="690" y="682"/>
                  </a:lnTo>
                  <a:lnTo>
                    <a:pt x="701" y="431"/>
                  </a:lnTo>
                  <a:lnTo>
                    <a:pt x="712" y="266"/>
                  </a:lnTo>
                  <a:lnTo>
                    <a:pt x="722" y="646"/>
                  </a:lnTo>
                  <a:lnTo>
                    <a:pt x="733" y="519"/>
                  </a:lnTo>
                  <a:lnTo>
                    <a:pt x="744" y="163"/>
                  </a:lnTo>
                  <a:lnTo>
                    <a:pt x="755" y="458"/>
                  </a:lnTo>
                  <a:lnTo>
                    <a:pt x="765" y="527"/>
                  </a:lnTo>
                  <a:lnTo>
                    <a:pt x="776" y="559"/>
                  </a:lnTo>
                  <a:lnTo>
                    <a:pt x="787" y="428"/>
                  </a:lnTo>
                  <a:lnTo>
                    <a:pt x="798" y="387"/>
                  </a:lnTo>
                  <a:lnTo>
                    <a:pt x="809" y="499"/>
                  </a:lnTo>
                  <a:lnTo>
                    <a:pt x="819" y="555"/>
                  </a:lnTo>
                  <a:lnTo>
                    <a:pt x="830" y="586"/>
                  </a:lnTo>
                  <a:lnTo>
                    <a:pt x="841" y="445"/>
                  </a:lnTo>
                  <a:lnTo>
                    <a:pt x="852" y="583"/>
                  </a:lnTo>
                  <a:lnTo>
                    <a:pt x="862" y="721"/>
                  </a:lnTo>
                  <a:lnTo>
                    <a:pt x="873" y="608"/>
                  </a:lnTo>
                  <a:lnTo>
                    <a:pt x="884" y="656"/>
                  </a:lnTo>
                  <a:lnTo>
                    <a:pt x="895" y="627"/>
                  </a:lnTo>
                  <a:lnTo>
                    <a:pt x="906" y="635"/>
                  </a:lnTo>
                  <a:lnTo>
                    <a:pt x="916" y="463"/>
                  </a:lnTo>
                  <a:lnTo>
                    <a:pt x="927" y="523"/>
                  </a:lnTo>
                  <a:lnTo>
                    <a:pt x="938" y="514"/>
                  </a:lnTo>
                  <a:lnTo>
                    <a:pt x="949" y="472"/>
                  </a:lnTo>
                  <a:lnTo>
                    <a:pt x="959" y="328"/>
                  </a:lnTo>
                  <a:lnTo>
                    <a:pt x="970" y="484"/>
                  </a:lnTo>
                  <a:lnTo>
                    <a:pt x="981" y="431"/>
                  </a:lnTo>
                  <a:lnTo>
                    <a:pt x="992" y="451"/>
                  </a:lnTo>
                  <a:lnTo>
                    <a:pt x="1003" y="518"/>
                  </a:lnTo>
                  <a:lnTo>
                    <a:pt x="1013" y="518"/>
                  </a:lnTo>
                  <a:lnTo>
                    <a:pt x="1024" y="245"/>
                  </a:lnTo>
                  <a:lnTo>
                    <a:pt x="1035" y="459"/>
                  </a:lnTo>
                  <a:lnTo>
                    <a:pt x="1046" y="452"/>
                  </a:lnTo>
                  <a:lnTo>
                    <a:pt x="1056" y="586"/>
                  </a:lnTo>
                  <a:lnTo>
                    <a:pt x="1067" y="677"/>
                  </a:lnTo>
                  <a:lnTo>
                    <a:pt x="1078" y="560"/>
                  </a:lnTo>
                  <a:lnTo>
                    <a:pt x="1089" y="558"/>
                  </a:lnTo>
                  <a:lnTo>
                    <a:pt x="1100" y="397"/>
                  </a:lnTo>
                  <a:lnTo>
                    <a:pt x="1110" y="53"/>
                  </a:lnTo>
                  <a:lnTo>
                    <a:pt x="1121" y="367"/>
                  </a:lnTo>
                  <a:lnTo>
                    <a:pt x="1132" y="241"/>
                  </a:lnTo>
                  <a:lnTo>
                    <a:pt x="1143" y="193"/>
                  </a:lnTo>
                  <a:lnTo>
                    <a:pt x="1153" y="114"/>
                  </a:lnTo>
                  <a:lnTo>
                    <a:pt x="1164" y="303"/>
                  </a:lnTo>
                  <a:lnTo>
                    <a:pt x="1175" y="331"/>
                  </a:lnTo>
                  <a:lnTo>
                    <a:pt x="1186" y="110"/>
                  </a:lnTo>
                  <a:lnTo>
                    <a:pt x="1197" y="379"/>
                  </a:lnTo>
                  <a:lnTo>
                    <a:pt x="1207" y="110"/>
                  </a:lnTo>
                  <a:lnTo>
                    <a:pt x="1218" y="0"/>
                  </a:lnTo>
                  <a:lnTo>
                    <a:pt x="1229" y="468"/>
                  </a:lnTo>
                  <a:lnTo>
                    <a:pt x="1240" y="381"/>
                  </a:lnTo>
                  <a:lnTo>
                    <a:pt x="1250" y="408"/>
                  </a:lnTo>
                  <a:lnTo>
                    <a:pt x="1261" y="421"/>
                  </a:lnTo>
                  <a:lnTo>
                    <a:pt x="1272" y="467"/>
                  </a:lnTo>
                  <a:lnTo>
                    <a:pt x="1283" y="361"/>
                  </a:lnTo>
                  <a:lnTo>
                    <a:pt x="1294" y="441"/>
                  </a:lnTo>
                  <a:lnTo>
                    <a:pt x="1304" y="441"/>
                  </a:lnTo>
                  <a:lnTo>
                    <a:pt x="1315" y="298"/>
                  </a:lnTo>
                  <a:lnTo>
                    <a:pt x="1326" y="336"/>
                  </a:lnTo>
                  <a:lnTo>
                    <a:pt x="1337" y="447"/>
                  </a:lnTo>
                  <a:lnTo>
                    <a:pt x="1347" y="412"/>
                  </a:lnTo>
                  <a:lnTo>
                    <a:pt x="1358" y="509"/>
                  </a:lnTo>
                  <a:lnTo>
                    <a:pt x="1369" y="321"/>
                  </a:lnTo>
                  <a:lnTo>
                    <a:pt x="1380" y="438"/>
                  </a:lnTo>
                  <a:lnTo>
                    <a:pt x="1390" y="581"/>
                  </a:lnTo>
                  <a:lnTo>
                    <a:pt x="1401" y="631"/>
                  </a:lnTo>
                  <a:lnTo>
                    <a:pt x="1412" y="494"/>
                  </a:lnTo>
                  <a:lnTo>
                    <a:pt x="1423" y="598"/>
                  </a:lnTo>
                  <a:lnTo>
                    <a:pt x="1434" y="690"/>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Line 62"/>
            <p:cNvSpPr>
              <a:spLocks noChangeShapeType="1"/>
            </p:cNvSpPr>
            <p:nvPr/>
          </p:nvSpPr>
          <p:spPr bwMode="auto">
            <a:xfrm flipV="1">
              <a:off x="608" y="396"/>
              <a:ext cx="0" cy="3182"/>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 name="Line 63"/>
            <p:cNvSpPr>
              <a:spLocks noChangeShapeType="1"/>
            </p:cNvSpPr>
            <p:nvPr/>
          </p:nvSpPr>
          <p:spPr bwMode="auto">
            <a:xfrm flipH="1">
              <a:off x="551" y="3375"/>
              <a:ext cx="57"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Rectangle 64"/>
            <p:cNvSpPr>
              <a:spLocks noChangeArrowheads="1"/>
            </p:cNvSpPr>
            <p:nvPr/>
          </p:nvSpPr>
          <p:spPr bwMode="auto">
            <a:xfrm rot="16200000">
              <a:off x="346" y="3247"/>
              <a:ext cx="221"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pitchFamily="34" charset="0"/>
                  <a:cs typeface="Arial" pitchFamily="34" charset="0"/>
                </a:rPr>
                <a:t>50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3" name="Line 65"/>
            <p:cNvSpPr>
              <a:spLocks noChangeShapeType="1"/>
            </p:cNvSpPr>
            <p:nvPr/>
          </p:nvSpPr>
          <p:spPr bwMode="auto">
            <a:xfrm flipH="1">
              <a:off x="551" y="2662"/>
              <a:ext cx="57"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Rectangle 66"/>
            <p:cNvSpPr>
              <a:spLocks noChangeArrowheads="1"/>
            </p:cNvSpPr>
            <p:nvPr/>
          </p:nvSpPr>
          <p:spPr bwMode="auto">
            <a:xfrm rot="16200000">
              <a:off x="308" y="2531"/>
              <a:ext cx="297"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pitchFamily="34" charset="0"/>
                  <a:cs typeface="Arial" pitchFamily="34" charset="0"/>
                </a:rPr>
                <a:t>100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5" name="Line 67"/>
            <p:cNvSpPr>
              <a:spLocks noChangeShapeType="1"/>
            </p:cNvSpPr>
            <p:nvPr/>
          </p:nvSpPr>
          <p:spPr bwMode="auto">
            <a:xfrm flipH="1">
              <a:off x="551" y="1952"/>
              <a:ext cx="57"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Rectangle 68"/>
            <p:cNvSpPr>
              <a:spLocks noChangeArrowheads="1"/>
            </p:cNvSpPr>
            <p:nvPr/>
          </p:nvSpPr>
          <p:spPr bwMode="auto">
            <a:xfrm rot="16200000">
              <a:off x="308" y="1821"/>
              <a:ext cx="297"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pitchFamily="34" charset="0"/>
                  <a:cs typeface="Arial" pitchFamily="34" charset="0"/>
                </a:rPr>
                <a:t>150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7" name="Line 69"/>
            <p:cNvSpPr>
              <a:spLocks noChangeShapeType="1"/>
            </p:cNvSpPr>
            <p:nvPr/>
          </p:nvSpPr>
          <p:spPr bwMode="auto">
            <a:xfrm flipH="1">
              <a:off x="551" y="1238"/>
              <a:ext cx="57"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Rectangle 70"/>
            <p:cNvSpPr>
              <a:spLocks noChangeArrowheads="1"/>
            </p:cNvSpPr>
            <p:nvPr/>
          </p:nvSpPr>
          <p:spPr bwMode="auto">
            <a:xfrm rot="16200000">
              <a:off x="308" y="1108"/>
              <a:ext cx="297"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pitchFamily="34" charset="0"/>
                  <a:cs typeface="Arial" pitchFamily="34" charset="0"/>
                </a:rPr>
                <a:t>200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9" name="Line 71"/>
            <p:cNvSpPr>
              <a:spLocks noChangeShapeType="1"/>
            </p:cNvSpPr>
            <p:nvPr/>
          </p:nvSpPr>
          <p:spPr bwMode="auto">
            <a:xfrm flipH="1">
              <a:off x="551" y="528"/>
              <a:ext cx="57"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Rectangle 72"/>
            <p:cNvSpPr>
              <a:spLocks noChangeArrowheads="1"/>
            </p:cNvSpPr>
            <p:nvPr/>
          </p:nvSpPr>
          <p:spPr bwMode="auto">
            <a:xfrm rot="16200000">
              <a:off x="309" y="397"/>
              <a:ext cx="297"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pitchFamily="34" charset="0"/>
                  <a:cs typeface="Arial" pitchFamily="34" charset="0"/>
                </a:rPr>
                <a:t>250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1" name="Line 73"/>
            <p:cNvSpPr>
              <a:spLocks noChangeShapeType="1"/>
            </p:cNvSpPr>
            <p:nvPr/>
          </p:nvSpPr>
          <p:spPr bwMode="auto">
            <a:xfrm>
              <a:off x="608" y="3578"/>
              <a:ext cx="4963"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Line 74"/>
            <p:cNvSpPr>
              <a:spLocks noChangeShapeType="1"/>
            </p:cNvSpPr>
            <p:nvPr/>
          </p:nvSpPr>
          <p:spPr bwMode="auto">
            <a:xfrm>
              <a:off x="695" y="3578"/>
              <a:ext cx="0" cy="52"/>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Rectangle 75"/>
            <p:cNvSpPr>
              <a:spLocks noChangeArrowheads="1"/>
            </p:cNvSpPr>
            <p:nvPr/>
          </p:nvSpPr>
          <p:spPr bwMode="auto">
            <a:xfrm rot="18900000">
              <a:off x="417" y="3645"/>
              <a:ext cx="374"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pitchFamily="34" charset="0"/>
                  <a:cs typeface="Arial" pitchFamily="34" charset="0"/>
                </a:rPr>
                <a:t>2003</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 name="Line 76"/>
            <p:cNvSpPr>
              <a:spLocks noChangeShapeType="1"/>
            </p:cNvSpPr>
            <p:nvPr/>
          </p:nvSpPr>
          <p:spPr bwMode="auto">
            <a:xfrm>
              <a:off x="1129" y="3578"/>
              <a:ext cx="0" cy="52"/>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Rectangle 77"/>
            <p:cNvSpPr>
              <a:spLocks noChangeArrowheads="1"/>
            </p:cNvSpPr>
            <p:nvPr/>
          </p:nvSpPr>
          <p:spPr bwMode="auto">
            <a:xfrm rot="18900000">
              <a:off x="848" y="3645"/>
              <a:ext cx="374"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pitchFamily="34" charset="0"/>
                  <a:cs typeface="Arial" pitchFamily="34" charset="0"/>
                </a:rPr>
                <a:t>2004</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 name="Line 78"/>
            <p:cNvSpPr>
              <a:spLocks noChangeShapeType="1"/>
            </p:cNvSpPr>
            <p:nvPr/>
          </p:nvSpPr>
          <p:spPr bwMode="auto">
            <a:xfrm>
              <a:off x="1560" y="3578"/>
              <a:ext cx="0" cy="52"/>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Rectangle 79"/>
            <p:cNvSpPr>
              <a:spLocks noChangeArrowheads="1"/>
            </p:cNvSpPr>
            <p:nvPr/>
          </p:nvSpPr>
          <p:spPr bwMode="auto">
            <a:xfrm rot="18900000">
              <a:off x="1279" y="3645"/>
              <a:ext cx="374"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pitchFamily="34" charset="0"/>
                  <a:cs typeface="Arial" pitchFamily="34" charset="0"/>
                </a:rPr>
                <a:t>2005</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8" name="Line 80"/>
            <p:cNvSpPr>
              <a:spLocks noChangeShapeType="1"/>
            </p:cNvSpPr>
            <p:nvPr/>
          </p:nvSpPr>
          <p:spPr bwMode="auto">
            <a:xfrm>
              <a:off x="1991" y="3578"/>
              <a:ext cx="0" cy="52"/>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Rectangle 81"/>
            <p:cNvSpPr>
              <a:spLocks noChangeArrowheads="1"/>
            </p:cNvSpPr>
            <p:nvPr/>
          </p:nvSpPr>
          <p:spPr bwMode="auto">
            <a:xfrm rot="18900000">
              <a:off x="1709" y="3645"/>
              <a:ext cx="374"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pitchFamily="34" charset="0"/>
                  <a:cs typeface="Arial" pitchFamily="34" charset="0"/>
                </a:rPr>
                <a:t>2006</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0" name="Line 82"/>
            <p:cNvSpPr>
              <a:spLocks noChangeShapeType="1"/>
            </p:cNvSpPr>
            <p:nvPr/>
          </p:nvSpPr>
          <p:spPr bwMode="auto">
            <a:xfrm>
              <a:off x="2425" y="3578"/>
              <a:ext cx="0" cy="52"/>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Rectangle 83"/>
            <p:cNvSpPr>
              <a:spLocks noChangeArrowheads="1"/>
            </p:cNvSpPr>
            <p:nvPr/>
          </p:nvSpPr>
          <p:spPr bwMode="auto">
            <a:xfrm rot="18900000">
              <a:off x="2144" y="3645"/>
              <a:ext cx="374"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pitchFamily="34" charset="0"/>
                  <a:cs typeface="Arial" pitchFamily="34" charset="0"/>
                </a:rPr>
                <a:t>2007</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3" name="Line 84"/>
            <p:cNvSpPr>
              <a:spLocks noChangeShapeType="1"/>
            </p:cNvSpPr>
            <p:nvPr/>
          </p:nvSpPr>
          <p:spPr bwMode="auto">
            <a:xfrm>
              <a:off x="2856" y="3578"/>
              <a:ext cx="0" cy="52"/>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96" name="Rectangle 85"/>
            <p:cNvSpPr>
              <a:spLocks noChangeArrowheads="1"/>
            </p:cNvSpPr>
            <p:nvPr/>
          </p:nvSpPr>
          <p:spPr bwMode="auto">
            <a:xfrm rot="18900000">
              <a:off x="2574" y="3645"/>
              <a:ext cx="374"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pitchFamily="34" charset="0"/>
                  <a:cs typeface="Arial" pitchFamily="34" charset="0"/>
                </a:rPr>
                <a:t>2008</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097" name="Line 86"/>
            <p:cNvSpPr>
              <a:spLocks noChangeShapeType="1"/>
            </p:cNvSpPr>
            <p:nvPr/>
          </p:nvSpPr>
          <p:spPr bwMode="auto">
            <a:xfrm>
              <a:off x="3287" y="3578"/>
              <a:ext cx="0" cy="52"/>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99" name="Rectangle 87"/>
            <p:cNvSpPr>
              <a:spLocks noChangeArrowheads="1"/>
            </p:cNvSpPr>
            <p:nvPr/>
          </p:nvSpPr>
          <p:spPr bwMode="auto">
            <a:xfrm rot="18900000">
              <a:off x="3005" y="3645"/>
              <a:ext cx="374"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pitchFamily="34" charset="0"/>
                  <a:cs typeface="Arial" pitchFamily="34" charset="0"/>
                </a:rPr>
                <a:t>2009</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00" name="Line 88"/>
            <p:cNvSpPr>
              <a:spLocks noChangeShapeType="1"/>
            </p:cNvSpPr>
            <p:nvPr/>
          </p:nvSpPr>
          <p:spPr bwMode="auto">
            <a:xfrm>
              <a:off x="3721" y="3578"/>
              <a:ext cx="0" cy="52"/>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01" name="Rectangle 89"/>
            <p:cNvSpPr>
              <a:spLocks noChangeArrowheads="1"/>
            </p:cNvSpPr>
            <p:nvPr/>
          </p:nvSpPr>
          <p:spPr bwMode="auto">
            <a:xfrm rot="18900000">
              <a:off x="3440" y="3645"/>
              <a:ext cx="374"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pitchFamily="34" charset="0"/>
                  <a:cs typeface="Arial" pitchFamily="34" charset="0"/>
                </a:rPr>
                <a:t>2010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02" name="Line 90"/>
            <p:cNvSpPr>
              <a:spLocks noChangeShapeType="1"/>
            </p:cNvSpPr>
            <p:nvPr/>
          </p:nvSpPr>
          <p:spPr bwMode="auto">
            <a:xfrm>
              <a:off x="4152" y="3578"/>
              <a:ext cx="0" cy="52"/>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03" name="Rectangle 91"/>
            <p:cNvSpPr>
              <a:spLocks noChangeArrowheads="1"/>
            </p:cNvSpPr>
            <p:nvPr/>
          </p:nvSpPr>
          <p:spPr bwMode="auto">
            <a:xfrm rot="18900000">
              <a:off x="3870" y="3645"/>
              <a:ext cx="374"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pitchFamily="34" charset="0"/>
                  <a:cs typeface="Arial" pitchFamily="34" charset="0"/>
                </a:rPr>
                <a:t>2011</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04" name="Line 92"/>
            <p:cNvSpPr>
              <a:spLocks noChangeShapeType="1"/>
            </p:cNvSpPr>
            <p:nvPr/>
          </p:nvSpPr>
          <p:spPr bwMode="auto">
            <a:xfrm>
              <a:off x="4583" y="3578"/>
              <a:ext cx="0" cy="52"/>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05" name="Rectangle 93"/>
            <p:cNvSpPr>
              <a:spLocks noChangeArrowheads="1"/>
            </p:cNvSpPr>
            <p:nvPr/>
          </p:nvSpPr>
          <p:spPr bwMode="auto">
            <a:xfrm rot="18900000">
              <a:off x="4301" y="3645"/>
              <a:ext cx="374"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pitchFamily="34" charset="0"/>
                  <a:cs typeface="Arial" pitchFamily="34" charset="0"/>
                </a:rPr>
                <a:t>2012</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06" name="Line 94"/>
            <p:cNvSpPr>
              <a:spLocks noChangeShapeType="1"/>
            </p:cNvSpPr>
            <p:nvPr/>
          </p:nvSpPr>
          <p:spPr bwMode="auto">
            <a:xfrm>
              <a:off x="5017" y="3578"/>
              <a:ext cx="0" cy="52"/>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07" name="Rectangle 95"/>
            <p:cNvSpPr>
              <a:spLocks noChangeArrowheads="1"/>
            </p:cNvSpPr>
            <p:nvPr/>
          </p:nvSpPr>
          <p:spPr bwMode="auto">
            <a:xfrm rot="18900000">
              <a:off x="4735" y="3645"/>
              <a:ext cx="374"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pitchFamily="34" charset="0"/>
                  <a:cs typeface="Arial" pitchFamily="34" charset="0"/>
                </a:rPr>
                <a:t>2013</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08" name="Line 96"/>
            <p:cNvSpPr>
              <a:spLocks noChangeShapeType="1"/>
            </p:cNvSpPr>
            <p:nvPr/>
          </p:nvSpPr>
          <p:spPr bwMode="auto">
            <a:xfrm>
              <a:off x="5448" y="3578"/>
              <a:ext cx="0" cy="52"/>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09" name="Rectangle 97"/>
            <p:cNvSpPr>
              <a:spLocks noChangeArrowheads="1"/>
            </p:cNvSpPr>
            <p:nvPr/>
          </p:nvSpPr>
          <p:spPr bwMode="auto">
            <a:xfrm rot="18900000">
              <a:off x="5166" y="3645"/>
              <a:ext cx="374"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pitchFamily="34" charset="0"/>
                  <a:cs typeface="Arial" pitchFamily="34" charset="0"/>
                </a:rPr>
                <a:t>2014</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48" name="Title 1"/>
          <p:cNvSpPr txBox="1">
            <a:spLocks/>
          </p:cNvSpPr>
          <p:nvPr/>
        </p:nvSpPr>
        <p:spPr bwMode="auto">
          <a:xfrm>
            <a:off x="134758" y="-242622"/>
            <a:ext cx="9663762"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ctr" anchorCtr="0" compatLnSpc="1">
            <a:prstTxWarp prst="textNoShape">
              <a:avLst/>
            </a:prstTxWarp>
          </a:bodyPr>
          <a:lstStyle>
            <a:lvl1pPr marL="0" indent="0" algn="l" defTabSz="457200" rtl="0" eaLnBrk="0" fontAlgn="base" hangingPunct="0">
              <a:spcBef>
                <a:spcPct val="0"/>
              </a:spcBef>
              <a:spcAft>
                <a:spcPct val="0"/>
              </a:spcAft>
              <a:defRPr sz="2800" b="1" kern="1200">
                <a:solidFill>
                  <a:schemeClr val="tx1"/>
                </a:solidFill>
                <a:latin typeface="+mj-lt"/>
                <a:ea typeface="ＭＳ Ｐゴシック" pitchFamily="-111"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a:lstStyle>
          <a:p>
            <a:pPr eaLnBrk="1" hangingPunct="1"/>
            <a:r>
              <a:rPr lang="en-US" dirty="0" smtClean="0">
                <a:latin typeface="Arial" pitchFamily="34" charset="0"/>
                <a:ea typeface="ＭＳ Ｐゴシック" pitchFamily="34" charset="-128"/>
                <a:cs typeface="Arial" pitchFamily="34" charset="0"/>
              </a:rPr>
              <a:t>India Economic Policy Uncertainty Index</a:t>
            </a:r>
          </a:p>
        </p:txBody>
      </p:sp>
      <p:sp>
        <p:nvSpPr>
          <p:cNvPr id="91" name="Text Box 12"/>
          <p:cNvSpPr txBox="1">
            <a:spLocks noChangeArrowheads="1"/>
          </p:cNvSpPr>
          <p:nvPr/>
        </p:nvSpPr>
        <p:spPr bwMode="auto">
          <a:xfrm rot="16200000">
            <a:off x="-1684277" y="2818187"/>
            <a:ext cx="3858857" cy="330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3641" tIns="41821" rIns="83641" bIns="41821">
            <a:spAutoFit/>
          </a:bodyPr>
          <a:lstStyle>
            <a:lvl1pPr defTabSz="836613" eaLnBrk="0" hangingPunct="0">
              <a:defRPr sz="2800">
                <a:solidFill>
                  <a:schemeClr val="tx1"/>
                </a:solidFill>
                <a:latin typeface="Arial" charset="0"/>
              </a:defRPr>
            </a:lvl1pPr>
            <a:lvl2pPr marL="742950" indent="-285750" defTabSz="836613" eaLnBrk="0" hangingPunct="0">
              <a:defRPr sz="2800">
                <a:solidFill>
                  <a:schemeClr val="tx1"/>
                </a:solidFill>
                <a:latin typeface="Arial" charset="0"/>
              </a:defRPr>
            </a:lvl2pPr>
            <a:lvl3pPr marL="1143000" indent="-228600" defTabSz="836613" eaLnBrk="0" hangingPunct="0">
              <a:defRPr sz="2800">
                <a:solidFill>
                  <a:schemeClr val="tx1"/>
                </a:solidFill>
                <a:latin typeface="Arial" charset="0"/>
              </a:defRPr>
            </a:lvl3pPr>
            <a:lvl4pPr marL="1600200" indent="-228600" defTabSz="836613" eaLnBrk="0" hangingPunct="0">
              <a:defRPr sz="2800">
                <a:solidFill>
                  <a:schemeClr val="tx1"/>
                </a:solidFill>
                <a:latin typeface="Arial" charset="0"/>
              </a:defRPr>
            </a:lvl4pPr>
            <a:lvl5pPr marL="2057400" indent="-228600" defTabSz="836613" eaLnBrk="0" hangingPunct="0">
              <a:defRPr sz="2800">
                <a:solidFill>
                  <a:schemeClr val="tx1"/>
                </a:solidFill>
                <a:latin typeface="Arial" charset="0"/>
              </a:defRPr>
            </a:lvl5pPr>
            <a:lvl6pPr marL="2514600" indent="-228600" defTabSz="836613" eaLnBrk="0" fontAlgn="base" hangingPunct="0">
              <a:spcBef>
                <a:spcPct val="0"/>
              </a:spcBef>
              <a:spcAft>
                <a:spcPct val="0"/>
              </a:spcAft>
              <a:defRPr sz="2800">
                <a:solidFill>
                  <a:schemeClr val="tx1"/>
                </a:solidFill>
                <a:latin typeface="Arial" charset="0"/>
              </a:defRPr>
            </a:lvl6pPr>
            <a:lvl7pPr marL="2971800" indent="-228600" defTabSz="836613" eaLnBrk="0" fontAlgn="base" hangingPunct="0">
              <a:spcBef>
                <a:spcPct val="0"/>
              </a:spcBef>
              <a:spcAft>
                <a:spcPct val="0"/>
              </a:spcAft>
              <a:defRPr sz="2800">
                <a:solidFill>
                  <a:schemeClr val="tx1"/>
                </a:solidFill>
                <a:latin typeface="Arial" charset="0"/>
              </a:defRPr>
            </a:lvl7pPr>
            <a:lvl8pPr marL="3429000" indent="-228600" defTabSz="836613" eaLnBrk="0" fontAlgn="base" hangingPunct="0">
              <a:spcBef>
                <a:spcPct val="0"/>
              </a:spcBef>
              <a:spcAft>
                <a:spcPct val="0"/>
              </a:spcAft>
              <a:defRPr sz="2800">
                <a:solidFill>
                  <a:schemeClr val="tx1"/>
                </a:solidFill>
                <a:latin typeface="Arial" charset="0"/>
              </a:defRPr>
            </a:lvl8pPr>
            <a:lvl9pPr marL="3886200" indent="-228600" defTabSz="836613" eaLnBrk="0" fontAlgn="base" hangingPunct="0">
              <a:spcBef>
                <a:spcPct val="0"/>
              </a:spcBef>
              <a:spcAft>
                <a:spcPct val="0"/>
              </a:spcAft>
              <a:defRPr sz="2800">
                <a:solidFill>
                  <a:schemeClr val="tx1"/>
                </a:solidFill>
                <a:latin typeface="Arial" charset="0"/>
              </a:defRPr>
            </a:lvl9pPr>
          </a:lstStyle>
          <a:p>
            <a:r>
              <a:rPr lang="en-US" sz="1600" b="1" dirty="0" smtClean="0"/>
              <a:t>India Based Policy</a:t>
            </a:r>
            <a:r>
              <a:rPr lang="en-GB" sz="1600" b="1" dirty="0" smtClean="0">
                <a:solidFill>
                  <a:schemeClr val="tx2"/>
                </a:solidFill>
              </a:rPr>
              <a:t> </a:t>
            </a:r>
            <a:r>
              <a:rPr lang="en-GB" sz="1600" b="1" dirty="0" smtClean="0"/>
              <a:t>Uncertainty Index</a:t>
            </a:r>
            <a:endParaRPr lang="en-GB" sz="1600" b="1" dirty="0"/>
          </a:p>
        </p:txBody>
      </p:sp>
      <p:sp>
        <p:nvSpPr>
          <p:cNvPr id="95" name="TextBox 94"/>
          <p:cNvSpPr txBox="1"/>
          <p:nvPr/>
        </p:nvSpPr>
        <p:spPr>
          <a:xfrm>
            <a:off x="7069080" y="251038"/>
            <a:ext cx="2064031" cy="523220"/>
          </a:xfrm>
          <a:prstGeom prst="rect">
            <a:avLst/>
          </a:prstGeom>
          <a:noFill/>
        </p:spPr>
        <p:txBody>
          <a:bodyPr wrap="square" rtlCol="0">
            <a:spAutoFit/>
          </a:bodyPr>
          <a:lstStyle/>
          <a:p>
            <a:pPr algn="ctr"/>
            <a:r>
              <a:rPr lang="en-US" sz="1400" dirty="0" smtClean="0"/>
              <a:t>Exchange Rate Fluctuations and Worry</a:t>
            </a:r>
            <a:endParaRPr lang="en-US" sz="1400" dirty="0"/>
          </a:p>
        </p:txBody>
      </p:sp>
      <p:sp>
        <p:nvSpPr>
          <p:cNvPr id="102" name="TextBox 101"/>
          <p:cNvSpPr txBox="1"/>
          <p:nvPr/>
        </p:nvSpPr>
        <p:spPr>
          <a:xfrm>
            <a:off x="6393650" y="765330"/>
            <a:ext cx="1274844" cy="307777"/>
          </a:xfrm>
          <a:prstGeom prst="rect">
            <a:avLst/>
          </a:prstGeom>
          <a:noFill/>
        </p:spPr>
        <p:txBody>
          <a:bodyPr wrap="square" rtlCol="0">
            <a:spAutoFit/>
          </a:bodyPr>
          <a:lstStyle/>
          <a:p>
            <a:pPr algn="ctr"/>
            <a:r>
              <a:rPr lang="en-US" sz="1400" dirty="0" err="1" smtClean="0"/>
              <a:t>Lokpal</a:t>
            </a:r>
            <a:r>
              <a:rPr lang="en-US" sz="1400" dirty="0" smtClean="0"/>
              <a:t> Bill</a:t>
            </a:r>
            <a:endParaRPr lang="en-US" sz="1400" dirty="0"/>
          </a:p>
        </p:txBody>
      </p:sp>
      <p:sp>
        <p:nvSpPr>
          <p:cNvPr id="68" name="Text Box 60"/>
          <p:cNvSpPr txBox="1">
            <a:spLocks noChangeArrowheads="1"/>
          </p:cNvSpPr>
          <p:nvPr/>
        </p:nvSpPr>
        <p:spPr bwMode="auto">
          <a:xfrm>
            <a:off x="142875" y="6337881"/>
            <a:ext cx="89296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600" dirty="0">
                <a:solidFill>
                  <a:srgbClr val="000000"/>
                </a:solidFill>
              </a:rPr>
              <a:t>Source: </a:t>
            </a:r>
            <a:r>
              <a:rPr lang="en-US" sz="1600" dirty="0" smtClean="0">
                <a:solidFill>
                  <a:srgbClr val="000000"/>
                </a:solidFill>
                <a:hlinkClick r:id="rId2"/>
              </a:rPr>
              <a:t>www.policyuncertainty.com</a:t>
            </a:r>
            <a:r>
              <a:rPr lang="en-US" sz="1600" dirty="0" smtClean="0">
                <a:solidFill>
                  <a:srgbClr val="000000"/>
                </a:solidFill>
              </a:rPr>
              <a:t>. Data from 7 Indian newspapers (</a:t>
            </a:r>
            <a:r>
              <a:rPr lang="en-US" sz="1600" dirty="0" smtClean="0"/>
              <a:t>Economic </a:t>
            </a:r>
            <a:r>
              <a:rPr lang="en-US" sz="1600" dirty="0"/>
              <a:t>Times, </a:t>
            </a:r>
            <a:r>
              <a:rPr lang="en-US" sz="1600" dirty="0" smtClean="0"/>
              <a:t>Times </a:t>
            </a:r>
            <a:r>
              <a:rPr lang="en-US" sz="1600" dirty="0"/>
              <a:t>of India, </a:t>
            </a:r>
            <a:r>
              <a:rPr lang="en-US" sz="1600" dirty="0" smtClean="0"/>
              <a:t>Hindustan </a:t>
            </a:r>
            <a:r>
              <a:rPr lang="en-US" sz="1600" dirty="0"/>
              <a:t>Times, </a:t>
            </a:r>
            <a:r>
              <a:rPr lang="en-US" sz="1600" dirty="0" smtClean="0"/>
              <a:t>Hindu</a:t>
            </a:r>
            <a:r>
              <a:rPr lang="en-US" sz="1600" dirty="0"/>
              <a:t>, </a:t>
            </a:r>
            <a:r>
              <a:rPr lang="en-US" sz="1600" dirty="0" smtClean="0"/>
              <a:t>Statesman</a:t>
            </a:r>
            <a:r>
              <a:rPr lang="en-US" sz="1600" dirty="0"/>
              <a:t>, </a:t>
            </a:r>
            <a:r>
              <a:rPr lang="en-US" sz="1600" dirty="0" smtClean="0"/>
              <a:t>Indian </a:t>
            </a:r>
            <a:r>
              <a:rPr lang="en-US" sz="1600" dirty="0"/>
              <a:t>Express, and </a:t>
            </a:r>
            <a:r>
              <a:rPr lang="en-US" sz="1600" dirty="0" smtClean="0"/>
              <a:t>Financial Express)</a:t>
            </a:r>
            <a:endParaRPr lang="en-US" sz="1600" dirty="0" smtClean="0">
              <a:solidFill>
                <a:srgbClr val="000000"/>
              </a:solidFill>
            </a:endParaRPr>
          </a:p>
        </p:txBody>
      </p:sp>
      <p:sp>
        <p:nvSpPr>
          <p:cNvPr id="94" name="TextBox 93"/>
          <p:cNvSpPr txBox="1"/>
          <p:nvPr/>
        </p:nvSpPr>
        <p:spPr>
          <a:xfrm>
            <a:off x="1108822" y="975223"/>
            <a:ext cx="1692985" cy="523220"/>
          </a:xfrm>
          <a:prstGeom prst="rect">
            <a:avLst/>
          </a:prstGeom>
          <a:noFill/>
        </p:spPr>
        <p:txBody>
          <a:bodyPr wrap="square" rtlCol="0">
            <a:spAutoFit/>
          </a:bodyPr>
          <a:lstStyle/>
          <a:p>
            <a:pPr algn="ctr"/>
            <a:r>
              <a:rPr lang="en-US" sz="1400" dirty="0" smtClean="0"/>
              <a:t>Congress Party wins National Election</a:t>
            </a:r>
            <a:endParaRPr lang="en-US" sz="1400" dirty="0"/>
          </a:p>
        </p:txBody>
      </p:sp>
      <p:sp>
        <p:nvSpPr>
          <p:cNvPr id="96" name="TextBox 95"/>
          <p:cNvSpPr txBox="1"/>
          <p:nvPr/>
        </p:nvSpPr>
        <p:spPr>
          <a:xfrm>
            <a:off x="3662955" y="2679153"/>
            <a:ext cx="1113773" cy="307777"/>
          </a:xfrm>
          <a:prstGeom prst="rect">
            <a:avLst/>
          </a:prstGeom>
          <a:noFill/>
        </p:spPr>
        <p:txBody>
          <a:bodyPr wrap="square" rtlCol="0">
            <a:spAutoFit/>
          </a:bodyPr>
          <a:lstStyle/>
          <a:p>
            <a:pPr algn="ctr"/>
            <a:r>
              <a:rPr lang="en-US" sz="1400" dirty="0" smtClean="0"/>
              <a:t>Bear Sterns</a:t>
            </a:r>
            <a:endParaRPr lang="en-US" sz="1400" dirty="0"/>
          </a:p>
        </p:txBody>
      </p:sp>
      <p:sp>
        <p:nvSpPr>
          <p:cNvPr id="100" name="TextBox 99"/>
          <p:cNvSpPr txBox="1"/>
          <p:nvPr/>
        </p:nvSpPr>
        <p:spPr>
          <a:xfrm>
            <a:off x="4508564" y="1111740"/>
            <a:ext cx="1182658" cy="307777"/>
          </a:xfrm>
          <a:prstGeom prst="rect">
            <a:avLst/>
          </a:prstGeom>
          <a:noFill/>
        </p:spPr>
        <p:txBody>
          <a:bodyPr wrap="square" rtlCol="0">
            <a:spAutoFit/>
          </a:bodyPr>
          <a:lstStyle/>
          <a:p>
            <a:pPr algn="ctr"/>
            <a:r>
              <a:rPr lang="en-US" sz="1400" dirty="0" smtClean="0"/>
              <a:t>Lehman Bros</a:t>
            </a:r>
            <a:endParaRPr lang="en-US" sz="1400" dirty="0"/>
          </a:p>
        </p:txBody>
      </p:sp>
      <p:sp>
        <p:nvSpPr>
          <p:cNvPr id="105" name="TextBox 104"/>
          <p:cNvSpPr txBox="1"/>
          <p:nvPr/>
        </p:nvSpPr>
        <p:spPr>
          <a:xfrm>
            <a:off x="3631783" y="1770239"/>
            <a:ext cx="1367206" cy="523220"/>
          </a:xfrm>
          <a:prstGeom prst="rect">
            <a:avLst/>
          </a:prstGeom>
          <a:noFill/>
        </p:spPr>
        <p:txBody>
          <a:bodyPr wrap="square" rtlCol="0">
            <a:spAutoFit/>
          </a:bodyPr>
          <a:lstStyle/>
          <a:p>
            <a:pPr algn="ctr"/>
            <a:r>
              <a:rPr lang="en-US" sz="1400" dirty="0" smtClean="0"/>
              <a:t>India-US Nuclear Deal</a:t>
            </a:r>
            <a:endParaRPr lang="en-US" sz="1400" dirty="0"/>
          </a:p>
        </p:txBody>
      </p:sp>
      <p:sp>
        <p:nvSpPr>
          <p:cNvPr id="106" name="TextBox 105"/>
          <p:cNvSpPr txBox="1"/>
          <p:nvPr/>
        </p:nvSpPr>
        <p:spPr>
          <a:xfrm>
            <a:off x="6153595" y="1508629"/>
            <a:ext cx="700833" cy="523220"/>
          </a:xfrm>
          <a:prstGeom prst="rect">
            <a:avLst/>
          </a:prstGeom>
          <a:noFill/>
        </p:spPr>
        <p:txBody>
          <a:bodyPr wrap="square" rtlCol="0">
            <a:spAutoFit/>
          </a:bodyPr>
          <a:lstStyle/>
          <a:p>
            <a:pPr algn="ctr"/>
            <a:r>
              <a:rPr lang="en-US" sz="1400" dirty="0" smtClean="0"/>
              <a:t>Price Hikes</a:t>
            </a:r>
            <a:endParaRPr lang="en-US" sz="1400" dirty="0"/>
          </a:p>
        </p:txBody>
      </p:sp>
    </p:spTree>
    <p:extLst>
      <p:ext uri="{BB962C8B-B14F-4D97-AF65-F5344CB8AC3E}">
        <p14:creationId xmlns:p14="http://schemas.microsoft.com/office/powerpoint/2010/main" val="9540928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noChangeAspect="1"/>
          </p:cNvGrpSpPr>
          <p:nvPr/>
        </p:nvGrpSpPr>
        <p:grpSpPr bwMode="auto">
          <a:xfrm>
            <a:off x="473556" y="478249"/>
            <a:ext cx="8670444" cy="5808165"/>
            <a:chOff x="394" y="321"/>
            <a:chExt cx="5050" cy="3536"/>
          </a:xfrm>
        </p:grpSpPr>
        <p:sp>
          <p:nvSpPr>
            <p:cNvPr id="7" name="Rectangle 8"/>
            <p:cNvSpPr>
              <a:spLocks noChangeArrowheads="1"/>
            </p:cNvSpPr>
            <p:nvPr/>
          </p:nvSpPr>
          <p:spPr bwMode="auto">
            <a:xfrm>
              <a:off x="634" y="416"/>
              <a:ext cx="4810" cy="3188"/>
            </a:xfrm>
            <a:prstGeom prst="rect">
              <a:avLst/>
            </a:prstGeom>
            <a:solidFill>
              <a:srgbClr val="FFFFFF"/>
            </a:solidFill>
            <a:ln w="9525">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Line 9"/>
            <p:cNvSpPr>
              <a:spLocks noChangeShapeType="1"/>
            </p:cNvSpPr>
            <p:nvPr/>
          </p:nvSpPr>
          <p:spPr bwMode="auto">
            <a:xfrm>
              <a:off x="634" y="3520"/>
              <a:ext cx="4810" cy="0"/>
            </a:xfrm>
            <a:prstGeom prst="line">
              <a:avLst/>
            </a:prstGeom>
            <a:noFill/>
            <a:ln w="20638">
              <a:solidFill>
                <a:srgbClr val="E8E8E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Line 10"/>
            <p:cNvSpPr>
              <a:spLocks noChangeShapeType="1"/>
            </p:cNvSpPr>
            <p:nvPr/>
          </p:nvSpPr>
          <p:spPr bwMode="auto">
            <a:xfrm>
              <a:off x="634" y="2766"/>
              <a:ext cx="4810" cy="0"/>
            </a:xfrm>
            <a:prstGeom prst="line">
              <a:avLst/>
            </a:prstGeom>
            <a:noFill/>
            <a:ln w="20638">
              <a:solidFill>
                <a:srgbClr val="E8E8E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Line 11"/>
            <p:cNvSpPr>
              <a:spLocks noChangeShapeType="1"/>
            </p:cNvSpPr>
            <p:nvPr/>
          </p:nvSpPr>
          <p:spPr bwMode="auto">
            <a:xfrm>
              <a:off x="634" y="2012"/>
              <a:ext cx="4810" cy="0"/>
            </a:xfrm>
            <a:prstGeom prst="line">
              <a:avLst/>
            </a:prstGeom>
            <a:noFill/>
            <a:ln w="20638">
              <a:solidFill>
                <a:srgbClr val="E8E8E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Line 12"/>
            <p:cNvSpPr>
              <a:spLocks noChangeShapeType="1"/>
            </p:cNvSpPr>
            <p:nvPr/>
          </p:nvSpPr>
          <p:spPr bwMode="auto">
            <a:xfrm>
              <a:off x="634" y="1258"/>
              <a:ext cx="4810" cy="0"/>
            </a:xfrm>
            <a:prstGeom prst="line">
              <a:avLst/>
            </a:prstGeom>
            <a:noFill/>
            <a:ln w="20638">
              <a:solidFill>
                <a:srgbClr val="E8E8E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Line 13"/>
            <p:cNvSpPr>
              <a:spLocks noChangeShapeType="1"/>
            </p:cNvSpPr>
            <p:nvPr/>
          </p:nvSpPr>
          <p:spPr bwMode="auto">
            <a:xfrm>
              <a:off x="634" y="500"/>
              <a:ext cx="4810" cy="0"/>
            </a:xfrm>
            <a:prstGeom prst="line">
              <a:avLst/>
            </a:prstGeom>
            <a:noFill/>
            <a:ln w="20638">
              <a:solidFill>
                <a:srgbClr val="E8E8E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14"/>
            <p:cNvSpPr>
              <a:spLocks/>
            </p:cNvSpPr>
            <p:nvPr/>
          </p:nvSpPr>
          <p:spPr bwMode="auto">
            <a:xfrm>
              <a:off x="718" y="775"/>
              <a:ext cx="4642" cy="2677"/>
            </a:xfrm>
            <a:custGeom>
              <a:avLst/>
              <a:gdLst>
                <a:gd name="T0" fmla="*/ 19 w 1434"/>
                <a:gd name="T1" fmla="*/ 543 h 827"/>
                <a:gd name="T2" fmla="*/ 44 w 1434"/>
                <a:gd name="T3" fmla="*/ 725 h 827"/>
                <a:gd name="T4" fmla="*/ 69 w 1434"/>
                <a:gd name="T5" fmla="*/ 514 h 827"/>
                <a:gd name="T6" fmla="*/ 94 w 1434"/>
                <a:gd name="T7" fmla="*/ 700 h 827"/>
                <a:gd name="T8" fmla="*/ 119 w 1434"/>
                <a:gd name="T9" fmla="*/ 718 h 827"/>
                <a:gd name="T10" fmla="*/ 144 w 1434"/>
                <a:gd name="T11" fmla="*/ 687 h 827"/>
                <a:gd name="T12" fmla="*/ 169 w 1434"/>
                <a:gd name="T13" fmla="*/ 561 h 827"/>
                <a:gd name="T14" fmla="*/ 194 w 1434"/>
                <a:gd name="T15" fmla="*/ 785 h 827"/>
                <a:gd name="T16" fmla="*/ 219 w 1434"/>
                <a:gd name="T17" fmla="*/ 800 h 827"/>
                <a:gd name="T18" fmla="*/ 245 w 1434"/>
                <a:gd name="T19" fmla="*/ 803 h 827"/>
                <a:gd name="T20" fmla="*/ 270 w 1434"/>
                <a:gd name="T21" fmla="*/ 759 h 827"/>
                <a:gd name="T22" fmla="*/ 295 w 1434"/>
                <a:gd name="T23" fmla="*/ 686 h 827"/>
                <a:gd name="T24" fmla="*/ 320 w 1434"/>
                <a:gd name="T25" fmla="*/ 810 h 827"/>
                <a:gd name="T26" fmla="*/ 345 w 1434"/>
                <a:gd name="T27" fmla="*/ 755 h 827"/>
                <a:gd name="T28" fmla="*/ 370 w 1434"/>
                <a:gd name="T29" fmla="*/ 762 h 827"/>
                <a:gd name="T30" fmla="*/ 395 w 1434"/>
                <a:gd name="T31" fmla="*/ 766 h 827"/>
                <a:gd name="T32" fmla="*/ 420 w 1434"/>
                <a:gd name="T33" fmla="*/ 785 h 827"/>
                <a:gd name="T34" fmla="*/ 445 w 1434"/>
                <a:gd name="T35" fmla="*/ 586 h 827"/>
                <a:gd name="T36" fmla="*/ 470 w 1434"/>
                <a:gd name="T37" fmla="*/ 598 h 827"/>
                <a:gd name="T38" fmla="*/ 495 w 1434"/>
                <a:gd name="T39" fmla="*/ 542 h 827"/>
                <a:gd name="T40" fmla="*/ 520 w 1434"/>
                <a:gd name="T41" fmla="*/ 529 h 827"/>
                <a:gd name="T42" fmla="*/ 545 w 1434"/>
                <a:gd name="T43" fmla="*/ 574 h 827"/>
                <a:gd name="T44" fmla="*/ 570 w 1434"/>
                <a:gd name="T45" fmla="*/ 520 h 827"/>
                <a:gd name="T46" fmla="*/ 595 w 1434"/>
                <a:gd name="T47" fmla="*/ 649 h 827"/>
                <a:gd name="T48" fmla="*/ 620 w 1434"/>
                <a:gd name="T49" fmla="*/ 558 h 827"/>
                <a:gd name="T50" fmla="*/ 645 w 1434"/>
                <a:gd name="T51" fmla="*/ 640 h 827"/>
                <a:gd name="T52" fmla="*/ 670 w 1434"/>
                <a:gd name="T53" fmla="*/ 622 h 827"/>
                <a:gd name="T54" fmla="*/ 695 w 1434"/>
                <a:gd name="T55" fmla="*/ 748 h 827"/>
                <a:gd name="T56" fmla="*/ 720 w 1434"/>
                <a:gd name="T57" fmla="*/ 643 h 827"/>
                <a:gd name="T58" fmla="*/ 745 w 1434"/>
                <a:gd name="T59" fmla="*/ 622 h 827"/>
                <a:gd name="T60" fmla="*/ 770 w 1434"/>
                <a:gd name="T61" fmla="*/ 731 h 827"/>
                <a:gd name="T62" fmla="*/ 795 w 1434"/>
                <a:gd name="T63" fmla="*/ 631 h 827"/>
                <a:gd name="T64" fmla="*/ 820 w 1434"/>
                <a:gd name="T65" fmla="*/ 715 h 827"/>
                <a:gd name="T66" fmla="*/ 845 w 1434"/>
                <a:gd name="T67" fmla="*/ 537 h 827"/>
                <a:gd name="T68" fmla="*/ 870 w 1434"/>
                <a:gd name="T69" fmla="*/ 763 h 827"/>
                <a:gd name="T70" fmla="*/ 895 w 1434"/>
                <a:gd name="T71" fmla="*/ 690 h 827"/>
                <a:gd name="T72" fmla="*/ 920 w 1434"/>
                <a:gd name="T73" fmla="*/ 689 h 827"/>
                <a:gd name="T74" fmla="*/ 945 w 1434"/>
                <a:gd name="T75" fmla="*/ 716 h 827"/>
                <a:gd name="T76" fmla="*/ 970 w 1434"/>
                <a:gd name="T77" fmla="*/ 629 h 827"/>
                <a:gd name="T78" fmla="*/ 995 w 1434"/>
                <a:gd name="T79" fmla="*/ 509 h 827"/>
                <a:gd name="T80" fmla="*/ 1021 w 1434"/>
                <a:gd name="T81" fmla="*/ 369 h 827"/>
                <a:gd name="T82" fmla="*/ 1046 w 1434"/>
                <a:gd name="T83" fmla="*/ 305 h 827"/>
                <a:gd name="T84" fmla="*/ 1071 w 1434"/>
                <a:gd name="T85" fmla="*/ 492 h 827"/>
                <a:gd name="T86" fmla="*/ 1096 w 1434"/>
                <a:gd name="T87" fmla="*/ 633 h 827"/>
                <a:gd name="T88" fmla="*/ 1121 w 1434"/>
                <a:gd name="T89" fmla="*/ 674 h 827"/>
                <a:gd name="T90" fmla="*/ 1146 w 1434"/>
                <a:gd name="T91" fmla="*/ 739 h 827"/>
                <a:gd name="T92" fmla="*/ 1171 w 1434"/>
                <a:gd name="T93" fmla="*/ 605 h 827"/>
                <a:gd name="T94" fmla="*/ 1196 w 1434"/>
                <a:gd name="T95" fmla="*/ 590 h 827"/>
                <a:gd name="T96" fmla="*/ 1221 w 1434"/>
                <a:gd name="T97" fmla="*/ 491 h 827"/>
                <a:gd name="T98" fmla="*/ 1246 w 1434"/>
                <a:gd name="T99" fmla="*/ 413 h 827"/>
                <a:gd name="T100" fmla="*/ 1271 w 1434"/>
                <a:gd name="T101" fmla="*/ 92 h 827"/>
                <a:gd name="T102" fmla="*/ 1296 w 1434"/>
                <a:gd name="T103" fmla="*/ 485 h 827"/>
                <a:gd name="T104" fmla="*/ 1321 w 1434"/>
                <a:gd name="T105" fmla="*/ 346 h 827"/>
                <a:gd name="T106" fmla="*/ 1346 w 1434"/>
                <a:gd name="T107" fmla="*/ 399 h 827"/>
                <a:gd name="T108" fmla="*/ 1371 w 1434"/>
                <a:gd name="T109" fmla="*/ 503 h 827"/>
                <a:gd name="T110" fmla="*/ 1396 w 1434"/>
                <a:gd name="T111" fmla="*/ 522 h 827"/>
                <a:gd name="T112" fmla="*/ 1421 w 1434"/>
                <a:gd name="T113" fmla="*/ 528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827">
                  <a:moveTo>
                    <a:pt x="0" y="398"/>
                  </a:moveTo>
                  <a:lnTo>
                    <a:pt x="7" y="396"/>
                  </a:lnTo>
                  <a:lnTo>
                    <a:pt x="13" y="642"/>
                  </a:lnTo>
                  <a:lnTo>
                    <a:pt x="19" y="543"/>
                  </a:lnTo>
                  <a:lnTo>
                    <a:pt x="25" y="435"/>
                  </a:lnTo>
                  <a:lnTo>
                    <a:pt x="32" y="664"/>
                  </a:lnTo>
                  <a:lnTo>
                    <a:pt x="38" y="704"/>
                  </a:lnTo>
                  <a:lnTo>
                    <a:pt x="44" y="725"/>
                  </a:lnTo>
                  <a:lnTo>
                    <a:pt x="51" y="669"/>
                  </a:lnTo>
                  <a:lnTo>
                    <a:pt x="57" y="489"/>
                  </a:lnTo>
                  <a:lnTo>
                    <a:pt x="63" y="615"/>
                  </a:lnTo>
                  <a:lnTo>
                    <a:pt x="69" y="514"/>
                  </a:lnTo>
                  <a:lnTo>
                    <a:pt x="76" y="549"/>
                  </a:lnTo>
                  <a:lnTo>
                    <a:pt x="82" y="589"/>
                  </a:lnTo>
                  <a:lnTo>
                    <a:pt x="88" y="686"/>
                  </a:lnTo>
                  <a:lnTo>
                    <a:pt x="94" y="700"/>
                  </a:lnTo>
                  <a:lnTo>
                    <a:pt x="101" y="652"/>
                  </a:lnTo>
                  <a:lnTo>
                    <a:pt x="107" y="762"/>
                  </a:lnTo>
                  <a:lnTo>
                    <a:pt x="113" y="737"/>
                  </a:lnTo>
                  <a:lnTo>
                    <a:pt x="119" y="718"/>
                  </a:lnTo>
                  <a:lnTo>
                    <a:pt x="126" y="729"/>
                  </a:lnTo>
                  <a:lnTo>
                    <a:pt x="132" y="723"/>
                  </a:lnTo>
                  <a:lnTo>
                    <a:pt x="138" y="649"/>
                  </a:lnTo>
                  <a:lnTo>
                    <a:pt x="144" y="687"/>
                  </a:lnTo>
                  <a:lnTo>
                    <a:pt x="151" y="642"/>
                  </a:lnTo>
                  <a:lnTo>
                    <a:pt x="157" y="579"/>
                  </a:lnTo>
                  <a:lnTo>
                    <a:pt x="163" y="710"/>
                  </a:lnTo>
                  <a:lnTo>
                    <a:pt x="169" y="561"/>
                  </a:lnTo>
                  <a:lnTo>
                    <a:pt x="176" y="800"/>
                  </a:lnTo>
                  <a:lnTo>
                    <a:pt x="182" y="702"/>
                  </a:lnTo>
                  <a:lnTo>
                    <a:pt x="188" y="749"/>
                  </a:lnTo>
                  <a:lnTo>
                    <a:pt x="194" y="785"/>
                  </a:lnTo>
                  <a:lnTo>
                    <a:pt x="201" y="683"/>
                  </a:lnTo>
                  <a:lnTo>
                    <a:pt x="207" y="654"/>
                  </a:lnTo>
                  <a:lnTo>
                    <a:pt x="213" y="687"/>
                  </a:lnTo>
                  <a:lnTo>
                    <a:pt x="219" y="800"/>
                  </a:lnTo>
                  <a:lnTo>
                    <a:pt x="226" y="667"/>
                  </a:lnTo>
                  <a:lnTo>
                    <a:pt x="232" y="618"/>
                  </a:lnTo>
                  <a:lnTo>
                    <a:pt x="238" y="697"/>
                  </a:lnTo>
                  <a:lnTo>
                    <a:pt x="245" y="803"/>
                  </a:lnTo>
                  <a:lnTo>
                    <a:pt x="251" y="751"/>
                  </a:lnTo>
                  <a:lnTo>
                    <a:pt x="257" y="689"/>
                  </a:lnTo>
                  <a:lnTo>
                    <a:pt x="263" y="614"/>
                  </a:lnTo>
                  <a:lnTo>
                    <a:pt x="270" y="759"/>
                  </a:lnTo>
                  <a:lnTo>
                    <a:pt x="276" y="675"/>
                  </a:lnTo>
                  <a:lnTo>
                    <a:pt x="282" y="549"/>
                  </a:lnTo>
                  <a:lnTo>
                    <a:pt x="288" y="729"/>
                  </a:lnTo>
                  <a:lnTo>
                    <a:pt x="295" y="686"/>
                  </a:lnTo>
                  <a:lnTo>
                    <a:pt x="301" y="560"/>
                  </a:lnTo>
                  <a:lnTo>
                    <a:pt x="307" y="619"/>
                  </a:lnTo>
                  <a:lnTo>
                    <a:pt x="313" y="656"/>
                  </a:lnTo>
                  <a:lnTo>
                    <a:pt x="320" y="810"/>
                  </a:lnTo>
                  <a:lnTo>
                    <a:pt x="326" y="578"/>
                  </a:lnTo>
                  <a:lnTo>
                    <a:pt x="332" y="611"/>
                  </a:lnTo>
                  <a:lnTo>
                    <a:pt x="338" y="692"/>
                  </a:lnTo>
                  <a:lnTo>
                    <a:pt x="345" y="755"/>
                  </a:lnTo>
                  <a:lnTo>
                    <a:pt x="351" y="610"/>
                  </a:lnTo>
                  <a:lnTo>
                    <a:pt x="357" y="666"/>
                  </a:lnTo>
                  <a:lnTo>
                    <a:pt x="363" y="704"/>
                  </a:lnTo>
                  <a:lnTo>
                    <a:pt x="370" y="762"/>
                  </a:lnTo>
                  <a:lnTo>
                    <a:pt x="376" y="746"/>
                  </a:lnTo>
                  <a:lnTo>
                    <a:pt x="382" y="827"/>
                  </a:lnTo>
                  <a:lnTo>
                    <a:pt x="388" y="745"/>
                  </a:lnTo>
                  <a:lnTo>
                    <a:pt x="395" y="766"/>
                  </a:lnTo>
                  <a:lnTo>
                    <a:pt x="401" y="682"/>
                  </a:lnTo>
                  <a:lnTo>
                    <a:pt x="407" y="762"/>
                  </a:lnTo>
                  <a:lnTo>
                    <a:pt x="414" y="805"/>
                  </a:lnTo>
                  <a:lnTo>
                    <a:pt x="420" y="785"/>
                  </a:lnTo>
                  <a:lnTo>
                    <a:pt x="426" y="713"/>
                  </a:lnTo>
                  <a:lnTo>
                    <a:pt x="432" y="684"/>
                  </a:lnTo>
                  <a:lnTo>
                    <a:pt x="438" y="521"/>
                  </a:lnTo>
                  <a:lnTo>
                    <a:pt x="445" y="586"/>
                  </a:lnTo>
                  <a:lnTo>
                    <a:pt x="451" y="621"/>
                  </a:lnTo>
                  <a:lnTo>
                    <a:pt x="457" y="696"/>
                  </a:lnTo>
                  <a:lnTo>
                    <a:pt x="464" y="581"/>
                  </a:lnTo>
                  <a:lnTo>
                    <a:pt x="470" y="598"/>
                  </a:lnTo>
                  <a:lnTo>
                    <a:pt x="476" y="625"/>
                  </a:lnTo>
                  <a:lnTo>
                    <a:pt x="482" y="721"/>
                  </a:lnTo>
                  <a:lnTo>
                    <a:pt x="489" y="573"/>
                  </a:lnTo>
                  <a:lnTo>
                    <a:pt x="495" y="542"/>
                  </a:lnTo>
                  <a:lnTo>
                    <a:pt x="501" y="375"/>
                  </a:lnTo>
                  <a:lnTo>
                    <a:pt x="507" y="155"/>
                  </a:lnTo>
                  <a:lnTo>
                    <a:pt x="514" y="548"/>
                  </a:lnTo>
                  <a:lnTo>
                    <a:pt x="520" y="529"/>
                  </a:lnTo>
                  <a:lnTo>
                    <a:pt x="526" y="475"/>
                  </a:lnTo>
                  <a:lnTo>
                    <a:pt x="532" y="466"/>
                  </a:lnTo>
                  <a:lnTo>
                    <a:pt x="539" y="521"/>
                  </a:lnTo>
                  <a:lnTo>
                    <a:pt x="545" y="574"/>
                  </a:lnTo>
                  <a:lnTo>
                    <a:pt x="551" y="769"/>
                  </a:lnTo>
                  <a:lnTo>
                    <a:pt x="557" y="576"/>
                  </a:lnTo>
                  <a:lnTo>
                    <a:pt x="564" y="643"/>
                  </a:lnTo>
                  <a:lnTo>
                    <a:pt x="570" y="520"/>
                  </a:lnTo>
                  <a:lnTo>
                    <a:pt x="576" y="408"/>
                  </a:lnTo>
                  <a:lnTo>
                    <a:pt x="582" y="503"/>
                  </a:lnTo>
                  <a:lnTo>
                    <a:pt x="589" y="592"/>
                  </a:lnTo>
                  <a:lnTo>
                    <a:pt x="595" y="649"/>
                  </a:lnTo>
                  <a:lnTo>
                    <a:pt x="601" y="518"/>
                  </a:lnTo>
                  <a:lnTo>
                    <a:pt x="607" y="642"/>
                  </a:lnTo>
                  <a:lnTo>
                    <a:pt x="614" y="417"/>
                  </a:lnTo>
                  <a:lnTo>
                    <a:pt x="620" y="558"/>
                  </a:lnTo>
                  <a:lnTo>
                    <a:pt x="626" y="610"/>
                  </a:lnTo>
                  <a:lnTo>
                    <a:pt x="633" y="645"/>
                  </a:lnTo>
                  <a:lnTo>
                    <a:pt x="639" y="633"/>
                  </a:lnTo>
                  <a:lnTo>
                    <a:pt x="645" y="640"/>
                  </a:lnTo>
                  <a:lnTo>
                    <a:pt x="651" y="550"/>
                  </a:lnTo>
                  <a:lnTo>
                    <a:pt x="658" y="600"/>
                  </a:lnTo>
                  <a:lnTo>
                    <a:pt x="664" y="762"/>
                  </a:lnTo>
                  <a:lnTo>
                    <a:pt x="670" y="622"/>
                  </a:lnTo>
                  <a:lnTo>
                    <a:pt x="676" y="612"/>
                  </a:lnTo>
                  <a:lnTo>
                    <a:pt x="683" y="739"/>
                  </a:lnTo>
                  <a:lnTo>
                    <a:pt x="689" y="649"/>
                  </a:lnTo>
                  <a:lnTo>
                    <a:pt x="695" y="748"/>
                  </a:lnTo>
                  <a:lnTo>
                    <a:pt x="701" y="526"/>
                  </a:lnTo>
                  <a:lnTo>
                    <a:pt x="708" y="710"/>
                  </a:lnTo>
                  <a:lnTo>
                    <a:pt x="714" y="730"/>
                  </a:lnTo>
                  <a:lnTo>
                    <a:pt x="720" y="643"/>
                  </a:lnTo>
                  <a:lnTo>
                    <a:pt x="726" y="634"/>
                  </a:lnTo>
                  <a:lnTo>
                    <a:pt x="733" y="598"/>
                  </a:lnTo>
                  <a:lnTo>
                    <a:pt x="739" y="629"/>
                  </a:lnTo>
                  <a:lnTo>
                    <a:pt x="745" y="622"/>
                  </a:lnTo>
                  <a:lnTo>
                    <a:pt x="751" y="672"/>
                  </a:lnTo>
                  <a:lnTo>
                    <a:pt x="758" y="772"/>
                  </a:lnTo>
                  <a:lnTo>
                    <a:pt x="764" y="617"/>
                  </a:lnTo>
                  <a:lnTo>
                    <a:pt x="770" y="731"/>
                  </a:lnTo>
                  <a:lnTo>
                    <a:pt x="776" y="603"/>
                  </a:lnTo>
                  <a:lnTo>
                    <a:pt x="783" y="748"/>
                  </a:lnTo>
                  <a:lnTo>
                    <a:pt x="789" y="765"/>
                  </a:lnTo>
                  <a:lnTo>
                    <a:pt x="795" y="631"/>
                  </a:lnTo>
                  <a:lnTo>
                    <a:pt x="801" y="689"/>
                  </a:lnTo>
                  <a:lnTo>
                    <a:pt x="808" y="772"/>
                  </a:lnTo>
                  <a:lnTo>
                    <a:pt x="814" y="646"/>
                  </a:lnTo>
                  <a:lnTo>
                    <a:pt x="820" y="715"/>
                  </a:lnTo>
                  <a:lnTo>
                    <a:pt x="827" y="653"/>
                  </a:lnTo>
                  <a:lnTo>
                    <a:pt x="833" y="697"/>
                  </a:lnTo>
                  <a:lnTo>
                    <a:pt x="839" y="652"/>
                  </a:lnTo>
                  <a:lnTo>
                    <a:pt x="845" y="537"/>
                  </a:lnTo>
                  <a:lnTo>
                    <a:pt x="852" y="694"/>
                  </a:lnTo>
                  <a:lnTo>
                    <a:pt x="858" y="590"/>
                  </a:lnTo>
                  <a:lnTo>
                    <a:pt x="864" y="749"/>
                  </a:lnTo>
                  <a:lnTo>
                    <a:pt x="870" y="763"/>
                  </a:lnTo>
                  <a:lnTo>
                    <a:pt x="877" y="681"/>
                  </a:lnTo>
                  <a:lnTo>
                    <a:pt x="883" y="675"/>
                  </a:lnTo>
                  <a:lnTo>
                    <a:pt x="889" y="746"/>
                  </a:lnTo>
                  <a:lnTo>
                    <a:pt x="895" y="690"/>
                  </a:lnTo>
                  <a:lnTo>
                    <a:pt x="902" y="661"/>
                  </a:lnTo>
                  <a:lnTo>
                    <a:pt x="908" y="697"/>
                  </a:lnTo>
                  <a:lnTo>
                    <a:pt x="914" y="685"/>
                  </a:lnTo>
                  <a:lnTo>
                    <a:pt x="920" y="689"/>
                  </a:lnTo>
                  <a:lnTo>
                    <a:pt x="927" y="737"/>
                  </a:lnTo>
                  <a:lnTo>
                    <a:pt x="933" y="668"/>
                  </a:lnTo>
                  <a:lnTo>
                    <a:pt x="939" y="529"/>
                  </a:lnTo>
                  <a:lnTo>
                    <a:pt x="945" y="716"/>
                  </a:lnTo>
                  <a:lnTo>
                    <a:pt x="952" y="637"/>
                  </a:lnTo>
                  <a:lnTo>
                    <a:pt x="958" y="632"/>
                  </a:lnTo>
                  <a:lnTo>
                    <a:pt x="964" y="595"/>
                  </a:lnTo>
                  <a:lnTo>
                    <a:pt x="970" y="629"/>
                  </a:lnTo>
                  <a:lnTo>
                    <a:pt x="977" y="515"/>
                  </a:lnTo>
                  <a:lnTo>
                    <a:pt x="983" y="480"/>
                  </a:lnTo>
                  <a:lnTo>
                    <a:pt x="989" y="442"/>
                  </a:lnTo>
                  <a:lnTo>
                    <a:pt x="995" y="509"/>
                  </a:lnTo>
                  <a:lnTo>
                    <a:pt x="1002" y="613"/>
                  </a:lnTo>
                  <a:lnTo>
                    <a:pt x="1008" y="482"/>
                  </a:lnTo>
                  <a:lnTo>
                    <a:pt x="1014" y="493"/>
                  </a:lnTo>
                  <a:lnTo>
                    <a:pt x="1021" y="369"/>
                  </a:lnTo>
                  <a:lnTo>
                    <a:pt x="1027" y="152"/>
                  </a:lnTo>
                  <a:lnTo>
                    <a:pt x="1033" y="411"/>
                  </a:lnTo>
                  <a:lnTo>
                    <a:pt x="1039" y="395"/>
                  </a:lnTo>
                  <a:lnTo>
                    <a:pt x="1046" y="305"/>
                  </a:lnTo>
                  <a:lnTo>
                    <a:pt x="1052" y="327"/>
                  </a:lnTo>
                  <a:lnTo>
                    <a:pt x="1058" y="449"/>
                  </a:lnTo>
                  <a:lnTo>
                    <a:pt x="1064" y="418"/>
                  </a:lnTo>
                  <a:lnTo>
                    <a:pt x="1071" y="492"/>
                  </a:lnTo>
                  <a:lnTo>
                    <a:pt x="1077" y="636"/>
                  </a:lnTo>
                  <a:lnTo>
                    <a:pt x="1083" y="542"/>
                  </a:lnTo>
                  <a:lnTo>
                    <a:pt x="1089" y="606"/>
                  </a:lnTo>
                  <a:lnTo>
                    <a:pt x="1096" y="633"/>
                  </a:lnTo>
                  <a:lnTo>
                    <a:pt x="1102" y="473"/>
                  </a:lnTo>
                  <a:lnTo>
                    <a:pt x="1108" y="671"/>
                  </a:lnTo>
                  <a:lnTo>
                    <a:pt x="1114" y="688"/>
                  </a:lnTo>
                  <a:lnTo>
                    <a:pt x="1121" y="674"/>
                  </a:lnTo>
                  <a:lnTo>
                    <a:pt x="1127" y="625"/>
                  </a:lnTo>
                  <a:lnTo>
                    <a:pt x="1133" y="607"/>
                  </a:lnTo>
                  <a:lnTo>
                    <a:pt x="1139" y="637"/>
                  </a:lnTo>
                  <a:lnTo>
                    <a:pt x="1146" y="739"/>
                  </a:lnTo>
                  <a:lnTo>
                    <a:pt x="1152" y="483"/>
                  </a:lnTo>
                  <a:lnTo>
                    <a:pt x="1158" y="545"/>
                  </a:lnTo>
                  <a:lnTo>
                    <a:pt x="1164" y="683"/>
                  </a:lnTo>
                  <a:lnTo>
                    <a:pt x="1171" y="605"/>
                  </a:lnTo>
                  <a:lnTo>
                    <a:pt x="1177" y="565"/>
                  </a:lnTo>
                  <a:lnTo>
                    <a:pt x="1183" y="675"/>
                  </a:lnTo>
                  <a:lnTo>
                    <a:pt x="1190" y="656"/>
                  </a:lnTo>
                  <a:lnTo>
                    <a:pt x="1196" y="590"/>
                  </a:lnTo>
                  <a:lnTo>
                    <a:pt x="1202" y="446"/>
                  </a:lnTo>
                  <a:lnTo>
                    <a:pt x="1208" y="741"/>
                  </a:lnTo>
                  <a:lnTo>
                    <a:pt x="1215" y="542"/>
                  </a:lnTo>
                  <a:lnTo>
                    <a:pt x="1221" y="491"/>
                  </a:lnTo>
                  <a:lnTo>
                    <a:pt x="1227" y="787"/>
                  </a:lnTo>
                  <a:lnTo>
                    <a:pt x="1233" y="756"/>
                  </a:lnTo>
                  <a:lnTo>
                    <a:pt x="1240" y="365"/>
                  </a:lnTo>
                  <a:lnTo>
                    <a:pt x="1246" y="413"/>
                  </a:lnTo>
                  <a:lnTo>
                    <a:pt x="1252" y="480"/>
                  </a:lnTo>
                  <a:lnTo>
                    <a:pt x="1258" y="292"/>
                  </a:lnTo>
                  <a:lnTo>
                    <a:pt x="1265" y="0"/>
                  </a:lnTo>
                  <a:lnTo>
                    <a:pt x="1271" y="92"/>
                  </a:lnTo>
                  <a:lnTo>
                    <a:pt x="1277" y="152"/>
                  </a:lnTo>
                  <a:lnTo>
                    <a:pt x="1283" y="298"/>
                  </a:lnTo>
                  <a:lnTo>
                    <a:pt x="1290" y="282"/>
                  </a:lnTo>
                  <a:lnTo>
                    <a:pt x="1296" y="485"/>
                  </a:lnTo>
                  <a:lnTo>
                    <a:pt x="1302" y="344"/>
                  </a:lnTo>
                  <a:lnTo>
                    <a:pt x="1308" y="138"/>
                  </a:lnTo>
                  <a:lnTo>
                    <a:pt x="1315" y="145"/>
                  </a:lnTo>
                  <a:lnTo>
                    <a:pt x="1321" y="346"/>
                  </a:lnTo>
                  <a:lnTo>
                    <a:pt x="1327" y="470"/>
                  </a:lnTo>
                  <a:lnTo>
                    <a:pt x="1333" y="147"/>
                  </a:lnTo>
                  <a:lnTo>
                    <a:pt x="1340" y="134"/>
                  </a:lnTo>
                  <a:lnTo>
                    <a:pt x="1346" y="399"/>
                  </a:lnTo>
                  <a:lnTo>
                    <a:pt x="1352" y="362"/>
                  </a:lnTo>
                  <a:lnTo>
                    <a:pt x="1358" y="470"/>
                  </a:lnTo>
                  <a:lnTo>
                    <a:pt x="1365" y="653"/>
                  </a:lnTo>
                  <a:lnTo>
                    <a:pt x="1371" y="503"/>
                  </a:lnTo>
                  <a:lnTo>
                    <a:pt x="1377" y="655"/>
                  </a:lnTo>
                  <a:lnTo>
                    <a:pt x="1383" y="754"/>
                  </a:lnTo>
                  <a:lnTo>
                    <a:pt x="1390" y="579"/>
                  </a:lnTo>
                  <a:lnTo>
                    <a:pt x="1396" y="522"/>
                  </a:lnTo>
                  <a:lnTo>
                    <a:pt x="1402" y="685"/>
                  </a:lnTo>
                  <a:lnTo>
                    <a:pt x="1409" y="621"/>
                  </a:lnTo>
                  <a:lnTo>
                    <a:pt x="1415" y="659"/>
                  </a:lnTo>
                  <a:lnTo>
                    <a:pt x="1421" y="528"/>
                  </a:lnTo>
                  <a:lnTo>
                    <a:pt x="1427" y="607"/>
                  </a:lnTo>
                  <a:lnTo>
                    <a:pt x="1434" y="693"/>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Line 15"/>
            <p:cNvSpPr>
              <a:spLocks noChangeShapeType="1"/>
            </p:cNvSpPr>
            <p:nvPr/>
          </p:nvSpPr>
          <p:spPr bwMode="auto">
            <a:xfrm flipV="1">
              <a:off x="634" y="416"/>
              <a:ext cx="0" cy="3191"/>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Line 16"/>
            <p:cNvSpPr>
              <a:spLocks noChangeShapeType="1"/>
            </p:cNvSpPr>
            <p:nvPr/>
          </p:nvSpPr>
          <p:spPr bwMode="auto">
            <a:xfrm flipH="1">
              <a:off x="579" y="3520"/>
              <a:ext cx="55"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Rectangle 17"/>
            <p:cNvSpPr>
              <a:spLocks noChangeArrowheads="1"/>
            </p:cNvSpPr>
            <p:nvPr/>
          </p:nvSpPr>
          <p:spPr bwMode="auto">
            <a:xfrm rot="16200000">
              <a:off x="417" y="3396"/>
              <a:ext cx="136"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pitchFamily="34" charset="0"/>
                  <a:cs typeface="Arial" pitchFamily="34" charset="0"/>
                </a:rPr>
                <a:t>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Line 18"/>
            <p:cNvSpPr>
              <a:spLocks noChangeShapeType="1"/>
            </p:cNvSpPr>
            <p:nvPr/>
          </p:nvSpPr>
          <p:spPr bwMode="auto">
            <a:xfrm flipH="1">
              <a:off x="579" y="2766"/>
              <a:ext cx="55"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Rectangle 19"/>
            <p:cNvSpPr>
              <a:spLocks noChangeArrowheads="1"/>
            </p:cNvSpPr>
            <p:nvPr/>
          </p:nvSpPr>
          <p:spPr bwMode="auto">
            <a:xfrm rot="16200000">
              <a:off x="341" y="2641"/>
              <a:ext cx="288"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pitchFamily="34" charset="0"/>
                  <a:cs typeface="Arial" pitchFamily="34" charset="0"/>
                </a:rPr>
                <a:t>100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Line 20"/>
            <p:cNvSpPr>
              <a:spLocks noChangeShapeType="1"/>
            </p:cNvSpPr>
            <p:nvPr/>
          </p:nvSpPr>
          <p:spPr bwMode="auto">
            <a:xfrm flipH="1">
              <a:off x="579" y="2012"/>
              <a:ext cx="55"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Rectangle 21"/>
            <p:cNvSpPr>
              <a:spLocks noChangeArrowheads="1"/>
            </p:cNvSpPr>
            <p:nvPr/>
          </p:nvSpPr>
          <p:spPr bwMode="auto">
            <a:xfrm rot="16200000">
              <a:off x="341" y="1887"/>
              <a:ext cx="288"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pitchFamily="34" charset="0"/>
                  <a:cs typeface="Arial" pitchFamily="34" charset="0"/>
                </a:rPr>
                <a:t>200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Line 22"/>
            <p:cNvSpPr>
              <a:spLocks noChangeShapeType="1"/>
            </p:cNvSpPr>
            <p:nvPr/>
          </p:nvSpPr>
          <p:spPr bwMode="auto">
            <a:xfrm flipH="1">
              <a:off x="579" y="1258"/>
              <a:ext cx="55"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Rectangle 23"/>
            <p:cNvSpPr>
              <a:spLocks noChangeArrowheads="1"/>
            </p:cNvSpPr>
            <p:nvPr/>
          </p:nvSpPr>
          <p:spPr bwMode="auto">
            <a:xfrm rot="16200000">
              <a:off x="341" y="1133"/>
              <a:ext cx="288"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pitchFamily="34" charset="0"/>
                  <a:cs typeface="Arial" pitchFamily="34" charset="0"/>
                </a:rPr>
                <a:t>300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Line 24"/>
            <p:cNvSpPr>
              <a:spLocks noChangeShapeType="1"/>
            </p:cNvSpPr>
            <p:nvPr/>
          </p:nvSpPr>
          <p:spPr bwMode="auto">
            <a:xfrm flipH="1">
              <a:off x="579" y="500"/>
              <a:ext cx="55"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Rectangle 25"/>
            <p:cNvSpPr>
              <a:spLocks noChangeArrowheads="1"/>
            </p:cNvSpPr>
            <p:nvPr/>
          </p:nvSpPr>
          <p:spPr bwMode="auto">
            <a:xfrm rot="16200000">
              <a:off x="342" y="374"/>
              <a:ext cx="288"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pitchFamily="34" charset="0"/>
                  <a:cs typeface="Arial" pitchFamily="34" charset="0"/>
                </a:rPr>
                <a:t>400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Line 26"/>
            <p:cNvSpPr>
              <a:spLocks noChangeShapeType="1"/>
            </p:cNvSpPr>
            <p:nvPr/>
          </p:nvSpPr>
          <p:spPr bwMode="auto">
            <a:xfrm>
              <a:off x="634" y="3607"/>
              <a:ext cx="4810"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Line 27"/>
            <p:cNvSpPr>
              <a:spLocks noChangeShapeType="1"/>
            </p:cNvSpPr>
            <p:nvPr/>
          </p:nvSpPr>
          <p:spPr bwMode="auto">
            <a:xfrm>
              <a:off x="718" y="3607"/>
              <a:ext cx="0" cy="52"/>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Rectangle 28"/>
            <p:cNvSpPr>
              <a:spLocks noChangeArrowheads="1"/>
            </p:cNvSpPr>
            <p:nvPr/>
          </p:nvSpPr>
          <p:spPr bwMode="auto">
            <a:xfrm rot="18900000">
              <a:off x="450" y="3676"/>
              <a:ext cx="365"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pitchFamily="34" charset="0"/>
                  <a:cs typeface="Arial" pitchFamily="34" charset="0"/>
                </a:rPr>
                <a:t>1995</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 name="Line 29"/>
            <p:cNvSpPr>
              <a:spLocks noChangeShapeType="1"/>
            </p:cNvSpPr>
            <p:nvPr/>
          </p:nvSpPr>
          <p:spPr bwMode="auto">
            <a:xfrm>
              <a:off x="964" y="3607"/>
              <a:ext cx="0" cy="52"/>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Rectangle 30"/>
            <p:cNvSpPr>
              <a:spLocks noChangeArrowheads="1"/>
            </p:cNvSpPr>
            <p:nvPr/>
          </p:nvSpPr>
          <p:spPr bwMode="auto">
            <a:xfrm rot="18900000">
              <a:off x="693" y="3676"/>
              <a:ext cx="365"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pitchFamily="34" charset="0"/>
                  <a:cs typeface="Arial" pitchFamily="34" charset="0"/>
                </a:rPr>
                <a:t>1996</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 name="Line 31"/>
            <p:cNvSpPr>
              <a:spLocks noChangeShapeType="1"/>
            </p:cNvSpPr>
            <p:nvPr/>
          </p:nvSpPr>
          <p:spPr bwMode="auto">
            <a:xfrm>
              <a:off x="1207" y="3607"/>
              <a:ext cx="0" cy="52"/>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Rectangle 32"/>
            <p:cNvSpPr>
              <a:spLocks noChangeArrowheads="1"/>
            </p:cNvSpPr>
            <p:nvPr/>
          </p:nvSpPr>
          <p:spPr bwMode="auto">
            <a:xfrm rot="18900000">
              <a:off x="936" y="3676"/>
              <a:ext cx="365"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pitchFamily="34" charset="0"/>
                  <a:cs typeface="Arial" pitchFamily="34" charset="0"/>
                </a:rPr>
                <a:t>1997</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 name="Line 33"/>
            <p:cNvSpPr>
              <a:spLocks noChangeShapeType="1"/>
            </p:cNvSpPr>
            <p:nvPr/>
          </p:nvSpPr>
          <p:spPr bwMode="auto">
            <a:xfrm>
              <a:off x="1450" y="3607"/>
              <a:ext cx="0" cy="52"/>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Rectangle 34"/>
            <p:cNvSpPr>
              <a:spLocks noChangeArrowheads="1"/>
            </p:cNvSpPr>
            <p:nvPr/>
          </p:nvSpPr>
          <p:spPr bwMode="auto">
            <a:xfrm rot="18900000">
              <a:off x="1178" y="3676"/>
              <a:ext cx="365"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pitchFamily="34" charset="0"/>
                  <a:cs typeface="Arial" pitchFamily="34" charset="0"/>
                </a:rPr>
                <a:t>1998</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4" name="Line 35"/>
            <p:cNvSpPr>
              <a:spLocks noChangeShapeType="1"/>
            </p:cNvSpPr>
            <p:nvPr/>
          </p:nvSpPr>
          <p:spPr bwMode="auto">
            <a:xfrm>
              <a:off x="1693" y="3607"/>
              <a:ext cx="0" cy="52"/>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Rectangle 36"/>
            <p:cNvSpPr>
              <a:spLocks noChangeArrowheads="1"/>
            </p:cNvSpPr>
            <p:nvPr/>
          </p:nvSpPr>
          <p:spPr bwMode="auto">
            <a:xfrm rot="18900000">
              <a:off x="1421" y="3676"/>
              <a:ext cx="365"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pitchFamily="34" charset="0"/>
                  <a:cs typeface="Arial" pitchFamily="34" charset="0"/>
                </a:rPr>
                <a:t>1999</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6" name="Line 37"/>
            <p:cNvSpPr>
              <a:spLocks noChangeShapeType="1"/>
            </p:cNvSpPr>
            <p:nvPr/>
          </p:nvSpPr>
          <p:spPr bwMode="auto">
            <a:xfrm>
              <a:off x="1935" y="3607"/>
              <a:ext cx="0" cy="52"/>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Rectangle 38"/>
            <p:cNvSpPr>
              <a:spLocks noChangeArrowheads="1"/>
            </p:cNvSpPr>
            <p:nvPr/>
          </p:nvSpPr>
          <p:spPr bwMode="auto">
            <a:xfrm rot="18900000">
              <a:off x="1664" y="3676"/>
              <a:ext cx="365"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pitchFamily="34" charset="0"/>
                  <a:cs typeface="Arial" pitchFamily="34" charset="0"/>
                </a:rPr>
                <a:t>2000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8" name="Line 39"/>
            <p:cNvSpPr>
              <a:spLocks noChangeShapeType="1"/>
            </p:cNvSpPr>
            <p:nvPr/>
          </p:nvSpPr>
          <p:spPr bwMode="auto">
            <a:xfrm>
              <a:off x="2178" y="3607"/>
              <a:ext cx="0" cy="52"/>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Rectangle 40"/>
            <p:cNvSpPr>
              <a:spLocks noChangeArrowheads="1"/>
            </p:cNvSpPr>
            <p:nvPr/>
          </p:nvSpPr>
          <p:spPr bwMode="auto">
            <a:xfrm rot="18900000">
              <a:off x="1907" y="3676"/>
              <a:ext cx="365"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pitchFamily="34" charset="0"/>
                  <a:cs typeface="Arial" pitchFamily="34" charset="0"/>
                </a:rPr>
                <a:t>2001</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 name="Line 41"/>
            <p:cNvSpPr>
              <a:spLocks noChangeShapeType="1"/>
            </p:cNvSpPr>
            <p:nvPr/>
          </p:nvSpPr>
          <p:spPr bwMode="auto">
            <a:xfrm>
              <a:off x="2421" y="3607"/>
              <a:ext cx="0" cy="52"/>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Rectangle 42"/>
            <p:cNvSpPr>
              <a:spLocks noChangeArrowheads="1"/>
            </p:cNvSpPr>
            <p:nvPr/>
          </p:nvSpPr>
          <p:spPr bwMode="auto">
            <a:xfrm rot="18900000">
              <a:off x="2149" y="3676"/>
              <a:ext cx="365"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pitchFamily="34" charset="0"/>
                  <a:cs typeface="Arial" pitchFamily="34" charset="0"/>
                </a:rPr>
                <a:t>2002</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1" name="Line 43"/>
            <p:cNvSpPr>
              <a:spLocks noChangeShapeType="1"/>
            </p:cNvSpPr>
            <p:nvPr/>
          </p:nvSpPr>
          <p:spPr bwMode="auto">
            <a:xfrm>
              <a:off x="2664" y="3607"/>
              <a:ext cx="0" cy="52"/>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Rectangle 44"/>
            <p:cNvSpPr>
              <a:spLocks noChangeArrowheads="1"/>
            </p:cNvSpPr>
            <p:nvPr/>
          </p:nvSpPr>
          <p:spPr bwMode="auto">
            <a:xfrm rot="18900000">
              <a:off x="2392" y="3676"/>
              <a:ext cx="365"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pitchFamily="34" charset="0"/>
                  <a:cs typeface="Arial" pitchFamily="34" charset="0"/>
                </a:rPr>
                <a:t>2003</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3" name="Line 45"/>
            <p:cNvSpPr>
              <a:spLocks noChangeShapeType="1"/>
            </p:cNvSpPr>
            <p:nvPr/>
          </p:nvSpPr>
          <p:spPr bwMode="auto">
            <a:xfrm>
              <a:off x="2907" y="3607"/>
              <a:ext cx="0" cy="52"/>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Rectangle 46"/>
            <p:cNvSpPr>
              <a:spLocks noChangeArrowheads="1"/>
            </p:cNvSpPr>
            <p:nvPr/>
          </p:nvSpPr>
          <p:spPr bwMode="auto">
            <a:xfrm rot="18900000">
              <a:off x="2635" y="3676"/>
              <a:ext cx="365"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pitchFamily="34" charset="0"/>
                  <a:cs typeface="Arial" pitchFamily="34" charset="0"/>
                </a:rPr>
                <a:t>2004</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5" name="Line 47"/>
            <p:cNvSpPr>
              <a:spLocks noChangeShapeType="1"/>
            </p:cNvSpPr>
            <p:nvPr/>
          </p:nvSpPr>
          <p:spPr bwMode="auto">
            <a:xfrm>
              <a:off x="3149" y="3607"/>
              <a:ext cx="0" cy="52"/>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Rectangle 48"/>
            <p:cNvSpPr>
              <a:spLocks noChangeArrowheads="1"/>
            </p:cNvSpPr>
            <p:nvPr/>
          </p:nvSpPr>
          <p:spPr bwMode="auto">
            <a:xfrm rot="18900000">
              <a:off x="2881" y="3676"/>
              <a:ext cx="365"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pitchFamily="34" charset="0"/>
                  <a:cs typeface="Arial" pitchFamily="34" charset="0"/>
                </a:rPr>
                <a:t>2005</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7" name="Line 49"/>
            <p:cNvSpPr>
              <a:spLocks noChangeShapeType="1"/>
            </p:cNvSpPr>
            <p:nvPr/>
          </p:nvSpPr>
          <p:spPr bwMode="auto">
            <a:xfrm>
              <a:off x="3395" y="3607"/>
              <a:ext cx="0" cy="52"/>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Rectangle 50"/>
            <p:cNvSpPr>
              <a:spLocks noChangeArrowheads="1"/>
            </p:cNvSpPr>
            <p:nvPr/>
          </p:nvSpPr>
          <p:spPr bwMode="auto">
            <a:xfrm rot="18900000">
              <a:off x="3124" y="3676"/>
              <a:ext cx="365"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pitchFamily="34" charset="0"/>
                  <a:cs typeface="Arial" pitchFamily="34" charset="0"/>
                </a:rPr>
                <a:t>2006</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9" name="Line 51"/>
            <p:cNvSpPr>
              <a:spLocks noChangeShapeType="1"/>
            </p:cNvSpPr>
            <p:nvPr/>
          </p:nvSpPr>
          <p:spPr bwMode="auto">
            <a:xfrm>
              <a:off x="3638" y="3607"/>
              <a:ext cx="0" cy="52"/>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Rectangle 52"/>
            <p:cNvSpPr>
              <a:spLocks noChangeArrowheads="1"/>
            </p:cNvSpPr>
            <p:nvPr/>
          </p:nvSpPr>
          <p:spPr bwMode="auto">
            <a:xfrm rot="18900000">
              <a:off x="3366" y="3676"/>
              <a:ext cx="365"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pitchFamily="34" charset="0"/>
                  <a:cs typeface="Arial" pitchFamily="34" charset="0"/>
                </a:rPr>
                <a:t>2007</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1" name="Line 53"/>
            <p:cNvSpPr>
              <a:spLocks noChangeShapeType="1"/>
            </p:cNvSpPr>
            <p:nvPr/>
          </p:nvSpPr>
          <p:spPr bwMode="auto">
            <a:xfrm>
              <a:off x="3881" y="3607"/>
              <a:ext cx="0" cy="52"/>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Rectangle 54"/>
            <p:cNvSpPr>
              <a:spLocks noChangeArrowheads="1"/>
            </p:cNvSpPr>
            <p:nvPr/>
          </p:nvSpPr>
          <p:spPr bwMode="auto">
            <a:xfrm rot="18900000">
              <a:off x="3609" y="3676"/>
              <a:ext cx="365"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pitchFamily="34" charset="0"/>
                  <a:cs typeface="Arial" pitchFamily="34" charset="0"/>
                </a:rPr>
                <a:t>2008</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 name="Line 55"/>
            <p:cNvSpPr>
              <a:spLocks noChangeShapeType="1"/>
            </p:cNvSpPr>
            <p:nvPr/>
          </p:nvSpPr>
          <p:spPr bwMode="auto">
            <a:xfrm>
              <a:off x="4124" y="3607"/>
              <a:ext cx="0" cy="52"/>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Rectangle 56"/>
            <p:cNvSpPr>
              <a:spLocks noChangeArrowheads="1"/>
            </p:cNvSpPr>
            <p:nvPr/>
          </p:nvSpPr>
          <p:spPr bwMode="auto">
            <a:xfrm rot="18900000">
              <a:off x="3852" y="3676"/>
              <a:ext cx="365"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pitchFamily="34" charset="0"/>
                  <a:cs typeface="Arial" pitchFamily="34" charset="0"/>
                </a:rPr>
                <a:t>2009</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 name="Line 57"/>
            <p:cNvSpPr>
              <a:spLocks noChangeShapeType="1"/>
            </p:cNvSpPr>
            <p:nvPr/>
          </p:nvSpPr>
          <p:spPr bwMode="auto">
            <a:xfrm>
              <a:off x="4366" y="3607"/>
              <a:ext cx="0" cy="52"/>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Rectangle 58"/>
            <p:cNvSpPr>
              <a:spLocks noChangeArrowheads="1"/>
            </p:cNvSpPr>
            <p:nvPr/>
          </p:nvSpPr>
          <p:spPr bwMode="auto">
            <a:xfrm rot="18900000">
              <a:off x="4095" y="3676"/>
              <a:ext cx="365"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pitchFamily="34" charset="0"/>
                  <a:cs typeface="Arial" pitchFamily="34" charset="0"/>
                </a:rPr>
                <a:t>2010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7" name="Line 59"/>
            <p:cNvSpPr>
              <a:spLocks noChangeShapeType="1"/>
            </p:cNvSpPr>
            <p:nvPr/>
          </p:nvSpPr>
          <p:spPr bwMode="auto">
            <a:xfrm>
              <a:off x="4609" y="3607"/>
              <a:ext cx="0" cy="52"/>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Rectangle 60"/>
            <p:cNvSpPr>
              <a:spLocks noChangeArrowheads="1"/>
            </p:cNvSpPr>
            <p:nvPr/>
          </p:nvSpPr>
          <p:spPr bwMode="auto">
            <a:xfrm rot="18900000">
              <a:off x="4337" y="3676"/>
              <a:ext cx="365"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pitchFamily="34" charset="0"/>
                  <a:cs typeface="Arial" pitchFamily="34" charset="0"/>
                </a:rPr>
                <a:t>2011</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9" name="Line 61"/>
            <p:cNvSpPr>
              <a:spLocks noChangeShapeType="1"/>
            </p:cNvSpPr>
            <p:nvPr/>
          </p:nvSpPr>
          <p:spPr bwMode="auto">
            <a:xfrm>
              <a:off x="4852" y="3607"/>
              <a:ext cx="0" cy="52"/>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Rectangle 62"/>
            <p:cNvSpPr>
              <a:spLocks noChangeArrowheads="1"/>
            </p:cNvSpPr>
            <p:nvPr/>
          </p:nvSpPr>
          <p:spPr bwMode="auto">
            <a:xfrm rot="18900000">
              <a:off x="4580" y="3676"/>
              <a:ext cx="365"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pitchFamily="34" charset="0"/>
                  <a:cs typeface="Arial" pitchFamily="34" charset="0"/>
                </a:rPr>
                <a:t>2012</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3" name="Line 63"/>
            <p:cNvSpPr>
              <a:spLocks noChangeShapeType="1"/>
            </p:cNvSpPr>
            <p:nvPr/>
          </p:nvSpPr>
          <p:spPr bwMode="auto">
            <a:xfrm>
              <a:off x="5095" y="3607"/>
              <a:ext cx="0" cy="52"/>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Rectangle 64"/>
            <p:cNvSpPr>
              <a:spLocks noChangeArrowheads="1"/>
            </p:cNvSpPr>
            <p:nvPr/>
          </p:nvSpPr>
          <p:spPr bwMode="auto">
            <a:xfrm rot="18900000">
              <a:off x="4823" y="3676"/>
              <a:ext cx="365"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pitchFamily="34" charset="0"/>
                  <a:cs typeface="Arial" pitchFamily="34" charset="0"/>
                </a:rPr>
                <a:t>2013</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6" name="Line 65"/>
            <p:cNvSpPr>
              <a:spLocks noChangeShapeType="1"/>
            </p:cNvSpPr>
            <p:nvPr/>
          </p:nvSpPr>
          <p:spPr bwMode="auto">
            <a:xfrm>
              <a:off x="5337" y="3607"/>
              <a:ext cx="0" cy="52"/>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 name="Rectangle 66"/>
            <p:cNvSpPr>
              <a:spLocks noChangeArrowheads="1"/>
            </p:cNvSpPr>
            <p:nvPr/>
          </p:nvSpPr>
          <p:spPr bwMode="auto">
            <a:xfrm rot="18900000">
              <a:off x="5066" y="3676"/>
              <a:ext cx="365"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pitchFamily="34" charset="0"/>
                  <a:cs typeface="Arial" pitchFamily="34" charset="0"/>
                </a:rPr>
                <a:t>2014</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48" name="Title 1"/>
          <p:cNvSpPr txBox="1">
            <a:spLocks/>
          </p:cNvSpPr>
          <p:nvPr/>
        </p:nvSpPr>
        <p:spPr bwMode="auto">
          <a:xfrm>
            <a:off x="177668" y="-289920"/>
            <a:ext cx="9663762"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ctr" anchorCtr="0" compatLnSpc="1">
            <a:prstTxWarp prst="textNoShape">
              <a:avLst/>
            </a:prstTxWarp>
          </a:bodyPr>
          <a:lstStyle>
            <a:lvl1pPr marL="0" indent="0" algn="l" defTabSz="457200" rtl="0" eaLnBrk="0" fontAlgn="base" hangingPunct="0">
              <a:spcBef>
                <a:spcPct val="0"/>
              </a:spcBef>
              <a:spcAft>
                <a:spcPct val="0"/>
              </a:spcAft>
              <a:defRPr sz="2800" b="1" kern="1200">
                <a:solidFill>
                  <a:schemeClr val="tx1"/>
                </a:solidFill>
                <a:latin typeface="+mj-lt"/>
                <a:ea typeface="ＭＳ Ｐゴシック" pitchFamily="-111"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a:lstStyle>
          <a:p>
            <a:pPr eaLnBrk="1" hangingPunct="1"/>
            <a:r>
              <a:rPr lang="en-US" dirty="0" smtClean="0">
                <a:latin typeface="Arial" pitchFamily="34" charset="0"/>
                <a:ea typeface="ＭＳ Ｐゴシック" pitchFamily="34" charset="-128"/>
                <a:cs typeface="Arial" pitchFamily="34" charset="0"/>
              </a:rPr>
              <a:t>China Economic Policy Uncertainty Index</a:t>
            </a:r>
          </a:p>
        </p:txBody>
      </p:sp>
      <p:sp>
        <p:nvSpPr>
          <p:cNvPr id="91" name="Text Box 12"/>
          <p:cNvSpPr txBox="1">
            <a:spLocks noChangeArrowheads="1"/>
          </p:cNvSpPr>
          <p:nvPr/>
        </p:nvSpPr>
        <p:spPr bwMode="auto">
          <a:xfrm rot="16200000">
            <a:off x="-1794639" y="2818187"/>
            <a:ext cx="3858857" cy="330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3641" tIns="41821" rIns="83641" bIns="41821">
            <a:spAutoFit/>
          </a:bodyPr>
          <a:lstStyle>
            <a:lvl1pPr defTabSz="836613" eaLnBrk="0" hangingPunct="0">
              <a:defRPr sz="2800">
                <a:solidFill>
                  <a:schemeClr val="tx1"/>
                </a:solidFill>
                <a:latin typeface="Arial" charset="0"/>
              </a:defRPr>
            </a:lvl1pPr>
            <a:lvl2pPr marL="742950" indent="-285750" defTabSz="836613" eaLnBrk="0" hangingPunct="0">
              <a:defRPr sz="2800">
                <a:solidFill>
                  <a:schemeClr val="tx1"/>
                </a:solidFill>
                <a:latin typeface="Arial" charset="0"/>
              </a:defRPr>
            </a:lvl2pPr>
            <a:lvl3pPr marL="1143000" indent="-228600" defTabSz="836613" eaLnBrk="0" hangingPunct="0">
              <a:defRPr sz="2800">
                <a:solidFill>
                  <a:schemeClr val="tx1"/>
                </a:solidFill>
                <a:latin typeface="Arial" charset="0"/>
              </a:defRPr>
            </a:lvl3pPr>
            <a:lvl4pPr marL="1600200" indent="-228600" defTabSz="836613" eaLnBrk="0" hangingPunct="0">
              <a:defRPr sz="2800">
                <a:solidFill>
                  <a:schemeClr val="tx1"/>
                </a:solidFill>
                <a:latin typeface="Arial" charset="0"/>
              </a:defRPr>
            </a:lvl4pPr>
            <a:lvl5pPr marL="2057400" indent="-228600" defTabSz="836613" eaLnBrk="0" hangingPunct="0">
              <a:defRPr sz="2800">
                <a:solidFill>
                  <a:schemeClr val="tx1"/>
                </a:solidFill>
                <a:latin typeface="Arial" charset="0"/>
              </a:defRPr>
            </a:lvl5pPr>
            <a:lvl6pPr marL="2514600" indent="-228600" defTabSz="836613" eaLnBrk="0" fontAlgn="base" hangingPunct="0">
              <a:spcBef>
                <a:spcPct val="0"/>
              </a:spcBef>
              <a:spcAft>
                <a:spcPct val="0"/>
              </a:spcAft>
              <a:defRPr sz="2800">
                <a:solidFill>
                  <a:schemeClr val="tx1"/>
                </a:solidFill>
                <a:latin typeface="Arial" charset="0"/>
              </a:defRPr>
            </a:lvl6pPr>
            <a:lvl7pPr marL="2971800" indent="-228600" defTabSz="836613" eaLnBrk="0" fontAlgn="base" hangingPunct="0">
              <a:spcBef>
                <a:spcPct val="0"/>
              </a:spcBef>
              <a:spcAft>
                <a:spcPct val="0"/>
              </a:spcAft>
              <a:defRPr sz="2800">
                <a:solidFill>
                  <a:schemeClr val="tx1"/>
                </a:solidFill>
                <a:latin typeface="Arial" charset="0"/>
              </a:defRPr>
            </a:lvl7pPr>
            <a:lvl8pPr marL="3429000" indent="-228600" defTabSz="836613" eaLnBrk="0" fontAlgn="base" hangingPunct="0">
              <a:spcBef>
                <a:spcPct val="0"/>
              </a:spcBef>
              <a:spcAft>
                <a:spcPct val="0"/>
              </a:spcAft>
              <a:defRPr sz="2800">
                <a:solidFill>
                  <a:schemeClr val="tx1"/>
                </a:solidFill>
                <a:latin typeface="Arial" charset="0"/>
              </a:defRPr>
            </a:lvl8pPr>
            <a:lvl9pPr marL="3886200" indent="-228600" defTabSz="836613" eaLnBrk="0" fontAlgn="base" hangingPunct="0">
              <a:spcBef>
                <a:spcPct val="0"/>
              </a:spcBef>
              <a:spcAft>
                <a:spcPct val="0"/>
              </a:spcAft>
              <a:defRPr sz="2800">
                <a:solidFill>
                  <a:schemeClr val="tx1"/>
                </a:solidFill>
                <a:latin typeface="Arial" charset="0"/>
              </a:defRPr>
            </a:lvl9pPr>
          </a:lstStyle>
          <a:p>
            <a:r>
              <a:rPr lang="en-US" sz="1600" b="1" dirty="0" smtClean="0"/>
              <a:t>China Based Policy</a:t>
            </a:r>
            <a:r>
              <a:rPr lang="en-GB" sz="1600" b="1" dirty="0" smtClean="0">
                <a:solidFill>
                  <a:schemeClr val="tx2"/>
                </a:solidFill>
              </a:rPr>
              <a:t> </a:t>
            </a:r>
            <a:r>
              <a:rPr lang="en-GB" sz="1600" b="1" dirty="0" smtClean="0"/>
              <a:t>Uncertainty Index</a:t>
            </a:r>
            <a:endParaRPr lang="en-GB" sz="1600" b="1" dirty="0"/>
          </a:p>
        </p:txBody>
      </p:sp>
      <p:sp>
        <p:nvSpPr>
          <p:cNvPr id="92" name="Text Box 20"/>
          <p:cNvSpPr txBox="1">
            <a:spLocks noChangeArrowheads="1"/>
          </p:cNvSpPr>
          <p:nvPr/>
        </p:nvSpPr>
        <p:spPr bwMode="auto">
          <a:xfrm>
            <a:off x="3566934" y="1737545"/>
            <a:ext cx="520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r>
              <a:rPr lang="en-US" sz="1400" dirty="0"/>
              <a:t>9/11</a:t>
            </a:r>
          </a:p>
        </p:txBody>
      </p:sp>
      <p:sp>
        <p:nvSpPr>
          <p:cNvPr id="95" name="TextBox 94"/>
          <p:cNvSpPr txBox="1"/>
          <p:nvPr/>
        </p:nvSpPr>
        <p:spPr>
          <a:xfrm>
            <a:off x="7356175" y="0"/>
            <a:ext cx="1481153" cy="954107"/>
          </a:xfrm>
          <a:prstGeom prst="rect">
            <a:avLst/>
          </a:prstGeom>
          <a:noFill/>
        </p:spPr>
        <p:txBody>
          <a:bodyPr wrap="square" rtlCol="0">
            <a:spAutoFit/>
          </a:bodyPr>
          <a:lstStyle/>
          <a:p>
            <a:pPr algn="ctr"/>
            <a:r>
              <a:rPr lang="en-US" sz="1400" dirty="0" smtClean="0"/>
              <a:t>Political Transition and new National Congress</a:t>
            </a:r>
            <a:endParaRPr lang="en-US" sz="1400" dirty="0"/>
          </a:p>
        </p:txBody>
      </p:sp>
      <p:sp>
        <p:nvSpPr>
          <p:cNvPr id="97" name="TextBox 96"/>
          <p:cNvSpPr txBox="1"/>
          <p:nvPr/>
        </p:nvSpPr>
        <p:spPr>
          <a:xfrm>
            <a:off x="4572545" y="3028532"/>
            <a:ext cx="1663918" cy="307777"/>
          </a:xfrm>
          <a:prstGeom prst="rect">
            <a:avLst/>
          </a:prstGeom>
          <a:noFill/>
        </p:spPr>
        <p:txBody>
          <a:bodyPr wrap="none" rtlCol="0">
            <a:spAutoFit/>
          </a:bodyPr>
          <a:lstStyle/>
          <a:p>
            <a:pPr algn="ctr"/>
            <a:r>
              <a:rPr lang="en-US" sz="1400" dirty="0" smtClean="0"/>
              <a:t>Rising Interest Rates</a:t>
            </a:r>
            <a:endParaRPr lang="en-US" sz="1400" dirty="0"/>
          </a:p>
        </p:txBody>
      </p:sp>
      <p:cxnSp>
        <p:nvCxnSpPr>
          <p:cNvPr id="98" name="Straight Arrow Connector 97"/>
          <p:cNvCxnSpPr/>
          <p:nvPr/>
        </p:nvCxnSpPr>
        <p:spPr>
          <a:xfrm flipH="1">
            <a:off x="4977143" y="3359511"/>
            <a:ext cx="353866" cy="66069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6122717" y="1565295"/>
            <a:ext cx="1391118" cy="523220"/>
          </a:xfrm>
          <a:prstGeom prst="rect">
            <a:avLst/>
          </a:prstGeom>
          <a:noFill/>
        </p:spPr>
        <p:txBody>
          <a:bodyPr wrap="square" rtlCol="0">
            <a:spAutoFit/>
          </a:bodyPr>
          <a:lstStyle/>
          <a:p>
            <a:pPr algn="ctr"/>
            <a:r>
              <a:rPr lang="en-US" sz="1400" dirty="0" smtClean="0"/>
              <a:t>Inflation and Export Pressure</a:t>
            </a:r>
            <a:endParaRPr lang="en-US" sz="1400" dirty="0"/>
          </a:p>
        </p:txBody>
      </p:sp>
      <p:cxnSp>
        <p:nvCxnSpPr>
          <p:cNvPr id="101" name="Straight Arrow Connector 100"/>
          <p:cNvCxnSpPr/>
          <p:nvPr/>
        </p:nvCxnSpPr>
        <p:spPr>
          <a:xfrm>
            <a:off x="7166983" y="1054098"/>
            <a:ext cx="818044" cy="25828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5730428" y="686579"/>
            <a:ext cx="1692985" cy="523220"/>
          </a:xfrm>
          <a:prstGeom prst="rect">
            <a:avLst/>
          </a:prstGeom>
          <a:noFill/>
        </p:spPr>
        <p:txBody>
          <a:bodyPr wrap="square" rtlCol="0">
            <a:spAutoFit/>
          </a:bodyPr>
          <a:lstStyle/>
          <a:p>
            <a:pPr algn="ctr"/>
            <a:r>
              <a:rPr lang="en-US" sz="1400" dirty="0" smtClean="0"/>
              <a:t>Eurozone Fears and Protectionism</a:t>
            </a:r>
            <a:endParaRPr lang="en-US" sz="1400" dirty="0"/>
          </a:p>
        </p:txBody>
      </p:sp>
      <p:sp>
        <p:nvSpPr>
          <p:cNvPr id="103" name="TextBox 102"/>
          <p:cNvSpPr txBox="1"/>
          <p:nvPr/>
        </p:nvSpPr>
        <p:spPr>
          <a:xfrm>
            <a:off x="5568291" y="3296832"/>
            <a:ext cx="1008629" cy="523220"/>
          </a:xfrm>
          <a:prstGeom prst="rect">
            <a:avLst/>
          </a:prstGeom>
          <a:noFill/>
        </p:spPr>
        <p:txBody>
          <a:bodyPr wrap="square" rtlCol="0">
            <a:spAutoFit/>
          </a:bodyPr>
          <a:lstStyle/>
          <a:p>
            <a:pPr algn="ctr"/>
            <a:r>
              <a:rPr lang="en-US" sz="1400" dirty="0" smtClean="0"/>
              <a:t>China Stimulus</a:t>
            </a:r>
            <a:endParaRPr lang="en-US" sz="1400" dirty="0"/>
          </a:p>
        </p:txBody>
      </p:sp>
      <p:sp>
        <p:nvSpPr>
          <p:cNvPr id="104" name="TextBox 103"/>
          <p:cNvSpPr txBox="1"/>
          <p:nvPr/>
        </p:nvSpPr>
        <p:spPr>
          <a:xfrm>
            <a:off x="3892006" y="2239386"/>
            <a:ext cx="1676285" cy="523220"/>
          </a:xfrm>
          <a:prstGeom prst="rect">
            <a:avLst/>
          </a:prstGeom>
          <a:noFill/>
        </p:spPr>
        <p:txBody>
          <a:bodyPr wrap="square" rtlCol="0">
            <a:spAutoFit/>
          </a:bodyPr>
          <a:lstStyle/>
          <a:p>
            <a:pPr algn="ctr"/>
            <a:r>
              <a:rPr lang="en-US" sz="1400" dirty="0" smtClean="0"/>
              <a:t>China Deflation and Deficit</a:t>
            </a:r>
            <a:endParaRPr lang="en-US" sz="1400" dirty="0"/>
          </a:p>
        </p:txBody>
      </p:sp>
      <p:sp>
        <p:nvSpPr>
          <p:cNvPr id="68" name="Text Box 60"/>
          <p:cNvSpPr txBox="1">
            <a:spLocks noChangeArrowheads="1"/>
          </p:cNvSpPr>
          <p:nvPr/>
        </p:nvSpPr>
        <p:spPr bwMode="auto">
          <a:xfrm>
            <a:off x="142875" y="6322115"/>
            <a:ext cx="89296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600" dirty="0">
                <a:solidFill>
                  <a:srgbClr val="000000"/>
                </a:solidFill>
              </a:rPr>
              <a:t>Source: </a:t>
            </a:r>
            <a:r>
              <a:rPr lang="en-US" sz="1600" dirty="0" smtClean="0">
                <a:solidFill>
                  <a:srgbClr val="000000"/>
                </a:solidFill>
                <a:hlinkClick r:id="rId2"/>
              </a:rPr>
              <a:t>www.policyuncertainty.com</a:t>
            </a:r>
            <a:r>
              <a:rPr lang="en-US" sz="1600" dirty="0" smtClean="0">
                <a:solidFill>
                  <a:srgbClr val="000000"/>
                </a:solidFill>
              </a:rPr>
              <a:t>. Data until February 2014. Based on newspaper articles from the South China Morning Post.</a:t>
            </a:r>
          </a:p>
        </p:txBody>
      </p:sp>
      <p:cxnSp>
        <p:nvCxnSpPr>
          <p:cNvPr id="123" name="Straight Arrow Connector 122"/>
          <p:cNvCxnSpPr/>
          <p:nvPr/>
        </p:nvCxnSpPr>
        <p:spPr>
          <a:xfrm>
            <a:off x="8200631" y="916707"/>
            <a:ext cx="145187" cy="9748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p:nvPr/>
        </p:nvCxnSpPr>
        <p:spPr>
          <a:xfrm>
            <a:off x="8200631" y="911464"/>
            <a:ext cx="290375" cy="98006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flipH="1">
            <a:off x="4336637" y="2762606"/>
            <a:ext cx="235908" cy="62008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0589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 name="Rectangle 55"/>
          <p:cNvSpPr>
            <a:spLocks noChangeArrowheads="1"/>
          </p:cNvSpPr>
          <p:nvPr/>
        </p:nvSpPr>
        <p:spPr bwMode="auto">
          <a:xfrm>
            <a:off x="804257" y="615825"/>
            <a:ext cx="8134790" cy="5210658"/>
          </a:xfrm>
          <a:prstGeom prst="rect">
            <a:avLst/>
          </a:prstGeom>
          <a:solidFill>
            <a:srgbClr val="FFFFFF"/>
          </a:solidFill>
          <a:ln w="11113">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079" name="Line 56"/>
          <p:cNvSpPr>
            <a:spLocks noChangeShapeType="1"/>
          </p:cNvSpPr>
          <p:nvPr/>
        </p:nvSpPr>
        <p:spPr bwMode="auto">
          <a:xfrm>
            <a:off x="804257" y="5498666"/>
            <a:ext cx="8134790" cy="0"/>
          </a:xfrm>
          <a:prstGeom prst="line">
            <a:avLst/>
          </a:prstGeom>
          <a:noFill/>
          <a:ln w="20638">
            <a:solidFill>
              <a:srgbClr val="E8E8E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Line 57"/>
          <p:cNvSpPr>
            <a:spLocks noChangeShapeType="1"/>
          </p:cNvSpPr>
          <p:nvPr/>
        </p:nvSpPr>
        <p:spPr bwMode="auto">
          <a:xfrm>
            <a:off x="804257" y="4329997"/>
            <a:ext cx="8134790" cy="0"/>
          </a:xfrm>
          <a:prstGeom prst="line">
            <a:avLst/>
          </a:prstGeom>
          <a:noFill/>
          <a:ln w="20638">
            <a:solidFill>
              <a:srgbClr val="E8E8E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Line 58"/>
          <p:cNvSpPr>
            <a:spLocks noChangeShapeType="1"/>
          </p:cNvSpPr>
          <p:nvPr/>
        </p:nvSpPr>
        <p:spPr bwMode="auto">
          <a:xfrm>
            <a:off x="804257" y="3166245"/>
            <a:ext cx="8134790" cy="0"/>
          </a:xfrm>
          <a:prstGeom prst="line">
            <a:avLst/>
          </a:prstGeom>
          <a:noFill/>
          <a:ln w="20638">
            <a:solidFill>
              <a:srgbClr val="E8E8E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Line 59"/>
          <p:cNvSpPr>
            <a:spLocks noChangeShapeType="1"/>
          </p:cNvSpPr>
          <p:nvPr/>
        </p:nvSpPr>
        <p:spPr bwMode="auto">
          <a:xfrm>
            <a:off x="804257" y="1995936"/>
            <a:ext cx="8134790" cy="0"/>
          </a:xfrm>
          <a:prstGeom prst="line">
            <a:avLst/>
          </a:prstGeom>
          <a:noFill/>
          <a:ln w="20638">
            <a:solidFill>
              <a:srgbClr val="E8E8E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Line 60"/>
          <p:cNvSpPr>
            <a:spLocks noChangeShapeType="1"/>
          </p:cNvSpPr>
          <p:nvPr/>
        </p:nvSpPr>
        <p:spPr bwMode="auto">
          <a:xfrm>
            <a:off x="804257" y="832184"/>
            <a:ext cx="8134790" cy="0"/>
          </a:xfrm>
          <a:prstGeom prst="line">
            <a:avLst/>
          </a:prstGeom>
          <a:noFill/>
          <a:ln w="20638">
            <a:solidFill>
              <a:srgbClr val="E8E8E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Line 62"/>
          <p:cNvSpPr>
            <a:spLocks noChangeShapeType="1"/>
          </p:cNvSpPr>
          <p:nvPr/>
        </p:nvSpPr>
        <p:spPr bwMode="auto">
          <a:xfrm flipV="1">
            <a:off x="804257" y="615825"/>
            <a:ext cx="0" cy="5215575"/>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 name="Line 63"/>
          <p:cNvSpPr>
            <a:spLocks noChangeShapeType="1"/>
          </p:cNvSpPr>
          <p:nvPr/>
        </p:nvSpPr>
        <p:spPr bwMode="auto">
          <a:xfrm flipH="1">
            <a:off x="710829" y="5498666"/>
            <a:ext cx="93428"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Rectangle 64"/>
          <p:cNvSpPr>
            <a:spLocks noChangeArrowheads="1"/>
          </p:cNvSpPr>
          <p:nvPr/>
        </p:nvSpPr>
        <p:spPr bwMode="auto">
          <a:xfrm rot="16200000">
            <a:off x="374816" y="5288863"/>
            <a:ext cx="362238" cy="29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pitchFamily="34" charset="0"/>
                <a:cs typeface="Arial" pitchFamily="34" charset="0"/>
              </a:rPr>
              <a:t>50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3" name="Line 65"/>
          <p:cNvSpPr>
            <a:spLocks noChangeShapeType="1"/>
          </p:cNvSpPr>
          <p:nvPr/>
        </p:nvSpPr>
        <p:spPr bwMode="auto">
          <a:xfrm flipH="1">
            <a:off x="710829" y="4329997"/>
            <a:ext cx="93428"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Rectangle 66"/>
          <p:cNvSpPr>
            <a:spLocks noChangeArrowheads="1"/>
          </p:cNvSpPr>
          <p:nvPr/>
        </p:nvSpPr>
        <p:spPr bwMode="auto">
          <a:xfrm rot="16200000">
            <a:off x="312531" y="4115276"/>
            <a:ext cx="486809" cy="29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pitchFamily="34" charset="0"/>
                <a:cs typeface="Arial" pitchFamily="34" charset="0"/>
              </a:rPr>
              <a:t>100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5" name="Line 67"/>
          <p:cNvSpPr>
            <a:spLocks noChangeShapeType="1"/>
          </p:cNvSpPr>
          <p:nvPr/>
        </p:nvSpPr>
        <p:spPr bwMode="auto">
          <a:xfrm flipH="1">
            <a:off x="710829" y="3166245"/>
            <a:ext cx="93428"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Rectangle 68"/>
          <p:cNvSpPr>
            <a:spLocks noChangeArrowheads="1"/>
          </p:cNvSpPr>
          <p:nvPr/>
        </p:nvSpPr>
        <p:spPr bwMode="auto">
          <a:xfrm rot="16200000">
            <a:off x="312531" y="2951524"/>
            <a:ext cx="486809" cy="29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pitchFamily="34" charset="0"/>
                <a:cs typeface="Arial" pitchFamily="34" charset="0"/>
              </a:rPr>
              <a:t>150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7" name="Line 69"/>
          <p:cNvSpPr>
            <a:spLocks noChangeShapeType="1"/>
          </p:cNvSpPr>
          <p:nvPr/>
        </p:nvSpPr>
        <p:spPr bwMode="auto">
          <a:xfrm flipH="1">
            <a:off x="710829" y="1995936"/>
            <a:ext cx="93428"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Rectangle 70"/>
          <p:cNvSpPr>
            <a:spLocks noChangeArrowheads="1"/>
          </p:cNvSpPr>
          <p:nvPr/>
        </p:nvSpPr>
        <p:spPr bwMode="auto">
          <a:xfrm rot="16200000">
            <a:off x="312531" y="1782855"/>
            <a:ext cx="486809" cy="29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pitchFamily="34" charset="0"/>
                <a:cs typeface="Arial" pitchFamily="34" charset="0"/>
              </a:rPr>
              <a:t>200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9" name="Line 71"/>
          <p:cNvSpPr>
            <a:spLocks noChangeShapeType="1"/>
          </p:cNvSpPr>
          <p:nvPr/>
        </p:nvSpPr>
        <p:spPr bwMode="auto">
          <a:xfrm flipH="1">
            <a:off x="710829" y="832184"/>
            <a:ext cx="93428"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Rectangle 72"/>
          <p:cNvSpPr>
            <a:spLocks noChangeArrowheads="1"/>
          </p:cNvSpPr>
          <p:nvPr/>
        </p:nvSpPr>
        <p:spPr bwMode="auto">
          <a:xfrm rot="16200000">
            <a:off x="314170" y="617464"/>
            <a:ext cx="486809" cy="29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pitchFamily="34" charset="0"/>
                <a:cs typeface="Arial" pitchFamily="34" charset="0"/>
              </a:rPr>
              <a:t>250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1" name="Line 73"/>
          <p:cNvSpPr>
            <a:spLocks noChangeShapeType="1"/>
          </p:cNvSpPr>
          <p:nvPr/>
        </p:nvSpPr>
        <p:spPr bwMode="auto">
          <a:xfrm>
            <a:off x="804257" y="5831400"/>
            <a:ext cx="8134790"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Line 74"/>
          <p:cNvSpPr>
            <a:spLocks noChangeShapeType="1"/>
          </p:cNvSpPr>
          <p:nvPr/>
        </p:nvSpPr>
        <p:spPr bwMode="auto">
          <a:xfrm>
            <a:off x="946858" y="5831400"/>
            <a:ext cx="0" cy="85233"/>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Rectangle 75"/>
          <p:cNvSpPr>
            <a:spLocks noChangeArrowheads="1"/>
          </p:cNvSpPr>
          <p:nvPr/>
        </p:nvSpPr>
        <p:spPr bwMode="auto">
          <a:xfrm rot="18900000">
            <a:off x="491191" y="5941219"/>
            <a:ext cx="613019" cy="29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pitchFamily="34" charset="0"/>
                <a:cs typeface="Arial" pitchFamily="34" charset="0"/>
              </a:rPr>
              <a:t>2003</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 name="Line 76"/>
          <p:cNvSpPr>
            <a:spLocks noChangeShapeType="1"/>
          </p:cNvSpPr>
          <p:nvPr/>
        </p:nvSpPr>
        <p:spPr bwMode="auto">
          <a:xfrm>
            <a:off x="1658222" y="5831400"/>
            <a:ext cx="0" cy="85233"/>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Rectangle 77"/>
          <p:cNvSpPr>
            <a:spLocks noChangeArrowheads="1"/>
          </p:cNvSpPr>
          <p:nvPr/>
        </p:nvSpPr>
        <p:spPr bwMode="auto">
          <a:xfrm rot="18900000">
            <a:off x="1197638" y="5941219"/>
            <a:ext cx="613019" cy="29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pitchFamily="34" charset="0"/>
                <a:cs typeface="Arial" pitchFamily="34" charset="0"/>
              </a:rPr>
              <a:t>2004</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 name="Line 78"/>
          <p:cNvSpPr>
            <a:spLocks noChangeShapeType="1"/>
          </p:cNvSpPr>
          <p:nvPr/>
        </p:nvSpPr>
        <p:spPr bwMode="auto">
          <a:xfrm>
            <a:off x="2364668" y="5831400"/>
            <a:ext cx="0" cy="85233"/>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Rectangle 79"/>
          <p:cNvSpPr>
            <a:spLocks noChangeArrowheads="1"/>
          </p:cNvSpPr>
          <p:nvPr/>
        </p:nvSpPr>
        <p:spPr bwMode="auto">
          <a:xfrm rot="18900000">
            <a:off x="1904085" y="5941219"/>
            <a:ext cx="613019" cy="29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pitchFamily="34" charset="0"/>
                <a:cs typeface="Arial" pitchFamily="34" charset="0"/>
              </a:rPr>
              <a:t>2005</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8" name="Line 80"/>
          <p:cNvSpPr>
            <a:spLocks noChangeShapeType="1"/>
          </p:cNvSpPr>
          <p:nvPr/>
        </p:nvSpPr>
        <p:spPr bwMode="auto">
          <a:xfrm>
            <a:off x="3071115" y="5831400"/>
            <a:ext cx="0" cy="85233"/>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Rectangle 81"/>
          <p:cNvSpPr>
            <a:spLocks noChangeArrowheads="1"/>
          </p:cNvSpPr>
          <p:nvPr/>
        </p:nvSpPr>
        <p:spPr bwMode="auto">
          <a:xfrm rot="18900000">
            <a:off x="2608892" y="5941219"/>
            <a:ext cx="613019" cy="29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pitchFamily="34" charset="0"/>
                <a:cs typeface="Arial" pitchFamily="34" charset="0"/>
              </a:rPr>
              <a:t>2006</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0" name="Line 82"/>
          <p:cNvSpPr>
            <a:spLocks noChangeShapeType="1"/>
          </p:cNvSpPr>
          <p:nvPr/>
        </p:nvSpPr>
        <p:spPr bwMode="auto">
          <a:xfrm>
            <a:off x="3782479" y="5831400"/>
            <a:ext cx="0" cy="85233"/>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Rectangle 83"/>
          <p:cNvSpPr>
            <a:spLocks noChangeArrowheads="1"/>
          </p:cNvSpPr>
          <p:nvPr/>
        </p:nvSpPr>
        <p:spPr bwMode="auto">
          <a:xfrm rot="18900000">
            <a:off x="3321895" y="5941219"/>
            <a:ext cx="613019" cy="29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pitchFamily="34" charset="0"/>
                <a:cs typeface="Arial" pitchFamily="34" charset="0"/>
              </a:rPr>
              <a:t>2007</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3" name="Line 84"/>
          <p:cNvSpPr>
            <a:spLocks noChangeShapeType="1"/>
          </p:cNvSpPr>
          <p:nvPr/>
        </p:nvSpPr>
        <p:spPr bwMode="auto">
          <a:xfrm>
            <a:off x="4488925" y="5831400"/>
            <a:ext cx="0" cy="85233"/>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96" name="Rectangle 85"/>
          <p:cNvSpPr>
            <a:spLocks noChangeArrowheads="1"/>
          </p:cNvSpPr>
          <p:nvPr/>
        </p:nvSpPr>
        <p:spPr bwMode="auto">
          <a:xfrm rot="18900000">
            <a:off x="4026703" y="5941219"/>
            <a:ext cx="613019" cy="29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pitchFamily="34" charset="0"/>
                <a:cs typeface="Arial" pitchFamily="34" charset="0"/>
              </a:rPr>
              <a:t>2008</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097" name="Line 86"/>
          <p:cNvSpPr>
            <a:spLocks noChangeShapeType="1"/>
          </p:cNvSpPr>
          <p:nvPr/>
        </p:nvSpPr>
        <p:spPr bwMode="auto">
          <a:xfrm>
            <a:off x="5195372" y="5831400"/>
            <a:ext cx="0" cy="85233"/>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99" name="Rectangle 87"/>
          <p:cNvSpPr>
            <a:spLocks noChangeArrowheads="1"/>
          </p:cNvSpPr>
          <p:nvPr/>
        </p:nvSpPr>
        <p:spPr bwMode="auto">
          <a:xfrm rot="18900000">
            <a:off x="4733149" y="5941219"/>
            <a:ext cx="613019" cy="29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pitchFamily="34" charset="0"/>
                <a:cs typeface="Arial" pitchFamily="34" charset="0"/>
              </a:rPr>
              <a:t>2009</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00" name="Line 88"/>
          <p:cNvSpPr>
            <a:spLocks noChangeShapeType="1"/>
          </p:cNvSpPr>
          <p:nvPr/>
        </p:nvSpPr>
        <p:spPr bwMode="auto">
          <a:xfrm>
            <a:off x="5906736" y="5831400"/>
            <a:ext cx="0" cy="85233"/>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01" name="Rectangle 89"/>
          <p:cNvSpPr>
            <a:spLocks noChangeArrowheads="1"/>
          </p:cNvSpPr>
          <p:nvPr/>
        </p:nvSpPr>
        <p:spPr bwMode="auto">
          <a:xfrm rot="18900000">
            <a:off x="5446152" y="5941219"/>
            <a:ext cx="613019" cy="29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pitchFamily="34" charset="0"/>
                <a:cs typeface="Arial" pitchFamily="34" charset="0"/>
              </a:rPr>
              <a:t>2010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02" name="Line 90"/>
          <p:cNvSpPr>
            <a:spLocks noChangeShapeType="1"/>
          </p:cNvSpPr>
          <p:nvPr/>
        </p:nvSpPr>
        <p:spPr bwMode="auto">
          <a:xfrm>
            <a:off x="6613182" y="5831400"/>
            <a:ext cx="0" cy="85233"/>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03" name="Rectangle 91"/>
          <p:cNvSpPr>
            <a:spLocks noChangeArrowheads="1"/>
          </p:cNvSpPr>
          <p:nvPr/>
        </p:nvSpPr>
        <p:spPr bwMode="auto">
          <a:xfrm rot="18900000">
            <a:off x="6150960" y="5941219"/>
            <a:ext cx="613019" cy="29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pitchFamily="34" charset="0"/>
                <a:cs typeface="Arial" pitchFamily="34" charset="0"/>
              </a:rPr>
              <a:t>2011</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04" name="Line 92"/>
          <p:cNvSpPr>
            <a:spLocks noChangeShapeType="1"/>
          </p:cNvSpPr>
          <p:nvPr/>
        </p:nvSpPr>
        <p:spPr bwMode="auto">
          <a:xfrm>
            <a:off x="7319629" y="5831400"/>
            <a:ext cx="0" cy="85233"/>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05" name="Rectangle 93"/>
          <p:cNvSpPr>
            <a:spLocks noChangeArrowheads="1"/>
          </p:cNvSpPr>
          <p:nvPr/>
        </p:nvSpPr>
        <p:spPr bwMode="auto">
          <a:xfrm rot="18900000">
            <a:off x="6857406" y="5941219"/>
            <a:ext cx="613019" cy="29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pitchFamily="34" charset="0"/>
                <a:cs typeface="Arial" pitchFamily="34" charset="0"/>
              </a:rPr>
              <a:t>2012</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06" name="Line 94"/>
          <p:cNvSpPr>
            <a:spLocks noChangeShapeType="1"/>
          </p:cNvSpPr>
          <p:nvPr/>
        </p:nvSpPr>
        <p:spPr bwMode="auto">
          <a:xfrm>
            <a:off x="8030993" y="5831400"/>
            <a:ext cx="0" cy="85233"/>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07" name="Rectangle 95"/>
          <p:cNvSpPr>
            <a:spLocks noChangeArrowheads="1"/>
          </p:cNvSpPr>
          <p:nvPr/>
        </p:nvSpPr>
        <p:spPr bwMode="auto">
          <a:xfrm rot="18900000">
            <a:off x="7568770" y="5941219"/>
            <a:ext cx="613019" cy="29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pitchFamily="34" charset="0"/>
                <a:cs typeface="Arial" pitchFamily="34" charset="0"/>
              </a:rPr>
              <a:t>2013</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08" name="Line 96"/>
          <p:cNvSpPr>
            <a:spLocks noChangeShapeType="1"/>
          </p:cNvSpPr>
          <p:nvPr/>
        </p:nvSpPr>
        <p:spPr bwMode="auto">
          <a:xfrm>
            <a:off x="8737439" y="5831400"/>
            <a:ext cx="0" cy="85233"/>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09" name="Rectangle 97"/>
          <p:cNvSpPr>
            <a:spLocks noChangeArrowheads="1"/>
          </p:cNvSpPr>
          <p:nvPr/>
        </p:nvSpPr>
        <p:spPr bwMode="auto">
          <a:xfrm rot="18900000">
            <a:off x="8275217" y="5941219"/>
            <a:ext cx="613019" cy="29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pitchFamily="34" charset="0"/>
                <a:cs typeface="Arial" pitchFamily="34" charset="0"/>
              </a:rPr>
              <a:t>2014</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8" name="Title 1"/>
          <p:cNvSpPr txBox="1">
            <a:spLocks/>
          </p:cNvSpPr>
          <p:nvPr/>
        </p:nvSpPr>
        <p:spPr bwMode="auto">
          <a:xfrm>
            <a:off x="134758" y="-242622"/>
            <a:ext cx="9663762"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ctr" anchorCtr="0" compatLnSpc="1">
            <a:prstTxWarp prst="textNoShape">
              <a:avLst/>
            </a:prstTxWarp>
          </a:bodyPr>
          <a:lstStyle>
            <a:lvl1pPr marL="0" indent="0" algn="l" defTabSz="457200" rtl="0" eaLnBrk="0" fontAlgn="base" hangingPunct="0">
              <a:spcBef>
                <a:spcPct val="0"/>
              </a:spcBef>
              <a:spcAft>
                <a:spcPct val="0"/>
              </a:spcAft>
              <a:defRPr sz="2800" b="1" kern="1200">
                <a:solidFill>
                  <a:schemeClr val="tx1"/>
                </a:solidFill>
                <a:latin typeface="+mj-lt"/>
                <a:ea typeface="ＭＳ Ｐゴシック" pitchFamily="-111"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a:lstStyle>
          <a:p>
            <a:pPr eaLnBrk="1" hangingPunct="1"/>
            <a:r>
              <a:rPr lang="en-US" dirty="0" smtClean="0">
                <a:latin typeface="Arial" pitchFamily="34" charset="0"/>
                <a:ea typeface="ＭＳ Ｐゴシック" pitchFamily="34" charset="-128"/>
                <a:cs typeface="Arial" pitchFamily="34" charset="0"/>
              </a:rPr>
              <a:t>North Korean Economic Policy Uncertainty Index</a:t>
            </a:r>
          </a:p>
        </p:txBody>
      </p:sp>
      <p:sp>
        <p:nvSpPr>
          <p:cNvPr id="91" name="Text Box 12"/>
          <p:cNvSpPr txBox="1">
            <a:spLocks noChangeArrowheads="1"/>
          </p:cNvSpPr>
          <p:nvPr/>
        </p:nvSpPr>
        <p:spPr bwMode="auto">
          <a:xfrm rot="16200000">
            <a:off x="-1237904" y="2615217"/>
            <a:ext cx="2966112" cy="330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3641" tIns="41821" rIns="83641" bIns="41821">
            <a:spAutoFit/>
          </a:bodyPr>
          <a:lstStyle>
            <a:lvl1pPr defTabSz="836613" eaLnBrk="0" hangingPunct="0">
              <a:defRPr sz="2800">
                <a:solidFill>
                  <a:schemeClr val="tx1"/>
                </a:solidFill>
                <a:latin typeface="Arial" charset="0"/>
              </a:defRPr>
            </a:lvl1pPr>
            <a:lvl2pPr marL="742950" indent="-285750" defTabSz="836613" eaLnBrk="0" hangingPunct="0">
              <a:defRPr sz="2800">
                <a:solidFill>
                  <a:schemeClr val="tx1"/>
                </a:solidFill>
                <a:latin typeface="Arial" charset="0"/>
              </a:defRPr>
            </a:lvl2pPr>
            <a:lvl3pPr marL="1143000" indent="-228600" defTabSz="836613" eaLnBrk="0" hangingPunct="0">
              <a:defRPr sz="2800">
                <a:solidFill>
                  <a:schemeClr val="tx1"/>
                </a:solidFill>
                <a:latin typeface="Arial" charset="0"/>
              </a:defRPr>
            </a:lvl3pPr>
            <a:lvl4pPr marL="1600200" indent="-228600" defTabSz="836613" eaLnBrk="0" hangingPunct="0">
              <a:defRPr sz="2800">
                <a:solidFill>
                  <a:schemeClr val="tx1"/>
                </a:solidFill>
                <a:latin typeface="Arial" charset="0"/>
              </a:defRPr>
            </a:lvl4pPr>
            <a:lvl5pPr marL="2057400" indent="-228600" defTabSz="836613" eaLnBrk="0" hangingPunct="0">
              <a:defRPr sz="2800">
                <a:solidFill>
                  <a:schemeClr val="tx1"/>
                </a:solidFill>
                <a:latin typeface="Arial" charset="0"/>
              </a:defRPr>
            </a:lvl5pPr>
            <a:lvl6pPr marL="2514600" indent="-228600" defTabSz="836613" eaLnBrk="0" fontAlgn="base" hangingPunct="0">
              <a:spcBef>
                <a:spcPct val="0"/>
              </a:spcBef>
              <a:spcAft>
                <a:spcPct val="0"/>
              </a:spcAft>
              <a:defRPr sz="2800">
                <a:solidFill>
                  <a:schemeClr val="tx1"/>
                </a:solidFill>
                <a:latin typeface="Arial" charset="0"/>
              </a:defRPr>
            </a:lvl6pPr>
            <a:lvl7pPr marL="2971800" indent="-228600" defTabSz="836613" eaLnBrk="0" fontAlgn="base" hangingPunct="0">
              <a:spcBef>
                <a:spcPct val="0"/>
              </a:spcBef>
              <a:spcAft>
                <a:spcPct val="0"/>
              </a:spcAft>
              <a:defRPr sz="2800">
                <a:solidFill>
                  <a:schemeClr val="tx1"/>
                </a:solidFill>
                <a:latin typeface="Arial" charset="0"/>
              </a:defRPr>
            </a:lvl7pPr>
            <a:lvl8pPr marL="3429000" indent="-228600" defTabSz="836613" eaLnBrk="0" fontAlgn="base" hangingPunct="0">
              <a:spcBef>
                <a:spcPct val="0"/>
              </a:spcBef>
              <a:spcAft>
                <a:spcPct val="0"/>
              </a:spcAft>
              <a:defRPr sz="2800">
                <a:solidFill>
                  <a:schemeClr val="tx1"/>
                </a:solidFill>
                <a:latin typeface="Arial" charset="0"/>
              </a:defRPr>
            </a:lvl8pPr>
            <a:lvl9pPr marL="3886200" indent="-228600" defTabSz="836613" eaLnBrk="0" fontAlgn="base" hangingPunct="0">
              <a:spcBef>
                <a:spcPct val="0"/>
              </a:spcBef>
              <a:spcAft>
                <a:spcPct val="0"/>
              </a:spcAft>
              <a:defRPr sz="2800">
                <a:solidFill>
                  <a:schemeClr val="tx1"/>
                </a:solidFill>
                <a:latin typeface="Arial" charset="0"/>
              </a:defRPr>
            </a:lvl9pPr>
          </a:lstStyle>
          <a:p>
            <a:r>
              <a:rPr lang="en-US" sz="1600" b="1" dirty="0" smtClean="0"/>
              <a:t>Policy</a:t>
            </a:r>
            <a:r>
              <a:rPr lang="en-GB" sz="1600" b="1" dirty="0" smtClean="0">
                <a:solidFill>
                  <a:schemeClr val="tx2"/>
                </a:solidFill>
              </a:rPr>
              <a:t> </a:t>
            </a:r>
            <a:r>
              <a:rPr lang="en-GB" sz="1600" b="1" dirty="0" smtClean="0"/>
              <a:t>Uncertainty Index</a:t>
            </a:r>
            <a:endParaRPr lang="en-GB" sz="1600" b="1" dirty="0"/>
          </a:p>
        </p:txBody>
      </p:sp>
      <p:sp>
        <p:nvSpPr>
          <p:cNvPr id="68" name="Text Box 60"/>
          <p:cNvSpPr txBox="1">
            <a:spLocks noChangeArrowheads="1"/>
          </p:cNvSpPr>
          <p:nvPr/>
        </p:nvSpPr>
        <p:spPr bwMode="auto">
          <a:xfrm>
            <a:off x="142875" y="6414083"/>
            <a:ext cx="89296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600" dirty="0">
                <a:solidFill>
                  <a:srgbClr val="000000"/>
                </a:solidFill>
              </a:rPr>
              <a:t>Source: </a:t>
            </a:r>
            <a:r>
              <a:rPr lang="en-US" sz="1600" dirty="0" smtClean="0">
                <a:solidFill>
                  <a:srgbClr val="000000"/>
                </a:solidFill>
                <a:hlinkClick r:id="rId2"/>
              </a:rPr>
              <a:t>www.policyuncertainty.com</a:t>
            </a:r>
            <a:r>
              <a:rPr lang="en-US" sz="1600" dirty="0" smtClean="0">
                <a:solidFill>
                  <a:srgbClr val="000000"/>
                </a:solidFill>
              </a:rPr>
              <a:t>. Data from 0 North Korean newspapers</a:t>
            </a:r>
          </a:p>
        </p:txBody>
      </p:sp>
      <p:pic>
        <p:nvPicPr>
          <p:cNvPr id="1026" name="Picture 2" descr="north-korea-militar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8514" y="1009206"/>
            <a:ext cx="3533773" cy="231658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nokore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5372" y="3223612"/>
            <a:ext cx="3386354" cy="2306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33763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405"/>
          <a:stretch/>
        </p:blipFill>
        <p:spPr bwMode="auto">
          <a:xfrm>
            <a:off x="-95711" y="791354"/>
            <a:ext cx="9432627" cy="5544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4"/>
          <p:cNvSpPr txBox="1">
            <a:spLocks noChangeArrowheads="1"/>
          </p:cNvSpPr>
          <p:nvPr/>
        </p:nvSpPr>
        <p:spPr bwMode="auto">
          <a:xfrm>
            <a:off x="119746" y="6096904"/>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b="1" dirty="0" smtClean="0">
                <a:solidFill>
                  <a:srgbClr val="000000"/>
                </a:solidFill>
              </a:rPr>
              <a:t>Notes</a:t>
            </a:r>
            <a:r>
              <a:rPr lang="en-US" sz="1200" b="1" dirty="0">
                <a:solidFill>
                  <a:srgbClr val="000000"/>
                </a:solidFill>
              </a:rPr>
              <a:t>:</a:t>
            </a:r>
            <a:r>
              <a:rPr lang="en-US" sz="1200" dirty="0">
                <a:solidFill>
                  <a:srgbClr val="000000"/>
                </a:solidFill>
              </a:rPr>
              <a:t> </a:t>
            </a:r>
            <a:r>
              <a:rPr lang="en-US" sz="1200" dirty="0" smtClean="0">
                <a:solidFill>
                  <a:srgbClr val="000000"/>
                </a:solidFill>
              </a:rPr>
              <a:t>Data from the probability changes of GDP annual growth rates from the Philadelphia Survey </a:t>
            </a:r>
            <a:r>
              <a:rPr lang="en-US" sz="1200" dirty="0">
                <a:solidFill>
                  <a:srgbClr val="000000"/>
                </a:solidFill>
              </a:rPr>
              <a:t>of Professional </a:t>
            </a:r>
            <a:r>
              <a:rPr lang="en-US" sz="1200" dirty="0" smtClean="0">
                <a:solidFill>
                  <a:srgbClr val="000000"/>
                </a:solidFill>
              </a:rPr>
              <a:t>Forecasters. </a:t>
            </a:r>
            <a:r>
              <a:rPr lang="en-US" sz="1200" b="1" dirty="0" smtClean="0">
                <a:solidFill>
                  <a:srgbClr val="000000"/>
                </a:solidFill>
              </a:rPr>
              <a:t>Mean forecast</a:t>
            </a:r>
            <a:r>
              <a:rPr lang="en-US" sz="1200" dirty="0" smtClean="0">
                <a:solidFill>
                  <a:srgbClr val="000000"/>
                </a:solidFill>
              </a:rPr>
              <a:t> is the average forecasters expected GDP growth rate, </a:t>
            </a:r>
            <a:r>
              <a:rPr lang="en-US" sz="1200" b="1" dirty="0" smtClean="0">
                <a:solidFill>
                  <a:srgbClr val="000000"/>
                </a:solidFill>
              </a:rPr>
              <a:t>forecaster disagreement</a:t>
            </a:r>
            <a:r>
              <a:rPr lang="en-US" sz="1200" dirty="0" smtClean="0">
                <a:solidFill>
                  <a:srgbClr val="000000"/>
                </a:solidFill>
              </a:rPr>
              <a:t> is the cross-sectional standard-deviation of forecasts, and </a:t>
            </a:r>
            <a:r>
              <a:rPr lang="en-US" sz="1200" b="1" dirty="0" smtClean="0">
                <a:solidFill>
                  <a:srgbClr val="000000"/>
                </a:solidFill>
              </a:rPr>
              <a:t>forecaster uncertainty</a:t>
            </a:r>
            <a:r>
              <a:rPr lang="en-US" sz="1200" dirty="0" smtClean="0">
                <a:solidFill>
                  <a:srgbClr val="000000"/>
                </a:solidFill>
              </a:rPr>
              <a:t> is the median within forecaster subjective variance. Data only available on a consistent basis since 1992 Q1, with an average of 48 forecasters per quarter. Data spans 1992-20013.</a:t>
            </a:r>
            <a:endParaRPr lang="en-US" sz="1200" dirty="0">
              <a:solidFill>
                <a:srgbClr val="000000"/>
              </a:solidFill>
            </a:endParaRPr>
          </a:p>
        </p:txBody>
      </p:sp>
      <p:sp>
        <p:nvSpPr>
          <p:cNvPr id="8" name="Text Box 5"/>
          <p:cNvSpPr txBox="1">
            <a:spLocks noChangeArrowheads="1"/>
          </p:cNvSpPr>
          <p:nvPr/>
        </p:nvSpPr>
        <p:spPr bwMode="auto">
          <a:xfrm rot="5400000">
            <a:off x="6778514" y="3190331"/>
            <a:ext cx="420846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600" dirty="0" smtClean="0">
                <a:solidFill>
                  <a:srgbClr val="000000"/>
                </a:solidFill>
              </a:rPr>
              <a:t>GDP growth (mean forecast )</a:t>
            </a:r>
            <a:endParaRPr lang="en-US" sz="1600" dirty="0">
              <a:solidFill>
                <a:srgbClr val="000000"/>
              </a:solidFill>
            </a:endParaRPr>
          </a:p>
        </p:txBody>
      </p:sp>
      <p:sp>
        <p:nvSpPr>
          <p:cNvPr id="9" name="Text Box 5"/>
          <p:cNvSpPr txBox="1">
            <a:spLocks noChangeArrowheads="1"/>
          </p:cNvSpPr>
          <p:nvPr/>
        </p:nvSpPr>
        <p:spPr bwMode="auto">
          <a:xfrm rot="16200000">
            <a:off x="-2419256" y="3020233"/>
            <a:ext cx="539931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600" dirty="0" smtClean="0">
                <a:solidFill>
                  <a:srgbClr val="000000"/>
                </a:solidFill>
              </a:rPr>
              <a:t>GDP growth uncertainty and disagreement (same scale)</a:t>
            </a:r>
            <a:endParaRPr lang="en-US" sz="1600" dirty="0">
              <a:solidFill>
                <a:srgbClr val="000000"/>
              </a:solidFill>
            </a:endParaRPr>
          </a:p>
        </p:txBody>
      </p:sp>
      <p:sp>
        <p:nvSpPr>
          <p:cNvPr id="10" name="Text Box 4"/>
          <p:cNvSpPr txBox="1">
            <a:spLocks noChangeArrowheads="1"/>
          </p:cNvSpPr>
          <p:nvPr/>
        </p:nvSpPr>
        <p:spPr bwMode="auto">
          <a:xfrm>
            <a:off x="3721793" y="962988"/>
            <a:ext cx="126387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600" b="1" dirty="0" smtClean="0">
                <a:solidFill>
                  <a:srgbClr val="007E39"/>
                </a:solidFill>
              </a:rPr>
              <a:t>Mean Forecast</a:t>
            </a:r>
            <a:endParaRPr lang="en-US" sz="1600" b="1" dirty="0">
              <a:solidFill>
                <a:srgbClr val="007E39"/>
              </a:solidFill>
            </a:endParaRPr>
          </a:p>
        </p:txBody>
      </p:sp>
      <p:sp>
        <p:nvSpPr>
          <p:cNvPr id="11" name="Text Box 5"/>
          <p:cNvSpPr txBox="1">
            <a:spLocks noChangeArrowheads="1"/>
          </p:cNvSpPr>
          <p:nvPr/>
        </p:nvSpPr>
        <p:spPr bwMode="auto">
          <a:xfrm>
            <a:off x="3242430" y="4711265"/>
            <a:ext cx="142715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600" b="1" dirty="0" smtClean="0">
                <a:solidFill>
                  <a:srgbClr val="000066"/>
                </a:solidFill>
              </a:rPr>
              <a:t>Forecaster uncertainty</a:t>
            </a:r>
            <a:endParaRPr lang="en-US" sz="1600" b="1" dirty="0">
              <a:solidFill>
                <a:srgbClr val="000066"/>
              </a:solidFill>
            </a:endParaRPr>
          </a:p>
        </p:txBody>
      </p:sp>
      <p:sp>
        <p:nvSpPr>
          <p:cNvPr id="12" name="Text Box 6"/>
          <p:cNvSpPr txBox="1">
            <a:spLocks noChangeArrowheads="1"/>
          </p:cNvSpPr>
          <p:nvPr/>
        </p:nvSpPr>
        <p:spPr bwMode="auto">
          <a:xfrm>
            <a:off x="2230449" y="3305178"/>
            <a:ext cx="162007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600" b="1" dirty="0" smtClean="0">
                <a:solidFill>
                  <a:srgbClr val="C00000"/>
                </a:solidFill>
              </a:rPr>
              <a:t>Forecaster disagreement</a:t>
            </a:r>
            <a:endParaRPr lang="en-US" sz="1600" b="1" dirty="0">
              <a:solidFill>
                <a:srgbClr val="C00000"/>
              </a:solidFill>
            </a:endParaRPr>
          </a:p>
        </p:txBody>
      </p:sp>
      <p:sp>
        <p:nvSpPr>
          <p:cNvPr id="21509" name="Text Box 4"/>
          <p:cNvSpPr txBox="1">
            <a:spLocks noChangeArrowheads="1"/>
          </p:cNvSpPr>
          <p:nvPr/>
        </p:nvSpPr>
        <p:spPr bwMode="auto">
          <a:xfrm>
            <a:off x="166688" y="-42863"/>
            <a:ext cx="8743950" cy="1038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dirty="0" smtClean="0">
                <a:solidFill>
                  <a:srgbClr val="000000"/>
                </a:solidFill>
              </a:rPr>
              <a:t>Forecaster disagreement and uncertainty: GDP</a:t>
            </a:r>
            <a:endParaRPr lang="en-US" sz="2800" b="1" dirty="0">
              <a:solidFill>
                <a:srgbClr val="000000"/>
              </a:solidFill>
            </a:endParaRPr>
          </a:p>
        </p:txBody>
      </p:sp>
      <p:pic>
        <p:nvPicPr>
          <p:cNvPr id="4098" name="Picture 2" descr="http://italypr.files.wordpress.com/2013/07/goldman-sachs_3.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3176" y="817226"/>
            <a:ext cx="636904" cy="63690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banks.igomages.com/images1/merrill-lynch-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79527" y="815351"/>
            <a:ext cx="1109345" cy="36978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banks.igomages.com/images1/jpmorgan-chase-bank-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85" t="36915" r="-1" b="37252"/>
          <a:stretch/>
        </p:blipFill>
        <p:spPr bwMode="auto">
          <a:xfrm>
            <a:off x="6930071" y="461503"/>
            <a:ext cx="1281395" cy="329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10305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6200" y="20638"/>
            <a:ext cx="8458200" cy="715962"/>
          </a:xfrm>
          <a:prstGeom prst="rect">
            <a:avLst/>
          </a:prstGeom>
        </p:spPr>
        <p:txBody>
          <a:bodyPr vert="horz" lIns="0" tIns="45720" rIns="91440" bIns="45720" rtlCol="0" anchor="t" anchorCtr="0">
            <a:noAutofit/>
          </a:bodyPr>
          <a:lstStyle>
            <a:lvl1pPr marL="0" indent="0"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a:lstStyle>
          <a:p>
            <a:r>
              <a:rPr lang="en-US" sz="3000" dirty="0" smtClean="0"/>
              <a:t>But for some people the best evidence that uncertainty matters is that….</a:t>
            </a:r>
            <a:endParaRPr lang="en-US" sz="3000" dirty="0"/>
          </a:p>
        </p:txBody>
      </p:sp>
    </p:spTree>
    <p:extLst>
      <p:ext uri="{BB962C8B-B14F-4D97-AF65-F5344CB8AC3E}">
        <p14:creationId xmlns:p14="http://schemas.microsoft.com/office/powerpoint/2010/main" val="4594287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027"/>
          <a:stretch/>
        </p:blipFill>
        <p:spPr bwMode="auto">
          <a:xfrm>
            <a:off x="602029" y="344387"/>
            <a:ext cx="8330415" cy="6344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3"/>
          <p:cNvSpPr txBox="1">
            <a:spLocks noChangeArrowheads="1"/>
          </p:cNvSpPr>
          <p:nvPr/>
        </p:nvSpPr>
        <p:spPr bwMode="auto">
          <a:xfrm>
            <a:off x="97974" y="57377"/>
            <a:ext cx="927893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dirty="0" smtClean="0">
                <a:solidFill>
                  <a:srgbClr val="000000"/>
                </a:solidFill>
              </a:rPr>
              <a:t>Econometric forecast uncertainty</a:t>
            </a:r>
            <a:endParaRPr lang="en-US" sz="2800" b="1" dirty="0">
              <a:solidFill>
                <a:srgbClr val="000000"/>
              </a:solidFill>
            </a:endParaRPr>
          </a:p>
        </p:txBody>
      </p:sp>
      <p:sp>
        <p:nvSpPr>
          <p:cNvPr id="4" name="TextBox 3"/>
          <p:cNvSpPr txBox="1"/>
          <p:nvPr/>
        </p:nvSpPr>
        <p:spPr>
          <a:xfrm rot="16200000">
            <a:off x="-2130771" y="3292264"/>
            <a:ext cx="5096267" cy="369332"/>
          </a:xfrm>
          <a:prstGeom prst="rect">
            <a:avLst/>
          </a:prstGeom>
          <a:noFill/>
        </p:spPr>
        <p:txBody>
          <a:bodyPr wrap="none" rtlCol="0">
            <a:spAutoFit/>
          </a:bodyPr>
          <a:lstStyle/>
          <a:p>
            <a:r>
              <a:rPr lang="en-US" b="1" dirty="0" smtClean="0"/>
              <a:t>12 months ahead macro forecast uncertainty</a:t>
            </a:r>
            <a:endParaRPr lang="en-US" b="1" dirty="0"/>
          </a:p>
        </p:txBody>
      </p:sp>
      <p:sp>
        <p:nvSpPr>
          <p:cNvPr id="7" name="TextBox 6"/>
          <p:cNvSpPr txBox="1"/>
          <p:nvPr/>
        </p:nvSpPr>
        <p:spPr>
          <a:xfrm>
            <a:off x="97974" y="6439484"/>
            <a:ext cx="8834470" cy="338554"/>
          </a:xfrm>
          <a:prstGeom prst="rect">
            <a:avLst/>
          </a:prstGeom>
          <a:noFill/>
        </p:spPr>
        <p:txBody>
          <a:bodyPr wrap="none" rtlCol="0">
            <a:spAutoFit/>
          </a:bodyPr>
          <a:lstStyle/>
          <a:p>
            <a:r>
              <a:rPr lang="en-US" sz="1600" b="1" dirty="0" smtClean="0"/>
              <a:t>Source</a:t>
            </a:r>
            <a:r>
              <a:rPr lang="en-US" sz="1600" dirty="0" smtClean="0"/>
              <a:t>: Jurado, Ludvigson and Ng (2013). Forecasts from a bundle of 132 mostly macro series</a:t>
            </a:r>
            <a:endParaRPr lang="en-US" sz="1600" dirty="0"/>
          </a:p>
        </p:txBody>
      </p:sp>
    </p:spTree>
    <p:extLst>
      <p:ext uri="{BB962C8B-B14F-4D97-AF65-F5344CB8AC3E}">
        <p14:creationId xmlns:p14="http://schemas.microsoft.com/office/powerpoint/2010/main" val="18578542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1"/>
          <p:cNvSpPr>
            <a:spLocks noGrp="1"/>
          </p:cNvSpPr>
          <p:nvPr>
            <p:ph idx="1"/>
          </p:nvPr>
        </p:nvSpPr>
        <p:spPr bwMode="auto">
          <a:xfrm>
            <a:off x="247650" y="1103313"/>
            <a:ext cx="8697913"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57200" indent="-457200">
              <a:buFontTx/>
              <a:buAutoNum type="arabicParenR"/>
            </a:pPr>
            <a:endParaRPr lang="en-US" dirty="0" smtClean="0"/>
          </a:p>
          <a:p>
            <a:pPr marL="457200" indent="-457200">
              <a:buFontTx/>
              <a:buAutoNum type="arabicParenR"/>
            </a:pPr>
            <a:r>
              <a:rPr lang="en-US" u="sng" dirty="0" smtClean="0"/>
              <a:t>Macro uncertainty appears countercyclical</a:t>
            </a:r>
          </a:p>
          <a:p>
            <a:pPr marL="857250" lvl="1" indent="-457200">
              <a:buFontTx/>
              <a:buAutoNum type="alphaLcParenR"/>
            </a:pPr>
            <a:endParaRPr lang="en-US" dirty="0" smtClean="0"/>
          </a:p>
          <a:p>
            <a:pPr marL="457200" indent="-457200">
              <a:buFontTx/>
              <a:buAutoNum type="arabicParenR"/>
            </a:pPr>
            <a:r>
              <a:rPr lang="en-US" b="1" u="sng" dirty="0" smtClean="0"/>
              <a:t>Micro firm uncertainty appears countercyclical</a:t>
            </a:r>
          </a:p>
          <a:p>
            <a:pPr marL="457200" indent="-457200">
              <a:buFontTx/>
              <a:buAutoNum type="arabicParenR"/>
            </a:pPr>
            <a:endParaRPr lang="en-US" u="sng" dirty="0" smtClean="0"/>
          </a:p>
          <a:p>
            <a:pPr marL="457200" indent="-457200">
              <a:buFontTx/>
              <a:buAutoNum type="arabicParenR"/>
            </a:pPr>
            <a:r>
              <a:rPr lang="en-US" u="sng" dirty="0" smtClean="0"/>
              <a:t>Higher micro moments appear </a:t>
            </a:r>
            <a:r>
              <a:rPr lang="en-US" i="1" u="sng" dirty="0" smtClean="0"/>
              <a:t>not</a:t>
            </a:r>
            <a:r>
              <a:rPr lang="en-US" u="sng" dirty="0" smtClean="0"/>
              <a:t> to be cyclical?</a:t>
            </a:r>
          </a:p>
          <a:p>
            <a:pPr marL="457200" indent="-457200">
              <a:buFontTx/>
              <a:buAutoNum type="arabicParenR"/>
            </a:pPr>
            <a:endParaRPr lang="en-US" u="sng" dirty="0" smtClean="0"/>
          </a:p>
          <a:p>
            <a:pPr marL="457200" indent="-457200">
              <a:buFontTx/>
              <a:buAutoNum type="arabicParenR"/>
            </a:pPr>
            <a:r>
              <a:rPr lang="en-US" u="sng" dirty="0" smtClean="0"/>
              <a:t>Uncertainty is higher in developing countries</a:t>
            </a:r>
          </a:p>
          <a:p>
            <a:pPr marL="457200" indent="-457200">
              <a:buFontTx/>
              <a:buAutoNum type="arabicParenR"/>
            </a:pPr>
            <a:endParaRPr lang="en-US" u="sng" dirty="0" smtClean="0"/>
          </a:p>
          <a:p>
            <a:pPr marL="457200" indent="-457200">
              <a:buFontTx/>
              <a:buAutoNum type="arabicParenR"/>
            </a:pPr>
            <a:endParaRPr lang="en-US" dirty="0" smtClean="0"/>
          </a:p>
          <a:p>
            <a:pPr marL="457200" indent="-457200">
              <a:buFontTx/>
              <a:buAutoNum type="arabicParenR"/>
            </a:pPr>
            <a:endParaRPr lang="en-US" dirty="0" smtClean="0"/>
          </a:p>
          <a:p>
            <a:pPr marL="457200" indent="-457200">
              <a:buFontTx/>
              <a:buAutoNum type="arabicParenR"/>
            </a:pPr>
            <a:endParaRPr lang="en-US" dirty="0" smtClean="0"/>
          </a:p>
        </p:txBody>
      </p:sp>
      <p:sp>
        <p:nvSpPr>
          <p:cNvPr id="2" name="Rectangle 1"/>
          <p:cNvSpPr/>
          <p:nvPr/>
        </p:nvSpPr>
        <p:spPr>
          <a:xfrm>
            <a:off x="228600" y="2255838"/>
            <a:ext cx="8732838" cy="930275"/>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41950881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ChangeArrowheads="1"/>
          </p:cNvSpPr>
          <p:nvPr/>
        </p:nvSpPr>
        <p:spPr bwMode="auto">
          <a:xfrm>
            <a:off x="4072334" y="3967445"/>
            <a:ext cx="4944666" cy="13843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p>
            <a:r>
              <a:rPr lang="en-US" sz="2400" dirty="0" smtClean="0">
                <a:solidFill>
                  <a:srgbClr val="000000"/>
                </a:solidFill>
              </a:rPr>
              <a:t>Idiosyncratic shocks appear more volatile in recessions at all levels:</a:t>
            </a:r>
          </a:p>
          <a:p>
            <a:r>
              <a:rPr lang="en-US" sz="2400" dirty="0" smtClean="0">
                <a:solidFill>
                  <a:srgbClr val="000000"/>
                </a:solidFill>
              </a:rPr>
              <a:t> - industry</a:t>
            </a:r>
          </a:p>
          <a:p>
            <a:r>
              <a:rPr lang="en-US" sz="2400" dirty="0" smtClean="0">
                <a:solidFill>
                  <a:srgbClr val="000000"/>
                </a:solidFill>
              </a:rPr>
              <a:t> - firm</a:t>
            </a:r>
          </a:p>
          <a:p>
            <a:r>
              <a:rPr lang="en-US" sz="2400" dirty="0" smtClean="0">
                <a:solidFill>
                  <a:srgbClr val="000000"/>
                </a:solidFill>
              </a:rPr>
              <a:t> - plant</a:t>
            </a:r>
          </a:p>
          <a:p>
            <a:r>
              <a:rPr lang="en-US" sz="2400" dirty="0" smtClean="0">
                <a:solidFill>
                  <a:srgbClr val="000000"/>
                </a:solidFill>
              </a:rPr>
              <a:t> - product</a:t>
            </a:r>
            <a:endParaRPr lang="en-US" sz="2400" dirty="0">
              <a:solidFill>
                <a:srgbClr val="000000"/>
              </a:solidFill>
            </a:endParaRPr>
          </a:p>
        </p:txBody>
      </p:sp>
      <p:sp>
        <p:nvSpPr>
          <p:cNvPr id="17414" name="Rectangle 8"/>
          <p:cNvSpPr>
            <a:spLocks noChangeArrowheads="1"/>
          </p:cNvSpPr>
          <p:nvPr/>
        </p:nvSpPr>
        <p:spPr bwMode="auto">
          <a:xfrm>
            <a:off x="2847975" y="2476065"/>
            <a:ext cx="134938" cy="1349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7415" name="Title 2"/>
          <p:cNvSpPr>
            <a:spLocks noGrp="1"/>
          </p:cNvSpPr>
          <p:nvPr>
            <p:ph type="title"/>
          </p:nvPr>
        </p:nvSpPr>
        <p:spPr bwMode="auto">
          <a:xfrm>
            <a:off x="385763" y="12700"/>
            <a:ext cx="8686800" cy="71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smtClean="0"/>
              <a:t>The economy is ‘fractal’ - </a:t>
            </a:r>
            <a:r>
              <a:rPr lang="en-US" dirty="0"/>
              <a:t> </a:t>
            </a:r>
            <a:r>
              <a:rPr lang="en-US" dirty="0" smtClean="0"/>
              <a:t>micro uncertainty seems to rise at every level in recessions</a:t>
            </a:r>
          </a:p>
        </p:txBody>
      </p:sp>
      <p:pic>
        <p:nvPicPr>
          <p:cNvPr id="1741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1041" t="15408" r="12500" b="65730"/>
          <a:stretch/>
        </p:blipFill>
        <p:spPr bwMode="auto">
          <a:xfrm>
            <a:off x="-74613" y="1644451"/>
            <a:ext cx="9217827" cy="149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Arrow Connector 2"/>
          <p:cNvCxnSpPr/>
          <p:nvPr/>
        </p:nvCxnSpPr>
        <p:spPr>
          <a:xfrm flipV="1">
            <a:off x="5613400" y="2781518"/>
            <a:ext cx="0" cy="710765"/>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9381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10123" y="273281"/>
            <a:ext cx="9142729" cy="6415088"/>
            <a:chOff x="110123" y="371475"/>
            <a:chExt cx="9142729" cy="6048377"/>
          </a:xfrm>
        </p:grpSpPr>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8288" y="371475"/>
              <a:ext cx="7475923" cy="6048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 Box 4"/>
            <p:cNvSpPr txBox="1">
              <a:spLocks noChangeArrowheads="1"/>
            </p:cNvSpPr>
            <p:nvPr/>
          </p:nvSpPr>
          <p:spPr bwMode="auto">
            <a:xfrm>
              <a:off x="7607982" y="1551216"/>
              <a:ext cx="164487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600" dirty="0">
                  <a:solidFill>
                    <a:schemeClr val="accent1">
                      <a:lumMod val="25000"/>
                    </a:schemeClr>
                  </a:solidFill>
                </a:rPr>
                <a:t>99</a:t>
              </a:r>
              <a:r>
                <a:rPr lang="en-US" sz="1600" baseline="30000" dirty="0">
                  <a:solidFill>
                    <a:schemeClr val="accent1">
                      <a:lumMod val="25000"/>
                    </a:schemeClr>
                  </a:solidFill>
                </a:rPr>
                <a:t>th</a:t>
              </a:r>
              <a:r>
                <a:rPr lang="en-US" sz="1600" dirty="0">
                  <a:solidFill>
                    <a:schemeClr val="accent1">
                      <a:lumMod val="25000"/>
                    </a:schemeClr>
                  </a:solidFill>
                </a:rPr>
                <a:t> </a:t>
              </a:r>
              <a:r>
                <a:rPr lang="en-US" sz="1600" dirty="0" smtClean="0">
                  <a:solidFill>
                    <a:schemeClr val="accent1">
                      <a:lumMod val="25000"/>
                    </a:schemeClr>
                  </a:solidFill>
                </a:rPr>
                <a:t>percentile</a:t>
              </a:r>
              <a:endParaRPr lang="en-US" sz="1600" dirty="0">
                <a:solidFill>
                  <a:schemeClr val="accent1">
                    <a:lumMod val="25000"/>
                  </a:schemeClr>
                </a:solidFill>
              </a:endParaRPr>
            </a:p>
          </p:txBody>
        </p:sp>
        <p:sp>
          <p:nvSpPr>
            <p:cNvPr id="14" name="Text Box 5"/>
            <p:cNvSpPr txBox="1">
              <a:spLocks noChangeArrowheads="1"/>
            </p:cNvSpPr>
            <p:nvPr/>
          </p:nvSpPr>
          <p:spPr bwMode="auto">
            <a:xfrm>
              <a:off x="7607982" y="3532412"/>
              <a:ext cx="164487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600" dirty="0">
                  <a:solidFill>
                    <a:srgbClr val="000066"/>
                  </a:solidFill>
                </a:rPr>
                <a:t>1</a:t>
              </a:r>
              <a:r>
                <a:rPr lang="en-US" sz="1600" baseline="30000" dirty="0">
                  <a:solidFill>
                    <a:srgbClr val="000066"/>
                  </a:solidFill>
                </a:rPr>
                <a:t>st</a:t>
              </a:r>
              <a:r>
                <a:rPr lang="en-US" sz="1600" dirty="0">
                  <a:solidFill>
                    <a:srgbClr val="000066"/>
                  </a:solidFill>
                </a:rPr>
                <a:t> </a:t>
              </a:r>
              <a:r>
                <a:rPr lang="en-US" sz="1600" dirty="0" smtClean="0">
                  <a:solidFill>
                    <a:srgbClr val="000066"/>
                  </a:solidFill>
                </a:rPr>
                <a:t>percentile</a:t>
              </a:r>
              <a:endParaRPr lang="en-US" sz="1600" dirty="0">
                <a:solidFill>
                  <a:srgbClr val="000066"/>
                </a:solidFill>
              </a:endParaRPr>
            </a:p>
          </p:txBody>
        </p:sp>
        <p:sp>
          <p:nvSpPr>
            <p:cNvPr id="15" name="Text Box 6"/>
            <p:cNvSpPr txBox="1">
              <a:spLocks noChangeArrowheads="1"/>
            </p:cNvSpPr>
            <p:nvPr/>
          </p:nvSpPr>
          <p:spPr bwMode="auto">
            <a:xfrm>
              <a:off x="7607982" y="2576747"/>
              <a:ext cx="164487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600" dirty="0">
                  <a:solidFill>
                    <a:srgbClr val="CC0000"/>
                  </a:solidFill>
                </a:rPr>
                <a:t>50</a:t>
              </a:r>
              <a:r>
                <a:rPr lang="en-US" sz="1600" baseline="30000" dirty="0">
                  <a:solidFill>
                    <a:srgbClr val="CC0000"/>
                  </a:solidFill>
                </a:rPr>
                <a:t>th</a:t>
              </a:r>
              <a:r>
                <a:rPr lang="en-US" sz="1600" dirty="0">
                  <a:solidFill>
                    <a:srgbClr val="CC0000"/>
                  </a:solidFill>
                </a:rPr>
                <a:t> </a:t>
              </a:r>
              <a:r>
                <a:rPr lang="en-US" sz="1600" dirty="0" smtClean="0">
                  <a:solidFill>
                    <a:srgbClr val="CC0000"/>
                  </a:solidFill>
                </a:rPr>
                <a:t>percentile</a:t>
              </a:r>
              <a:endParaRPr lang="en-US" sz="1600" dirty="0">
                <a:solidFill>
                  <a:srgbClr val="CC0000"/>
                </a:solidFill>
              </a:endParaRPr>
            </a:p>
          </p:txBody>
        </p:sp>
        <p:sp>
          <p:nvSpPr>
            <p:cNvPr id="16" name="Text Box 8"/>
            <p:cNvSpPr txBox="1">
              <a:spLocks noChangeArrowheads="1"/>
            </p:cNvSpPr>
            <p:nvPr/>
          </p:nvSpPr>
          <p:spPr bwMode="auto">
            <a:xfrm rot="-5400000">
              <a:off x="-1960562" y="3000959"/>
              <a:ext cx="447992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600" dirty="0">
                  <a:solidFill>
                    <a:srgbClr val="000000"/>
                  </a:solidFill>
                </a:rPr>
                <a:t>Industry level quarterly output growth </a:t>
              </a:r>
              <a:r>
                <a:rPr lang="en-US" sz="1600" dirty="0" smtClean="0">
                  <a:solidFill>
                    <a:srgbClr val="000000"/>
                  </a:solidFill>
                </a:rPr>
                <a:t>rate (%)</a:t>
              </a:r>
              <a:endParaRPr lang="en-US" sz="1600" dirty="0">
                <a:solidFill>
                  <a:srgbClr val="000000"/>
                </a:solidFill>
              </a:endParaRPr>
            </a:p>
          </p:txBody>
        </p:sp>
        <p:sp>
          <p:nvSpPr>
            <p:cNvPr id="17" name="Line 9"/>
            <p:cNvSpPr>
              <a:spLocks noChangeShapeType="1"/>
            </p:cNvSpPr>
            <p:nvPr/>
          </p:nvSpPr>
          <p:spPr bwMode="auto">
            <a:xfrm flipH="1" flipV="1">
              <a:off x="6788361" y="1416042"/>
              <a:ext cx="830661" cy="30444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10"/>
            <p:cNvSpPr>
              <a:spLocks noChangeShapeType="1"/>
            </p:cNvSpPr>
            <p:nvPr/>
          </p:nvSpPr>
          <p:spPr bwMode="auto">
            <a:xfrm flipH="1" flipV="1">
              <a:off x="7393125" y="2978897"/>
              <a:ext cx="236786" cy="38071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11"/>
            <p:cNvSpPr>
              <a:spLocks noChangeShapeType="1"/>
            </p:cNvSpPr>
            <p:nvPr/>
          </p:nvSpPr>
          <p:spPr bwMode="auto">
            <a:xfrm flipH="1">
              <a:off x="6788361" y="3720737"/>
              <a:ext cx="830660" cy="37847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Text Box 5"/>
            <p:cNvSpPr txBox="1">
              <a:spLocks noChangeArrowheads="1"/>
            </p:cNvSpPr>
            <p:nvPr/>
          </p:nvSpPr>
          <p:spPr bwMode="auto">
            <a:xfrm>
              <a:off x="7607982" y="3220879"/>
              <a:ext cx="164487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600" dirty="0" smtClean="0">
                  <a:solidFill>
                    <a:srgbClr val="007E39"/>
                  </a:solidFill>
                </a:rPr>
                <a:t>5</a:t>
              </a:r>
              <a:r>
                <a:rPr lang="en-US" sz="1600" baseline="30000" dirty="0" smtClean="0">
                  <a:solidFill>
                    <a:srgbClr val="007E39"/>
                  </a:solidFill>
                </a:rPr>
                <a:t>th</a:t>
              </a:r>
              <a:r>
                <a:rPr lang="en-US" sz="1600" dirty="0" smtClean="0">
                  <a:solidFill>
                    <a:srgbClr val="007E39"/>
                  </a:solidFill>
                </a:rPr>
                <a:t> percentile</a:t>
              </a:r>
              <a:endParaRPr lang="en-US" sz="1600" dirty="0">
                <a:solidFill>
                  <a:srgbClr val="007E39"/>
                </a:solidFill>
              </a:endParaRPr>
            </a:p>
          </p:txBody>
        </p:sp>
        <p:sp>
          <p:nvSpPr>
            <p:cNvPr id="21" name="Text Box 5"/>
            <p:cNvSpPr txBox="1">
              <a:spLocks noChangeArrowheads="1"/>
            </p:cNvSpPr>
            <p:nvPr/>
          </p:nvSpPr>
          <p:spPr bwMode="auto">
            <a:xfrm>
              <a:off x="7607982" y="2978898"/>
              <a:ext cx="164487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600" dirty="0" smtClean="0">
                  <a:solidFill>
                    <a:srgbClr val="FF6600"/>
                  </a:solidFill>
                </a:rPr>
                <a:t>10</a:t>
              </a:r>
              <a:r>
                <a:rPr lang="en-US" sz="1600" baseline="30000" dirty="0" smtClean="0">
                  <a:solidFill>
                    <a:srgbClr val="FF6600"/>
                  </a:solidFill>
                </a:rPr>
                <a:t>th</a:t>
              </a:r>
              <a:r>
                <a:rPr lang="en-US" sz="1600" dirty="0" smtClean="0">
                  <a:solidFill>
                    <a:srgbClr val="FF6600"/>
                  </a:solidFill>
                </a:rPr>
                <a:t> percentile</a:t>
              </a:r>
              <a:endParaRPr lang="en-US" sz="1600" dirty="0">
                <a:solidFill>
                  <a:srgbClr val="FF6600"/>
                </a:solidFill>
              </a:endParaRPr>
            </a:p>
          </p:txBody>
        </p:sp>
        <p:sp>
          <p:nvSpPr>
            <p:cNvPr id="22" name="Text Box 5"/>
            <p:cNvSpPr txBox="1">
              <a:spLocks noChangeArrowheads="1"/>
            </p:cNvSpPr>
            <p:nvPr/>
          </p:nvSpPr>
          <p:spPr bwMode="auto">
            <a:xfrm>
              <a:off x="7607982" y="2777823"/>
              <a:ext cx="164487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600" dirty="0" smtClean="0">
                  <a:solidFill>
                    <a:schemeClr val="tx1">
                      <a:lumMod val="75000"/>
                      <a:lumOff val="25000"/>
                    </a:schemeClr>
                  </a:solidFill>
                </a:rPr>
                <a:t>25</a:t>
              </a:r>
              <a:r>
                <a:rPr lang="en-US" sz="1600" baseline="30000" dirty="0" smtClean="0">
                  <a:solidFill>
                    <a:schemeClr val="tx1">
                      <a:lumMod val="75000"/>
                      <a:lumOff val="25000"/>
                    </a:schemeClr>
                  </a:solidFill>
                </a:rPr>
                <a:t>th</a:t>
              </a:r>
              <a:r>
                <a:rPr lang="en-US" sz="1600" dirty="0" smtClean="0">
                  <a:solidFill>
                    <a:schemeClr val="tx1">
                      <a:lumMod val="75000"/>
                      <a:lumOff val="25000"/>
                    </a:schemeClr>
                  </a:solidFill>
                </a:rPr>
                <a:t> percentile</a:t>
              </a:r>
              <a:endParaRPr lang="en-US" sz="1600" dirty="0">
                <a:solidFill>
                  <a:schemeClr val="tx1">
                    <a:lumMod val="75000"/>
                    <a:lumOff val="25000"/>
                  </a:schemeClr>
                </a:solidFill>
              </a:endParaRPr>
            </a:p>
          </p:txBody>
        </p:sp>
        <p:sp>
          <p:nvSpPr>
            <p:cNvPr id="23" name="Text Box 5"/>
            <p:cNvSpPr txBox="1">
              <a:spLocks noChangeArrowheads="1"/>
            </p:cNvSpPr>
            <p:nvPr/>
          </p:nvSpPr>
          <p:spPr bwMode="auto">
            <a:xfrm>
              <a:off x="7607982" y="2375671"/>
              <a:ext cx="164487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600" dirty="0" smtClean="0">
                  <a:solidFill>
                    <a:srgbClr val="0070C0"/>
                  </a:solidFill>
                </a:rPr>
                <a:t>75</a:t>
              </a:r>
              <a:r>
                <a:rPr lang="en-US" sz="1600" baseline="30000" dirty="0" smtClean="0">
                  <a:solidFill>
                    <a:srgbClr val="0070C0"/>
                  </a:solidFill>
                </a:rPr>
                <a:t>th</a:t>
              </a:r>
              <a:r>
                <a:rPr lang="en-US" sz="1600" dirty="0" smtClean="0">
                  <a:solidFill>
                    <a:srgbClr val="0070C0"/>
                  </a:solidFill>
                </a:rPr>
                <a:t> percentile</a:t>
              </a:r>
              <a:endParaRPr lang="en-US" sz="1600" dirty="0">
                <a:solidFill>
                  <a:srgbClr val="0070C0"/>
                </a:solidFill>
              </a:endParaRPr>
            </a:p>
          </p:txBody>
        </p:sp>
        <p:sp>
          <p:nvSpPr>
            <p:cNvPr id="24" name="Text Box 5"/>
            <p:cNvSpPr txBox="1">
              <a:spLocks noChangeArrowheads="1"/>
            </p:cNvSpPr>
            <p:nvPr/>
          </p:nvSpPr>
          <p:spPr bwMode="auto">
            <a:xfrm>
              <a:off x="7607982" y="2174595"/>
              <a:ext cx="164487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600" dirty="0" smtClean="0">
                  <a:solidFill>
                    <a:srgbClr val="CC9900"/>
                  </a:solidFill>
                </a:rPr>
                <a:t>90</a:t>
              </a:r>
              <a:r>
                <a:rPr lang="en-US" sz="1600" baseline="30000" dirty="0" smtClean="0">
                  <a:solidFill>
                    <a:srgbClr val="CC9900"/>
                  </a:solidFill>
                </a:rPr>
                <a:t>th</a:t>
              </a:r>
              <a:r>
                <a:rPr lang="en-US" sz="1600" dirty="0" smtClean="0">
                  <a:solidFill>
                    <a:srgbClr val="CC9900"/>
                  </a:solidFill>
                </a:rPr>
                <a:t> percentile</a:t>
              </a:r>
              <a:endParaRPr lang="en-US" sz="1600" dirty="0">
                <a:solidFill>
                  <a:srgbClr val="CC9900"/>
                </a:solidFill>
              </a:endParaRPr>
            </a:p>
          </p:txBody>
        </p:sp>
        <p:sp>
          <p:nvSpPr>
            <p:cNvPr id="25" name="Text Box 5"/>
            <p:cNvSpPr txBox="1">
              <a:spLocks noChangeArrowheads="1"/>
            </p:cNvSpPr>
            <p:nvPr/>
          </p:nvSpPr>
          <p:spPr bwMode="auto">
            <a:xfrm>
              <a:off x="7607982" y="1889770"/>
              <a:ext cx="164487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600" dirty="0">
                  <a:solidFill>
                    <a:srgbClr val="663300"/>
                  </a:solidFill>
                </a:rPr>
                <a:t>9</a:t>
              </a:r>
              <a:r>
                <a:rPr lang="en-US" sz="1600" dirty="0" smtClean="0">
                  <a:solidFill>
                    <a:srgbClr val="663300"/>
                  </a:solidFill>
                </a:rPr>
                <a:t>5</a:t>
              </a:r>
              <a:r>
                <a:rPr lang="en-US" sz="1600" baseline="30000" dirty="0" smtClean="0">
                  <a:solidFill>
                    <a:srgbClr val="663300"/>
                  </a:solidFill>
                </a:rPr>
                <a:t>th</a:t>
              </a:r>
              <a:r>
                <a:rPr lang="en-US" sz="1600" dirty="0" smtClean="0">
                  <a:solidFill>
                    <a:srgbClr val="663300"/>
                  </a:solidFill>
                </a:rPr>
                <a:t> percentile</a:t>
              </a:r>
              <a:endParaRPr lang="en-US" sz="1600" dirty="0">
                <a:solidFill>
                  <a:srgbClr val="663300"/>
                </a:solidFill>
              </a:endParaRPr>
            </a:p>
          </p:txBody>
        </p:sp>
        <p:sp>
          <p:nvSpPr>
            <p:cNvPr id="26" name="Line 10"/>
            <p:cNvSpPr>
              <a:spLocks noChangeShapeType="1"/>
            </p:cNvSpPr>
            <p:nvPr/>
          </p:nvSpPr>
          <p:spPr bwMode="auto">
            <a:xfrm flipH="1" flipV="1">
              <a:off x="7397797" y="2897379"/>
              <a:ext cx="221228" cy="21899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Line 10"/>
            <p:cNvSpPr>
              <a:spLocks noChangeShapeType="1"/>
            </p:cNvSpPr>
            <p:nvPr/>
          </p:nvSpPr>
          <p:spPr bwMode="auto">
            <a:xfrm flipH="1" flipV="1">
              <a:off x="7408683" y="2819156"/>
              <a:ext cx="210339" cy="96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Line 10"/>
            <p:cNvSpPr>
              <a:spLocks noChangeShapeType="1"/>
            </p:cNvSpPr>
            <p:nvPr/>
          </p:nvSpPr>
          <p:spPr bwMode="auto">
            <a:xfrm flipH="1" flipV="1">
              <a:off x="7408683" y="2725401"/>
              <a:ext cx="21034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Line 10"/>
            <p:cNvSpPr>
              <a:spLocks noChangeShapeType="1"/>
            </p:cNvSpPr>
            <p:nvPr/>
          </p:nvSpPr>
          <p:spPr bwMode="auto">
            <a:xfrm flipH="1">
              <a:off x="7408682" y="2507547"/>
              <a:ext cx="210341" cy="767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Line 10"/>
            <p:cNvSpPr>
              <a:spLocks noChangeShapeType="1"/>
            </p:cNvSpPr>
            <p:nvPr/>
          </p:nvSpPr>
          <p:spPr bwMode="auto">
            <a:xfrm flipH="1">
              <a:off x="7408681" y="2328745"/>
              <a:ext cx="210343" cy="13907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 name="Line 10"/>
            <p:cNvSpPr>
              <a:spLocks noChangeShapeType="1"/>
            </p:cNvSpPr>
            <p:nvPr/>
          </p:nvSpPr>
          <p:spPr bwMode="auto">
            <a:xfrm flipH="1">
              <a:off x="7408680" y="2074838"/>
              <a:ext cx="221230" cy="3099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6627" name="Rectangle 3"/>
          <p:cNvSpPr>
            <a:spLocks noChangeArrowheads="1"/>
          </p:cNvSpPr>
          <p:nvPr/>
        </p:nvSpPr>
        <p:spPr bwMode="auto">
          <a:xfrm>
            <a:off x="207963" y="6324600"/>
            <a:ext cx="8936037"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spAutoFit/>
          </a:bodyPr>
          <a:lstStyle/>
          <a:p>
            <a:r>
              <a:rPr lang="en-US" sz="1200" b="1">
                <a:solidFill>
                  <a:srgbClr val="000000"/>
                </a:solidFill>
              </a:rPr>
              <a:t>Note: </a:t>
            </a:r>
            <a:r>
              <a:rPr lang="en-US" sz="1200">
                <a:solidFill>
                  <a:srgbClr val="000000"/>
                </a:solidFill>
              </a:rPr>
              <a:t>1</a:t>
            </a:r>
            <a:r>
              <a:rPr lang="en-US" sz="1200" baseline="30000">
                <a:solidFill>
                  <a:srgbClr val="000000"/>
                </a:solidFill>
              </a:rPr>
              <a:t>st</a:t>
            </a:r>
            <a:r>
              <a:rPr lang="en-US" sz="1200">
                <a:solidFill>
                  <a:srgbClr val="000000"/>
                </a:solidFill>
              </a:rPr>
              <a:t>, 5</a:t>
            </a:r>
            <a:r>
              <a:rPr lang="en-US" sz="1200" baseline="30000">
                <a:solidFill>
                  <a:srgbClr val="000000"/>
                </a:solidFill>
              </a:rPr>
              <a:t>th</a:t>
            </a:r>
            <a:r>
              <a:rPr lang="en-US" sz="1200">
                <a:solidFill>
                  <a:srgbClr val="000000"/>
                </a:solidFill>
              </a:rPr>
              <a:t>, 10</a:t>
            </a:r>
            <a:r>
              <a:rPr lang="en-US" sz="1200" baseline="30000">
                <a:solidFill>
                  <a:srgbClr val="000000"/>
                </a:solidFill>
              </a:rPr>
              <a:t>th</a:t>
            </a:r>
            <a:r>
              <a:rPr lang="en-US" sz="1200">
                <a:solidFill>
                  <a:srgbClr val="000000"/>
                </a:solidFill>
              </a:rPr>
              <a:t>, 25</a:t>
            </a:r>
            <a:r>
              <a:rPr lang="en-US" sz="1200" baseline="30000">
                <a:solidFill>
                  <a:srgbClr val="000000"/>
                </a:solidFill>
              </a:rPr>
              <a:t>th</a:t>
            </a:r>
            <a:r>
              <a:rPr lang="en-US" sz="1200">
                <a:solidFill>
                  <a:srgbClr val="000000"/>
                </a:solidFill>
              </a:rPr>
              <a:t>, 50</a:t>
            </a:r>
            <a:r>
              <a:rPr lang="en-US" sz="1200" baseline="30000">
                <a:solidFill>
                  <a:srgbClr val="000000"/>
                </a:solidFill>
              </a:rPr>
              <a:t>th</a:t>
            </a:r>
            <a:r>
              <a:rPr lang="en-US" sz="1200">
                <a:solidFill>
                  <a:srgbClr val="000000"/>
                </a:solidFill>
              </a:rPr>
              <a:t>, 75</a:t>
            </a:r>
            <a:r>
              <a:rPr lang="en-US" sz="1200" baseline="30000">
                <a:solidFill>
                  <a:srgbClr val="000000"/>
                </a:solidFill>
              </a:rPr>
              <a:t>th</a:t>
            </a:r>
            <a:r>
              <a:rPr lang="en-US" sz="1200">
                <a:solidFill>
                  <a:srgbClr val="000000"/>
                </a:solidFill>
              </a:rPr>
              <a:t>, 90</a:t>
            </a:r>
            <a:r>
              <a:rPr lang="en-US" sz="1200" baseline="30000">
                <a:solidFill>
                  <a:srgbClr val="000000"/>
                </a:solidFill>
              </a:rPr>
              <a:t>th</a:t>
            </a:r>
            <a:r>
              <a:rPr lang="en-US" sz="1200">
                <a:solidFill>
                  <a:srgbClr val="000000"/>
                </a:solidFill>
              </a:rPr>
              <a:t>, 95</a:t>
            </a:r>
            <a:r>
              <a:rPr lang="en-US" sz="1200" baseline="30000">
                <a:solidFill>
                  <a:srgbClr val="000000"/>
                </a:solidFill>
              </a:rPr>
              <a:t>th</a:t>
            </a:r>
            <a:r>
              <a:rPr lang="en-US" sz="1200">
                <a:solidFill>
                  <a:srgbClr val="000000"/>
                </a:solidFill>
              </a:rPr>
              <a:t> and 99</a:t>
            </a:r>
            <a:r>
              <a:rPr lang="en-US" sz="1200" baseline="30000">
                <a:solidFill>
                  <a:srgbClr val="000000"/>
                </a:solidFill>
              </a:rPr>
              <a:t>th</a:t>
            </a:r>
            <a:r>
              <a:rPr lang="en-US" sz="1200">
                <a:solidFill>
                  <a:srgbClr val="000000"/>
                </a:solidFill>
              </a:rPr>
              <a:t> percentiles of 3-month growth rates of industrial production within each quarter. All 196 manufacturing NAICS sectors in the Federal Reserve Board database. Source: Bloom, Floetotto and Jaimovich (2009)</a:t>
            </a:r>
          </a:p>
        </p:txBody>
      </p:sp>
      <p:sp>
        <p:nvSpPr>
          <p:cNvPr id="26635" name="Rectangle 3"/>
          <p:cNvSpPr>
            <a:spLocks noGrp="1" noChangeArrowheads="1"/>
          </p:cNvSpPr>
          <p:nvPr>
            <p:ph type="title"/>
          </p:nvPr>
        </p:nvSpPr>
        <p:spPr bwMode="auto">
          <a:xfrm>
            <a:off x="185738" y="-44450"/>
            <a:ext cx="8958262" cy="485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solidFill>
                  <a:srgbClr val="C00000"/>
                </a:solidFill>
              </a:rPr>
              <a:t>Industry </a:t>
            </a:r>
            <a:r>
              <a:rPr lang="en-US" dirty="0" smtClean="0"/>
              <a:t>growth dispersion (by month)</a:t>
            </a:r>
          </a:p>
        </p:txBody>
      </p:sp>
    </p:spTree>
    <p:extLst>
      <p:ext uri="{BB962C8B-B14F-4D97-AF65-F5344CB8AC3E}">
        <p14:creationId xmlns:p14="http://schemas.microsoft.com/office/powerpoint/2010/main" val="104470387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4" name="Group 1"/>
          <p:cNvGrpSpPr>
            <a:grpSpLocks/>
          </p:cNvGrpSpPr>
          <p:nvPr/>
        </p:nvGrpSpPr>
        <p:grpSpPr bwMode="auto">
          <a:xfrm>
            <a:off x="55563" y="244475"/>
            <a:ext cx="9174162" cy="6467475"/>
            <a:chOff x="55563" y="663575"/>
            <a:chExt cx="9174162" cy="6048375"/>
          </a:xfrm>
        </p:grpSpPr>
        <p:pic>
          <p:nvPicPr>
            <p:cNvPr id="2867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8" y="663575"/>
              <a:ext cx="8547100" cy="604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78" name="Text Box 5"/>
            <p:cNvSpPr txBox="1">
              <a:spLocks noChangeArrowheads="1"/>
            </p:cNvSpPr>
            <p:nvPr/>
          </p:nvSpPr>
          <p:spPr bwMode="auto">
            <a:xfrm>
              <a:off x="4964113" y="1771650"/>
              <a:ext cx="18097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a:solidFill>
                    <a:srgbClr val="000066"/>
                  </a:solidFill>
                </a:rPr>
                <a:t>Across all firms</a:t>
              </a:r>
              <a:br>
                <a:rPr lang="en-US" sz="1600" b="1">
                  <a:solidFill>
                    <a:srgbClr val="000066"/>
                  </a:solidFill>
                </a:rPr>
              </a:br>
              <a:r>
                <a:rPr lang="en-US" sz="1600" b="1">
                  <a:solidFill>
                    <a:srgbClr val="000066"/>
                  </a:solidFill>
                </a:rPr>
                <a:t>(+ symbol)</a:t>
              </a:r>
            </a:p>
          </p:txBody>
        </p:sp>
        <p:sp>
          <p:nvSpPr>
            <p:cNvPr id="28679" name="Text Box 6"/>
            <p:cNvSpPr txBox="1">
              <a:spLocks noChangeArrowheads="1"/>
            </p:cNvSpPr>
            <p:nvPr/>
          </p:nvSpPr>
          <p:spPr bwMode="auto">
            <a:xfrm>
              <a:off x="7615238" y="4983163"/>
              <a:ext cx="161448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a:solidFill>
                    <a:srgbClr val="008000"/>
                  </a:solidFill>
                </a:rPr>
                <a:t>Across firms in a SIC2 industry</a:t>
              </a:r>
            </a:p>
          </p:txBody>
        </p:sp>
        <p:sp>
          <p:nvSpPr>
            <p:cNvPr id="28680" name="Text Box 7"/>
            <p:cNvSpPr txBox="1">
              <a:spLocks noChangeArrowheads="1"/>
            </p:cNvSpPr>
            <p:nvPr/>
          </p:nvSpPr>
          <p:spPr bwMode="auto">
            <a:xfrm rot="-5400000">
              <a:off x="-1720056" y="2870994"/>
              <a:ext cx="38877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a:solidFill>
                    <a:srgbClr val="000000"/>
                  </a:solidFill>
                </a:rPr>
                <a:t>Inter Quartile range of sales growth rate</a:t>
              </a:r>
            </a:p>
          </p:txBody>
        </p:sp>
      </p:grpSp>
      <p:sp>
        <p:nvSpPr>
          <p:cNvPr id="28675" name="Rectangle 4"/>
          <p:cNvSpPr>
            <a:spLocks noChangeArrowheads="1"/>
          </p:cNvSpPr>
          <p:nvPr/>
        </p:nvSpPr>
        <p:spPr bwMode="auto">
          <a:xfrm>
            <a:off x="227013" y="6254750"/>
            <a:ext cx="890587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spAutoFit/>
          </a:bodyPr>
          <a:lstStyle/>
          <a:p>
            <a:r>
              <a:rPr lang="en-US" sz="1200" b="1">
                <a:solidFill>
                  <a:srgbClr val="000000"/>
                </a:solidFill>
              </a:rPr>
              <a:t>Note: </a:t>
            </a:r>
            <a:r>
              <a:rPr lang="en-US" sz="1200">
                <a:solidFill>
                  <a:srgbClr val="000000"/>
                </a:solidFill>
              </a:rPr>
              <a:t>Interquartile range of sales growth (Compustat firms). Only firms with 25+ years of accounts, and quarters with 500+ observations. SIC2 only cells with 25+ obs. SIC2 is used as the level of industry definition to maintain sample size. The grey shaded columns are recessions according to the NBER. Source: Bloom, Floetotto, Jaimovich, Saporta and Terry (2011)</a:t>
            </a:r>
          </a:p>
        </p:txBody>
      </p:sp>
      <p:sp>
        <p:nvSpPr>
          <p:cNvPr id="28676" name="Rectangle 3"/>
          <p:cNvSpPr>
            <a:spLocks noGrp="1" noChangeArrowheads="1"/>
          </p:cNvSpPr>
          <p:nvPr>
            <p:ph type="title"/>
          </p:nvPr>
        </p:nvSpPr>
        <p:spPr bwMode="auto">
          <a:xfrm>
            <a:off x="134938" y="-44450"/>
            <a:ext cx="8958262" cy="485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solidFill>
                  <a:srgbClr val="C00000"/>
                </a:solidFill>
              </a:rPr>
              <a:t>Firm</a:t>
            </a:r>
            <a:r>
              <a:rPr lang="en-US" dirty="0" smtClean="0">
                <a:solidFill>
                  <a:schemeClr val="tx1"/>
                </a:solidFill>
              </a:rPr>
              <a:t> growth dispersion (by quarter)</a:t>
            </a:r>
          </a:p>
        </p:txBody>
      </p:sp>
    </p:spTree>
    <p:extLst>
      <p:ext uri="{BB962C8B-B14F-4D97-AF65-F5344CB8AC3E}">
        <p14:creationId xmlns:p14="http://schemas.microsoft.com/office/powerpoint/2010/main" val="427676337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2" name="Group 1"/>
          <p:cNvGrpSpPr>
            <a:grpSpLocks/>
          </p:cNvGrpSpPr>
          <p:nvPr/>
        </p:nvGrpSpPr>
        <p:grpSpPr bwMode="auto">
          <a:xfrm>
            <a:off x="211138" y="768350"/>
            <a:ext cx="8388350" cy="4829175"/>
            <a:chOff x="192674" y="328794"/>
            <a:chExt cx="8387800" cy="5914575"/>
          </a:xfrm>
        </p:grpSpPr>
        <p:pic>
          <p:nvPicPr>
            <p:cNvPr id="30725" name="Picture 3" descr="C:\Users\nick bloom\AppData\Local\Microsoft\Windows\Temporary Internet Files\Content.Outlook\7A3I62HP\file4_density_sales_08_05_bp2year.png"/>
            <p:cNvPicPr>
              <a:picLocks noChangeAspect="1" noChangeArrowheads="1"/>
            </p:cNvPicPr>
            <p:nvPr/>
          </p:nvPicPr>
          <p:blipFill>
            <a:blip r:embed="rId3">
              <a:extLst>
                <a:ext uri="{28A0092B-C50C-407E-A947-70E740481C1C}">
                  <a14:useLocalDpi xmlns:a14="http://schemas.microsoft.com/office/drawing/2010/main" val="0"/>
                </a:ext>
              </a:extLst>
            </a:blip>
            <a:srcRect l="5989" b="7635"/>
            <a:stretch>
              <a:fillRect/>
            </a:stretch>
          </p:blipFill>
          <p:spPr bwMode="auto">
            <a:xfrm>
              <a:off x="531628" y="328794"/>
              <a:ext cx="8048846" cy="5753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Text Box 5"/>
            <p:cNvSpPr txBox="1">
              <a:spLocks noChangeArrowheads="1"/>
            </p:cNvSpPr>
            <p:nvPr/>
          </p:nvSpPr>
          <p:spPr bwMode="auto">
            <a:xfrm>
              <a:off x="3747500" y="5904814"/>
              <a:ext cx="1896673" cy="33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a:t>Sales growth rate</a:t>
              </a:r>
            </a:p>
          </p:txBody>
        </p:sp>
        <p:sp>
          <p:nvSpPr>
            <p:cNvPr id="30727" name="Text Box 5"/>
            <p:cNvSpPr txBox="1">
              <a:spLocks noChangeArrowheads="1"/>
            </p:cNvSpPr>
            <p:nvPr/>
          </p:nvSpPr>
          <p:spPr bwMode="auto">
            <a:xfrm rot="-5400000">
              <a:off x="-100676" y="3029432"/>
              <a:ext cx="92525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a:t>Density</a:t>
              </a:r>
            </a:p>
          </p:txBody>
        </p:sp>
      </p:grpSp>
      <p:sp>
        <p:nvSpPr>
          <p:cNvPr id="30723" name="Text Box 4"/>
          <p:cNvSpPr txBox="1">
            <a:spLocks noChangeArrowheads="1"/>
          </p:cNvSpPr>
          <p:nvPr/>
        </p:nvSpPr>
        <p:spPr bwMode="auto">
          <a:xfrm>
            <a:off x="0" y="5789613"/>
            <a:ext cx="9123363"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400" b="1"/>
              <a:t>Source: “Really Uncertain Business Cycles” by Bloom, Floetotto, Jaimovich, Saporta and Terry (2012)</a:t>
            </a:r>
          </a:p>
          <a:p>
            <a:pPr algn="just" eaLnBrk="1" hangingPunct="1"/>
            <a:r>
              <a:rPr lang="en-US" sz="1200" b="1"/>
              <a:t>Notes:</a:t>
            </a:r>
            <a:r>
              <a:rPr lang="en-US" sz="1200"/>
              <a:t> Constructed from the Census of Manufactures and the Annual Survey of Manufactures using a balanced panel of 15,752</a:t>
            </a:r>
          </a:p>
          <a:p>
            <a:pPr algn="just" eaLnBrk="1" hangingPunct="1"/>
            <a:r>
              <a:rPr lang="en-US" sz="1200"/>
              <a:t>establishments active in 2005-06 and 2008-09. Moments of the distribution for non-recession (recession) years are: mean 0.026</a:t>
            </a:r>
            <a:br>
              <a:rPr lang="en-US" sz="1200"/>
            </a:br>
            <a:r>
              <a:rPr lang="en-US" sz="1200"/>
              <a:t>(-0.191), variance 0.052 (0.131), coefficient of skewness 0.164 (-0.330) and kurtosis 13.07 (7.66). The year 2007 is omitted because according to the NBER the recession began in December 2007, so 2007 is not a clean “before” or “during” recession year.</a:t>
            </a:r>
          </a:p>
        </p:txBody>
      </p:sp>
      <p:sp>
        <p:nvSpPr>
          <p:cNvPr id="30724" name="Text Box 3"/>
          <p:cNvSpPr txBox="1">
            <a:spLocks noChangeArrowheads="1"/>
          </p:cNvSpPr>
          <p:nvPr/>
        </p:nvSpPr>
        <p:spPr bwMode="auto">
          <a:xfrm>
            <a:off x="0" y="-58738"/>
            <a:ext cx="927893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dirty="0" smtClean="0">
                <a:solidFill>
                  <a:srgbClr val="C00000"/>
                </a:solidFill>
              </a:rPr>
              <a:t>Plant</a:t>
            </a:r>
            <a:r>
              <a:rPr lang="en-US" sz="2800" b="1" dirty="0" smtClean="0">
                <a:solidFill>
                  <a:srgbClr val="000000"/>
                </a:solidFill>
              </a:rPr>
              <a:t> growth dispersion</a:t>
            </a:r>
            <a:r>
              <a:rPr lang="en-US" sz="2800" b="1" dirty="0">
                <a:solidFill>
                  <a:srgbClr val="000000"/>
                </a:solidFill>
              </a:rPr>
              <a:t> </a:t>
            </a:r>
            <a:r>
              <a:rPr lang="en-US" sz="2800" b="1" dirty="0" smtClean="0">
                <a:solidFill>
                  <a:srgbClr val="000000"/>
                </a:solidFill>
              </a:rPr>
              <a:t>pre &amp; during </a:t>
            </a:r>
            <a:r>
              <a:rPr lang="en-US" sz="2800" b="1" dirty="0">
                <a:solidFill>
                  <a:srgbClr val="000000"/>
                </a:solidFill>
              </a:rPr>
              <a:t>g</a:t>
            </a:r>
            <a:r>
              <a:rPr lang="en-US" sz="2800" b="1" dirty="0" smtClean="0">
                <a:solidFill>
                  <a:srgbClr val="000000"/>
                </a:solidFill>
              </a:rPr>
              <a:t>reat </a:t>
            </a:r>
            <a:r>
              <a:rPr lang="en-US" sz="2800" b="1" dirty="0">
                <a:solidFill>
                  <a:srgbClr val="000000"/>
                </a:solidFill>
              </a:rPr>
              <a:t>r</a:t>
            </a:r>
            <a:r>
              <a:rPr lang="en-US" sz="2800" b="1" dirty="0" smtClean="0">
                <a:solidFill>
                  <a:srgbClr val="000000"/>
                </a:solidFill>
              </a:rPr>
              <a:t>ecession</a:t>
            </a:r>
            <a:endParaRPr lang="en-US" sz="2800" b="1" dirty="0">
              <a:solidFill>
                <a:srgbClr val="000000"/>
              </a:solidFill>
            </a:endParaRPr>
          </a:p>
        </p:txBody>
      </p:sp>
    </p:spTree>
    <p:extLst>
      <p:ext uri="{BB962C8B-B14F-4D97-AF65-F5344CB8AC3E}">
        <p14:creationId xmlns:p14="http://schemas.microsoft.com/office/powerpoint/2010/main" val="14561489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ext Box 5"/>
          <p:cNvSpPr txBox="1">
            <a:spLocks noChangeArrowheads="1"/>
          </p:cNvSpPr>
          <p:nvPr/>
        </p:nvSpPr>
        <p:spPr bwMode="auto">
          <a:xfrm>
            <a:off x="54430" y="6472238"/>
            <a:ext cx="831487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dirty="0">
                <a:solidFill>
                  <a:srgbClr val="000000"/>
                </a:solidFill>
              </a:rPr>
              <a:t>Source</a:t>
            </a:r>
            <a:r>
              <a:rPr lang="en-US" dirty="0">
                <a:solidFill>
                  <a:srgbClr val="000000"/>
                </a:solidFill>
              </a:rPr>
              <a:t>: </a:t>
            </a:r>
            <a:r>
              <a:rPr lang="en-US" dirty="0" smtClean="0">
                <a:solidFill>
                  <a:srgbClr val="000000"/>
                </a:solidFill>
              </a:rPr>
              <a:t>Joe </a:t>
            </a:r>
            <a:r>
              <a:rPr lang="en-US" dirty="0">
                <a:solidFill>
                  <a:srgbClr val="000000"/>
                </a:solidFill>
              </a:rPr>
              <a:t>Vavra (</a:t>
            </a:r>
            <a:r>
              <a:rPr lang="en-US" dirty="0" smtClean="0">
                <a:solidFill>
                  <a:srgbClr val="000000"/>
                </a:solidFill>
              </a:rPr>
              <a:t>2014, </a:t>
            </a:r>
            <a:r>
              <a:rPr lang="en-US" dirty="0" smtClean="0">
                <a:solidFill>
                  <a:srgbClr val="000000"/>
                </a:solidFill>
              </a:rPr>
              <a:t>QJE) “Inflation </a:t>
            </a:r>
            <a:r>
              <a:rPr lang="en-US" dirty="0" smtClean="0">
                <a:solidFill>
                  <a:srgbClr val="000000"/>
                </a:solidFill>
              </a:rPr>
              <a:t>dynamics and time varying volatility</a:t>
            </a:r>
            <a:r>
              <a:rPr lang="en-US" dirty="0" smtClean="0">
                <a:solidFill>
                  <a:srgbClr val="000000"/>
                </a:solidFill>
              </a:rPr>
              <a:t>”</a:t>
            </a:r>
            <a:endParaRPr lang="en-US" dirty="0">
              <a:solidFill>
                <a:srgbClr val="000000"/>
              </a:solidFill>
            </a:endParaRPr>
          </a:p>
        </p:txBody>
      </p:sp>
      <p:sp>
        <p:nvSpPr>
          <p:cNvPr id="32772" name="Text Box 3"/>
          <p:cNvSpPr txBox="1">
            <a:spLocks noChangeArrowheads="1"/>
          </p:cNvSpPr>
          <p:nvPr/>
        </p:nvSpPr>
        <p:spPr bwMode="auto">
          <a:xfrm>
            <a:off x="54430" y="-58738"/>
            <a:ext cx="9278938" cy="523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dirty="0" smtClean="0">
                <a:solidFill>
                  <a:srgbClr val="C00000"/>
                </a:solidFill>
              </a:rPr>
              <a:t>Product</a:t>
            </a:r>
            <a:r>
              <a:rPr lang="en-US" sz="2800" b="1" dirty="0" smtClean="0">
                <a:solidFill>
                  <a:srgbClr val="000000"/>
                </a:solidFill>
              </a:rPr>
              <a:t> </a:t>
            </a:r>
            <a:r>
              <a:rPr lang="en-US" sz="2800" b="1" dirty="0">
                <a:solidFill>
                  <a:srgbClr val="000000"/>
                </a:solidFill>
              </a:rPr>
              <a:t>level price </a:t>
            </a:r>
            <a:r>
              <a:rPr lang="en-US" sz="2800" b="1" dirty="0" smtClean="0">
                <a:solidFill>
                  <a:srgbClr val="000000"/>
                </a:solidFill>
              </a:rPr>
              <a:t>dispersion (by quarter)</a:t>
            </a:r>
            <a:endParaRPr lang="en-US" sz="2800" b="1" dirty="0">
              <a:solidFill>
                <a:srgbClr val="000000"/>
              </a:solidFill>
            </a:endParaRPr>
          </a:p>
        </p:txBody>
      </p:sp>
      <p:grpSp>
        <p:nvGrpSpPr>
          <p:cNvPr id="2" name="Group 1"/>
          <p:cNvGrpSpPr/>
          <p:nvPr/>
        </p:nvGrpSpPr>
        <p:grpSpPr>
          <a:xfrm>
            <a:off x="-355600" y="465139"/>
            <a:ext cx="9563100" cy="6007099"/>
            <a:chOff x="0" y="465139"/>
            <a:chExt cx="9144000" cy="5645501"/>
          </a:xfrm>
        </p:grpSpPr>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875" t="14836" r="19000" b="23111"/>
            <a:stretch/>
          </p:blipFill>
          <p:spPr bwMode="auto">
            <a:xfrm>
              <a:off x="0" y="889001"/>
              <a:ext cx="9144000" cy="52216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875" t="4667" r="19000" b="90296"/>
            <a:stretch/>
          </p:blipFill>
          <p:spPr bwMode="auto">
            <a:xfrm>
              <a:off x="0" y="465139"/>
              <a:ext cx="9144000" cy="423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95675556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1"/>
          <p:cNvSpPr>
            <a:spLocks noGrp="1"/>
          </p:cNvSpPr>
          <p:nvPr>
            <p:ph idx="1"/>
          </p:nvPr>
        </p:nvSpPr>
        <p:spPr bwMode="auto">
          <a:xfrm>
            <a:off x="247650" y="1103313"/>
            <a:ext cx="8697913"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57200" indent="-457200">
              <a:buFontTx/>
              <a:buAutoNum type="arabicParenR"/>
            </a:pPr>
            <a:endParaRPr lang="en-US" dirty="0" smtClean="0"/>
          </a:p>
          <a:p>
            <a:pPr marL="457200" indent="-457200">
              <a:buFontTx/>
              <a:buAutoNum type="arabicParenR"/>
            </a:pPr>
            <a:r>
              <a:rPr lang="en-US" u="sng" dirty="0" smtClean="0"/>
              <a:t>Macro uncertainty appears countercyclical</a:t>
            </a:r>
          </a:p>
          <a:p>
            <a:pPr marL="857250" lvl="1" indent="-457200">
              <a:buFontTx/>
              <a:buAutoNum type="alphaLcParenR"/>
            </a:pPr>
            <a:endParaRPr lang="en-US" dirty="0" smtClean="0"/>
          </a:p>
          <a:p>
            <a:pPr marL="457200" indent="-457200">
              <a:buFontTx/>
              <a:buAutoNum type="arabicParenR"/>
            </a:pPr>
            <a:r>
              <a:rPr lang="en-US" u="sng" dirty="0" smtClean="0"/>
              <a:t>Micro firm uncertainty appears countercyclical</a:t>
            </a:r>
          </a:p>
          <a:p>
            <a:pPr marL="457200" indent="-457200">
              <a:buFontTx/>
              <a:buAutoNum type="arabicParenR"/>
            </a:pPr>
            <a:endParaRPr lang="en-US" u="sng" dirty="0" smtClean="0"/>
          </a:p>
          <a:p>
            <a:pPr marL="457200" indent="-457200">
              <a:buFontTx/>
              <a:buAutoNum type="arabicParenR"/>
            </a:pPr>
            <a:r>
              <a:rPr lang="en-US" b="1" u="sng" dirty="0" smtClean="0"/>
              <a:t>Higher micro moments appear </a:t>
            </a:r>
            <a:r>
              <a:rPr lang="en-US" b="1" i="1" u="sng" dirty="0" smtClean="0"/>
              <a:t>not</a:t>
            </a:r>
            <a:r>
              <a:rPr lang="en-US" b="1" u="sng" dirty="0" smtClean="0"/>
              <a:t> to be cyclical?</a:t>
            </a:r>
          </a:p>
          <a:p>
            <a:pPr marL="457200" indent="-457200">
              <a:buFontTx/>
              <a:buAutoNum type="arabicParenR"/>
            </a:pPr>
            <a:endParaRPr lang="en-US" u="sng" dirty="0" smtClean="0"/>
          </a:p>
          <a:p>
            <a:pPr marL="457200" indent="-457200">
              <a:buFontTx/>
              <a:buAutoNum type="arabicParenR"/>
            </a:pPr>
            <a:r>
              <a:rPr lang="en-US" u="sng" dirty="0" smtClean="0"/>
              <a:t>Uncertainty is higher in developing countries</a:t>
            </a:r>
          </a:p>
          <a:p>
            <a:pPr marL="457200" indent="-457200">
              <a:buFontTx/>
              <a:buAutoNum type="arabicParenR"/>
            </a:pPr>
            <a:endParaRPr lang="en-US" u="sng" dirty="0" smtClean="0"/>
          </a:p>
          <a:p>
            <a:pPr marL="457200" indent="-457200">
              <a:buFontTx/>
              <a:buAutoNum type="arabicParenR"/>
            </a:pPr>
            <a:endParaRPr lang="en-US" dirty="0" smtClean="0"/>
          </a:p>
          <a:p>
            <a:pPr marL="457200" indent="-457200">
              <a:buFontTx/>
              <a:buAutoNum type="arabicParenR"/>
            </a:pPr>
            <a:endParaRPr lang="en-US" dirty="0" smtClean="0"/>
          </a:p>
          <a:p>
            <a:pPr marL="457200" indent="-457200">
              <a:buFontTx/>
              <a:buAutoNum type="arabicParenR"/>
            </a:pPr>
            <a:endParaRPr lang="en-US" dirty="0" smtClean="0"/>
          </a:p>
        </p:txBody>
      </p:sp>
      <p:sp>
        <p:nvSpPr>
          <p:cNvPr id="2" name="Rectangle 1"/>
          <p:cNvSpPr/>
          <p:nvPr/>
        </p:nvSpPr>
        <p:spPr>
          <a:xfrm>
            <a:off x="228600" y="3048000"/>
            <a:ext cx="8732838" cy="930275"/>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bwMode="auto">
          <a:xfrm>
            <a:off x="122238" y="60325"/>
            <a:ext cx="9082087"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mtClean="0"/>
              <a:t>Higher moments harder to measure - need yet larger samples - but these suggest little cyclical behavior</a:t>
            </a:r>
          </a:p>
        </p:txBody>
      </p:sp>
      <p:sp>
        <p:nvSpPr>
          <p:cNvPr id="34819" name="Text Box 4"/>
          <p:cNvSpPr txBox="1">
            <a:spLocks noChangeArrowheads="1"/>
          </p:cNvSpPr>
          <p:nvPr/>
        </p:nvSpPr>
        <p:spPr bwMode="auto">
          <a:xfrm>
            <a:off x="122238" y="6092825"/>
            <a:ext cx="8809037" cy="67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400" b="1"/>
              <a:t>Source: “Really Uncertain Business Cycles” by Bloom, Floetotto, Jaimovich, Saporta and Terry (2012)</a:t>
            </a:r>
            <a:endParaRPr lang="en-US" sz="1400" b="1">
              <a:solidFill>
                <a:srgbClr val="000000"/>
              </a:solidFill>
            </a:endParaRPr>
          </a:p>
          <a:p>
            <a:pPr algn="just" eaLnBrk="1" hangingPunct="1"/>
            <a:r>
              <a:rPr lang="en-US" sz="1200" b="1">
                <a:solidFill>
                  <a:srgbClr val="000000"/>
                </a:solidFill>
              </a:rPr>
              <a:t>Note</a:t>
            </a:r>
            <a:r>
              <a:rPr lang="en-US" sz="1200">
                <a:solidFill>
                  <a:srgbClr val="000000"/>
                </a:solidFill>
              </a:rPr>
              <a:t>: Annual Survey of Manufacturing establishments with 25+ years (to reduce sample selection). Shaded columns are share of quarters in recession. Source Bloom, Floetotto, Jaimovich, Saporta and Terry (2011).</a:t>
            </a:r>
          </a:p>
        </p:txBody>
      </p:sp>
      <p:pic>
        <p:nvPicPr>
          <p:cNvPr id="3482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020763"/>
            <a:ext cx="7666038" cy="4862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a:spLocks noChangeArrowheads="1"/>
          </p:cNvSpPr>
          <p:nvPr/>
        </p:nvSpPr>
        <p:spPr bwMode="auto">
          <a:xfrm>
            <a:off x="3074988" y="1573213"/>
            <a:ext cx="1924050" cy="2750820"/>
          </a:xfrm>
          <a:prstGeom prst="rect">
            <a:avLst/>
          </a:prstGeom>
          <a:noFill/>
          <a:ln w="28575" algn="ctr">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a:p>
        </p:txBody>
      </p:sp>
      <p:sp>
        <p:nvSpPr>
          <p:cNvPr id="9" name="Rectangle 8"/>
          <p:cNvSpPr>
            <a:spLocks noChangeArrowheads="1"/>
          </p:cNvSpPr>
          <p:nvPr/>
        </p:nvSpPr>
        <p:spPr bwMode="auto">
          <a:xfrm>
            <a:off x="4816475" y="1590675"/>
            <a:ext cx="3703638" cy="2740025"/>
          </a:xfrm>
          <a:prstGeom prst="rect">
            <a:avLst/>
          </a:prstGeom>
          <a:noFill/>
          <a:ln w="28575" algn="ctr">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4" name="TextBox 5"/>
          <p:cNvSpPr txBox="1">
            <a:spLocks noChangeArrowheads="1"/>
          </p:cNvSpPr>
          <p:nvPr/>
        </p:nvSpPr>
        <p:spPr bwMode="auto">
          <a:xfrm>
            <a:off x="396875" y="69850"/>
            <a:ext cx="76295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b="1" dirty="0"/>
              <a:t>So in </a:t>
            </a:r>
            <a:r>
              <a:rPr lang="en-US" sz="2800" b="1" dirty="0" smtClean="0"/>
              <a:t>summary, in </a:t>
            </a:r>
            <a:r>
              <a:rPr lang="en-US" sz="2800" b="1" u="sng" dirty="0" smtClean="0"/>
              <a:t>firms and plants</a:t>
            </a:r>
            <a:r>
              <a:rPr lang="en-US" sz="2800" b="1" dirty="0" smtClean="0"/>
              <a:t> we see</a:t>
            </a:r>
            <a:endParaRPr lang="en-US" sz="2800" b="1" dirty="0"/>
          </a:p>
        </p:txBody>
      </p:sp>
      <p:grpSp>
        <p:nvGrpSpPr>
          <p:cNvPr id="7" name="Group 6"/>
          <p:cNvGrpSpPr/>
          <p:nvPr/>
        </p:nvGrpSpPr>
        <p:grpSpPr>
          <a:xfrm>
            <a:off x="412848" y="1486373"/>
            <a:ext cx="3871566" cy="3190142"/>
            <a:chOff x="3381829" y="31022"/>
            <a:chExt cx="3781869" cy="3092309"/>
          </a:xfrm>
        </p:grpSpPr>
        <p:pic>
          <p:nvPicPr>
            <p:cNvPr id="8" name="Picture 3"/>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contrast="30000"/>
                      </a14:imgEffect>
                    </a14:imgLayer>
                  </a14:imgProps>
                </a:ext>
                <a:ext uri="{28A0092B-C50C-407E-A947-70E740481C1C}">
                  <a14:useLocalDpi xmlns:a14="http://schemas.microsoft.com/office/drawing/2010/main"/>
                </a:ext>
              </a:extLst>
            </a:blip>
            <a:srcRect/>
            <a:stretch/>
          </p:blipFill>
          <p:spPr bwMode="auto">
            <a:xfrm>
              <a:off x="3381829" y="31022"/>
              <a:ext cx="3781869" cy="3092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a:xfrm>
              <a:off x="4601029" y="928914"/>
              <a:ext cx="14514" cy="19449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3725601" y="2314050"/>
            <a:ext cx="6586799" cy="2264632"/>
            <a:chOff x="3611301" y="4307950"/>
            <a:chExt cx="6434195" cy="2195182"/>
          </a:xfrm>
        </p:grpSpPr>
        <p:pic>
          <p:nvPicPr>
            <p:cNvPr id="11" name="Picture 3"/>
            <p:cNvPicPr>
              <a:picLocks noChangeAspect="1" noChangeArrowheads="1"/>
            </p:cNvPicPr>
            <p:nvPr/>
          </p:nvPicPr>
          <p:blipFill rotWithShape="1">
            <a:blip r:embed="rId4" cstate="print">
              <a:extLst>
                <a:ext uri="{BEBA8EAE-BF5A-486C-A8C5-ECC9F3942E4B}">
                  <a14:imgProps xmlns:a14="http://schemas.microsoft.com/office/drawing/2010/main">
                    <a14:imgLayer r:embed="rId3">
                      <a14:imgEffect>
                        <a14:brightnessContrast contrast="31000"/>
                      </a14:imgEffect>
                    </a14:imgLayer>
                  </a14:imgProps>
                </a:ext>
                <a:ext uri="{28A0092B-C50C-407E-A947-70E740481C1C}">
                  <a14:useLocalDpi xmlns:a14="http://schemas.microsoft.com/office/drawing/2010/main"/>
                </a:ext>
              </a:extLst>
            </a:blip>
            <a:srcRect/>
            <a:stretch/>
          </p:blipFill>
          <p:spPr bwMode="auto">
            <a:xfrm>
              <a:off x="3611301" y="4307950"/>
              <a:ext cx="6434195" cy="2195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Straight Connector 11"/>
            <p:cNvCxnSpPr/>
            <p:nvPr/>
          </p:nvCxnSpPr>
          <p:spPr>
            <a:xfrm>
              <a:off x="6745252" y="4377400"/>
              <a:ext cx="15278" cy="19449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TextBox 12"/>
          <p:cNvSpPr txBox="1"/>
          <p:nvPr/>
        </p:nvSpPr>
        <p:spPr>
          <a:xfrm>
            <a:off x="4229582" y="4394015"/>
            <a:ext cx="4419756" cy="830997"/>
          </a:xfrm>
          <a:prstGeom prst="rect">
            <a:avLst/>
          </a:prstGeom>
          <a:noFill/>
        </p:spPr>
        <p:txBody>
          <a:bodyPr wrap="square" rtlCol="0">
            <a:spAutoFit/>
          </a:bodyPr>
          <a:lstStyle/>
          <a:p>
            <a:pPr algn="ctr"/>
            <a:r>
              <a:rPr lang="en-US" sz="2400" b="0" dirty="0" smtClean="0"/>
              <a:t>Recessionary distribution of TFP shocks</a:t>
            </a:r>
            <a:endParaRPr lang="en-US" sz="2400" b="0" dirty="0"/>
          </a:p>
        </p:txBody>
      </p:sp>
      <p:sp>
        <p:nvSpPr>
          <p:cNvPr id="14" name="TextBox 13"/>
          <p:cNvSpPr txBox="1"/>
          <p:nvPr/>
        </p:nvSpPr>
        <p:spPr>
          <a:xfrm>
            <a:off x="412848" y="4394016"/>
            <a:ext cx="3312754" cy="830997"/>
          </a:xfrm>
          <a:prstGeom prst="rect">
            <a:avLst/>
          </a:prstGeom>
          <a:noFill/>
        </p:spPr>
        <p:txBody>
          <a:bodyPr wrap="square" rtlCol="0">
            <a:spAutoFit/>
          </a:bodyPr>
          <a:lstStyle/>
          <a:p>
            <a:pPr algn="ctr"/>
            <a:r>
              <a:rPr lang="en-US" sz="2400" b="0" dirty="0" smtClean="0"/>
              <a:t>Normal distribution of TFP shocks</a:t>
            </a:r>
            <a:endParaRPr lang="en-US" sz="2400" b="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387804" y="508430"/>
            <a:ext cx="7306308" cy="6476570"/>
            <a:chOff x="-387350" y="1080819"/>
            <a:chExt cx="8724900" cy="5727961"/>
          </a:xfrm>
        </p:grpSpPr>
        <p:pic>
          <p:nvPicPr>
            <p:cNvPr id="2053" name="Picture 5"/>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87350" y="1080819"/>
              <a:ext cx="8362950" cy="1128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87350" y="2125566"/>
              <a:ext cx="8724900" cy="4683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Title 1"/>
          <p:cNvSpPr txBox="1">
            <a:spLocks/>
          </p:cNvSpPr>
          <p:nvPr/>
        </p:nvSpPr>
        <p:spPr>
          <a:xfrm>
            <a:off x="76200" y="20638"/>
            <a:ext cx="9296400" cy="715962"/>
          </a:xfrm>
          <a:prstGeom prst="rect">
            <a:avLst/>
          </a:prstGeom>
        </p:spPr>
        <p:txBody>
          <a:bodyPr vert="horz" lIns="0" tIns="45720" rIns="91440" bIns="45720" rtlCol="0" anchor="t" anchorCtr="0">
            <a:noAutofit/>
          </a:bodyPr>
          <a:lstStyle>
            <a:lvl1pPr marL="0" indent="0"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a:lstStyle>
          <a:p>
            <a:r>
              <a:rPr lang="en-US" sz="3000" dirty="0" smtClean="0"/>
              <a:t>….Paul Krugman thinks it does not</a:t>
            </a:r>
            <a:endParaRPr lang="en-US" sz="3000" dirty="0"/>
          </a:p>
        </p:txBody>
      </p:sp>
      <p:grpSp>
        <p:nvGrpSpPr>
          <p:cNvPr id="12" name="Group 11"/>
          <p:cNvGrpSpPr/>
          <p:nvPr/>
        </p:nvGrpSpPr>
        <p:grpSpPr>
          <a:xfrm>
            <a:off x="602074" y="613090"/>
            <a:ext cx="7740196" cy="6117910"/>
            <a:chOff x="850900" y="-381000"/>
            <a:chExt cx="8712200" cy="7823200"/>
          </a:xfrm>
        </p:grpSpPr>
        <p:pic>
          <p:nvPicPr>
            <p:cNvPr id="13" name="Picture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850900" y="-381000"/>
              <a:ext cx="8712200" cy="186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850900" y="1425502"/>
              <a:ext cx="8712200" cy="6016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9" name="Group 18"/>
          <p:cNvGrpSpPr/>
          <p:nvPr/>
        </p:nvGrpSpPr>
        <p:grpSpPr>
          <a:xfrm>
            <a:off x="864591" y="1007633"/>
            <a:ext cx="7454899" cy="5660768"/>
            <a:chOff x="152400" y="1092200"/>
            <a:chExt cx="3784600" cy="3023136"/>
          </a:xfrm>
        </p:grpSpPr>
        <p:pic>
          <p:nvPicPr>
            <p:cNvPr id="2051" name="Picture 3"/>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152400" y="1092200"/>
              <a:ext cx="3784600" cy="67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152400" y="1752718"/>
              <a:ext cx="3784600" cy="2362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8" name="Group 7"/>
          <p:cNvGrpSpPr/>
          <p:nvPr/>
        </p:nvGrpSpPr>
        <p:grpSpPr>
          <a:xfrm>
            <a:off x="1226910" y="1242351"/>
            <a:ext cx="6512379" cy="6011247"/>
            <a:chOff x="1778000" y="508000"/>
            <a:chExt cx="6604000" cy="6350000"/>
          </a:xfrm>
        </p:grpSpPr>
        <p:pic>
          <p:nvPicPr>
            <p:cNvPr id="6" name="Picture 2"/>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1778000" y="508000"/>
              <a:ext cx="6604000" cy="5690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1778000" y="1525100"/>
              <a:ext cx="6604000" cy="533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050" name="Picture 2"/>
          <p:cNvPicPr>
            <a:picLocks noChangeAspect="1" noChangeArrowheads="1"/>
          </p:cNvPicPr>
          <p:nvPr/>
        </p:nvPicPr>
        <p:blipFill rotWithShape="1">
          <a:blip r:embed="rId10" cstate="print">
            <a:extLst>
              <a:ext uri="{28A0092B-C50C-407E-A947-70E740481C1C}">
                <a14:useLocalDpi xmlns:a14="http://schemas.microsoft.com/office/drawing/2010/main"/>
              </a:ext>
            </a:extLst>
          </a:blip>
          <a:srcRect/>
          <a:stretch/>
        </p:blipFill>
        <p:spPr bwMode="auto">
          <a:xfrm>
            <a:off x="1482320" y="1467013"/>
            <a:ext cx="9123679" cy="5161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3"/>
          <p:cNvPicPr>
            <a:picLocks noChangeAspect="1" noChangeArrowheads="1"/>
          </p:cNvPicPr>
          <p:nvPr/>
        </p:nvPicPr>
        <p:blipFill rotWithShape="1">
          <a:blip r:embed="rId11" cstate="print">
            <a:extLst>
              <a:ext uri="{28A0092B-C50C-407E-A947-70E740481C1C}">
                <a14:useLocalDpi xmlns:a14="http://schemas.microsoft.com/office/drawing/2010/main"/>
              </a:ext>
            </a:extLst>
          </a:blip>
          <a:srcRect/>
          <a:stretch/>
        </p:blipFill>
        <p:spPr bwMode="auto">
          <a:xfrm>
            <a:off x="1816100" y="1787241"/>
            <a:ext cx="7797800" cy="561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12" cstate="print">
            <a:extLst>
              <a:ext uri="{28A0092B-C50C-407E-A947-70E740481C1C}">
                <a14:useLocalDpi xmlns:a14="http://schemas.microsoft.com/office/drawing/2010/main"/>
              </a:ext>
            </a:extLst>
          </a:blip>
          <a:srcRect/>
          <a:stretch/>
        </p:blipFill>
        <p:spPr bwMode="auto">
          <a:xfrm>
            <a:off x="2170339" y="1976295"/>
            <a:ext cx="9766300" cy="5082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271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bwMode="auto">
          <a:xfrm>
            <a:off x="184150" y="152400"/>
            <a:ext cx="9021763"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t>Earlier literature suggested income growth had a similar counter-cyclical second moment</a:t>
            </a:r>
          </a:p>
        </p:txBody>
      </p:sp>
      <p:sp>
        <p:nvSpPr>
          <p:cNvPr id="35843" name="Content Placeholder 2"/>
          <p:cNvSpPr>
            <a:spLocks noGrp="1"/>
          </p:cNvSpPr>
          <p:nvPr>
            <p:ph idx="1"/>
          </p:nvPr>
        </p:nvSpPr>
        <p:spPr bwMode="auto">
          <a:xfrm>
            <a:off x="184150" y="1554163"/>
            <a:ext cx="8845550" cy="4906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Tx/>
              <a:buNone/>
            </a:pPr>
            <a:r>
              <a:rPr lang="en-US" altLang="en-US" dirty="0" smtClean="0"/>
              <a:t>Storesletten, Telmer </a:t>
            </a:r>
            <a:r>
              <a:rPr lang="en-US" altLang="en-US" dirty="0"/>
              <a:t>&amp;</a:t>
            </a:r>
            <a:r>
              <a:rPr lang="en-US" altLang="en-US" dirty="0" smtClean="0"/>
              <a:t> Yaron (2004) show US cohorts that lived through more recessions have more dispersed incomes</a:t>
            </a:r>
          </a:p>
          <a:p>
            <a:pPr marL="0" indent="0">
              <a:buFontTx/>
              <a:buNone/>
            </a:pPr>
            <a:endParaRPr lang="en-US" altLang="en-US" dirty="0" smtClean="0"/>
          </a:p>
          <a:p>
            <a:pPr marL="0" indent="0">
              <a:buFontTx/>
              <a:buNone/>
            </a:pPr>
            <a:r>
              <a:rPr lang="en-US" altLang="en-US" dirty="0" smtClean="0"/>
              <a:t>Meghir &amp; Pistaferri (2004) show that labor market residuals have a higher standard deviation in recessions</a:t>
            </a:r>
          </a:p>
          <a:p>
            <a:pPr marL="0" indent="0">
              <a:buFontTx/>
              <a:buNone/>
            </a:pPr>
            <a:endParaRPr lang="en-US" altLang="en-US" dirty="0"/>
          </a:p>
          <a:p>
            <a:pPr marL="0" indent="0">
              <a:buFontTx/>
              <a:buNone/>
            </a:pPr>
            <a:r>
              <a:rPr lang="en-US" altLang="en-US" dirty="0" smtClean="0"/>
              <a:t>Both used PSID which has about 20k individuals per year</a:t>
            </a:r>
          </a:p>
        </p:txBody>
      </p:sp>
    </p:spTree>
    <p:extLst>
      <p:ext uri="{BB962C8B-B14F-4D97-AF65-F5344CB8AC3E}">
        <p14:creationId xmlns:p14="http://schemas.microsoft.com/office/powerpoint/2010/main" val="223530698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itle 1"/>
          <p:cNvSpPr txBox="1">
            <a:spLocks/>
          </p:cNvSpPr>
          <p:nvPr/>
        </p:nvSpPr>
        <p:spPr bwMode="auto">
          <a:xfrm>
            <a:off x="168275" y="93663"/>
            <a:ext cx="902176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800" b="1" dirty="0" smtClean="0">
                <a:solidFill>
                  <a:schemeClr val="tx2"/>
                </a:solidFill>
              </a:rPr>
              <a:t>But SSA data on several million individuals shows rising 3</a:t>
            </a:r>
            <a:r>
              <a:rPr lang="en-US" sz="2800" b="1" baseline="30000" dirty="0" smtClean="0">
                <a:solidFill>
                  <a:schemeClr val="tx2"/>
                </a:solidFill>
              </a:rPr>
              <a:t>rd</a:t>
            </a:r>
            <a:r>
              <a:rPr lang="en-US" sz="2800" b="1" dirty="0" smtClean="0">
                <a:solidFill>
                  <a:schemeClr val="tx2"/>
                </a:solidFill>
              </a:rPr>
              <a:t> moment but flat 2</a:t>
            </a:r>
            <a:r>
              <a:rPr lang="en-US" sz="2800" b="1" baseline="30000" dirty="0" smtClean="0">
                <a:solidFill>
                  <a:schemeClr val="tx2"/>
                </a:solidFill>
              </a:rPr>
              <a:t>nd</a:t>
            </a:r>
            <a:r>
              <a:rPr lang="en-US" sz="2800" b="1" dirty="0" smtClean="0">
                <a:solidFill>
                  <a:schemeClr val="tx2"/>
                </a:solidFill>
              </a:rPr>
              <a:t> moment in recessions</a:t>
            </a:r>
            <a:endParaRPr lang="en-US" sz="2800" b="1" dirty="0">
              <a:solidFill>
                <a:schemeClr val="tx2"/>
              </a:solidFill>
            </a:endParaRPr>
          </a:p>
        </p:txBody>
      </p:sp>
      <p:sp>
        <p:nvSpPr>
          <p:cNvPr id="36868" name="Title 1"/>
          <p:cNvSpPr txBox="1">
            <a:spLocks/>
          </p:cNvSpPr>
          <p:nvPr/>
        </p:nvSpPr>
        <p:spPr bwMode="auto">
          <a:xfrm>
            <a:off x="122238" y="6138863"/>
            <a:ext cx="9021762"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dirty="0" smtClean="0">
                <a:solidFill>
                  <a:schemeClr val="tx2"/>
                </a:solidFill>
              </a:rPr>
              <a:t>Guvenen</a:t>
            </a:r>
            <a:r>
              <a:rPr lang="en-US" dirty="0">
                <a:solidFill>
                  <a:schemeClr val="tx2"/>
                </a:solidFill>
              </a:rPr>
              <a:t>, Ozkan </a:t>
            </a:r>
            <a:r>
              <a:rPr lang="en-US" dirty="0" smtClean="0">
                <a:solidFill>
                  <a:schemeClr val="tx2"/>
                </a:solidFill>
              </a:rPr>
              <a:t>&amp; Song</a:t>
            </a:r>
            <a:r>
              <a:rPr lang="en-US" dirty="0">
                <a:solidFill>
                  <a:schemeClr val="tx2"/>
                </a:solidFill>
              </a:rPr>
              <a:t>, “The nature of countercyclical income risk” (</a:t>
            </a:r>
            <a:r>
              <a:rPr lang="en-US" dirty="0" smtClean="0">
                <a:solidFill>
                  <a:schemeClr val="tx2"/>
                </a:solidFill>
              </a:rPr>
              <a:t>2014, JPE)</a:t>
            </a:r>
            <a:r>
              <a:rPr lang="en-US" dirty="0" smtClean="0">
                <a:solidFill>
                  <a:schemeClr val="tx2"/>
                </a:solidFill>
              </a:rPr>
              <a:t/>
            </a:r>
            <a:br>
              <a:rPr lang="en-US" dirty="0" smtClean="0">
                <a:solidFill>
                  <a:schemeClr val="tx2"/>
                </a:solidFill>
              </a:rPr>
            </a:br>
            <a:r>
              <a:rPr lang="en-US" sz="1500" b="1" dirty="0" smtClean="0">
                <a:solidFill>
                  <a:schemeClr val="tx2"/>
                </a:solidFill>
              </a:rPr>
              <a:t>Notes</a:t>
            </a:r>
            <a:r>
              <a:rPr lang="en-US" sz="1500" dirty="0">
                <a:solidFill>
                  <a:schemeClr val="tx2"/>
                </a:solidFill>
              </a:rPr>
              <a:t>: Uses about 5m obs per year from the US Social Security Administration earnings data</a:t>
            </a:r>
            <a:endParaRPr lang="en-US" sz="1500" b="1" dirty="0">
              <a:solidFill>
                <a:schemeClr val="tx2"/>
              </a:solidFill>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375" t="10528" r="14375" b="6806"/>
          <a:stretch/>
        </p:blipFill>
        <p:spPr bwMode="auto">
          <a:xfrm>
            <a:off x="660400" y="1054101"/>
            <a:ext cx="7697770" cy="5072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707094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l="11850" t="16933" r="50000" b="24933"/>
          <a:stretch>
            <a:fillRect/>
          </a:stretch>
        </p:blipFill>
        <p:spPr bwMode="auto">
          <a:xfrm>
            <a:off x="-76200" y="1123950"/>
            <a:ext cx="4860925" cy="3966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1" name="Picture 2"/>
          <p:cNvPicPr>
            <a:picLocks noChangeAspect="1" noChangeArrowheads="1"/>
          </p:cNvPicPr>
          <p:nvPr/>
        </p:nvPicPr>
        <p:blipFill>
          <a:blip r:embed="rId2">
            <a:extLst>
              <a:ext uri="{28A0092B-C50C-407E-A947-70E740481C1C}">
                <a14:useLocalDpi xmlns:a14="http://schemas.microsoft.com/office/drawing/2010/main" val="0"/>
              </a:ext>
            </a:extLst>
          </a:blip>
          <a:srcRect l="50000" t="19066" r="13600" b="27068"/>
          <a:stretch>
            <a:fillRect/>
          </a:stretch>
        </p:blipFill>
        <p:spPr bwMode="auto">
          <a:xfrm>
            <a:off x="4521200" y="1276350"/>
            <a:ext cx="4638675" cy="367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892" name="TextBox 1"/>
          <p:cNvSpPr txBox="1">
            <a:spLocks noChangeArrowheads="1"/>
          </p:cNvSpPr>
          <p:nvPr/>
        </p:nvSpPr>
        <p:spPr bwMode="auto">
          <a:xfrm>
            <a:off x="593725" y="4949825"/>
            <a:ext cx="38258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dirty="0"/>
              <a:t>Macro, industry, firms, plants and </a:t>
            </a:r>
            <a:r>
              <a:rPr lang="en-US" sz="2400" dirty="0" smtClean="0"/>
              <a:t>prices</a:t>
            </a:r>
            <a:endParaRPr lang="en-US" sz="2400" dirty="0"/>
          </a:p>
        </p:txBody>
      </p:sp>
      <p:sp>
        <p:nvSpPr>
          <p:cNvPr id="37893" name="TextBox 4"/>
          <p:cNvSpPr txBox="1">
            <a:spLocks noChangeArrowheads="1"/>
          </p:cNvSpPr>
          <p:nvPr/>
        </p:nvSpPr>
        <p:spPr bwMode="auto">
          <a:xfrm>
            <a:off x="5578475" y="4949825"/>
            <a:ext cx="3101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dirty="0" smtClean="0"/>
              <a:t>Wages</a:t>
            </a:r>
            <a:endParaRPr lang="en-US" sz="2400" dirty="0"/>
          </a:p>
        </p:txBody>
      </p:sp>
      <p:sp>
        <p:nvSpPr>
          <p:cNvPr id="37894" name="TextBox 5"/>
          <p:cNvSpPr txBox="1">
            <a:spLocks noChangeArrowheads="1"/>
          </p:cNvSpPr>
          <p:nvPr/>
        </p:nvSpPr>
        <p:spPr bwMode="auto">
          <a:xfrm>
            <a:off x="396875" y="69850"/>
            <a:ext cx="85185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dirty="0"/>
              <a:t>So </a:t>
            </a:r>
            <a:r>
              <a:rPr lang="en-US" sz="2800" b="1" dirty="0" smtClean="0"/>
              <a:t>firms and workers seem to differ in higher moments across recessions – not clear why?</a:t>
            </a:r>
            <a:endParaRPr lang="en-US" sz="2800" b="1" dirty="0"/>
          </a:p>
        </p:txBody>
      </p:sp>
      <p:sp>
        <p:nvSpPr>
          <p:cNvPr id="7" name="TextBox 1"/>
          <p:cNvSpPr txBox="1">
            <a:spLocks noChangeArrowheads="1"/>
          </p:cNvSpPr>
          <p:nvPr/>
        </p:nvSpPr>
        <p:spPr bwMode="auto">
          <a:xfrm>
            <a:off x="396875" y="5861903"/>
            <a:ext cx="83216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smtClean="0"/>
              <a:t>Working with Jae Song, David Price and Fatih Guvenen to investigate (David is presenting this on Saturday at 11:30)</a:t>
            </a:r>
            <a:endParaRPr lang="en-US" sz="2400" dirty="0"/>
          </a:p>
        </p:txBody>
      </p:sp>
    </p:spTree>
    <p:extLst>
      <p:ext uri="{BB962C8B-B14F-4D97-AF65-F5344CB8AC3E}">
        <p14:creationId xmlns:p14="http://schemas.microsoft.com/office/powerpoint/2010/main" val="4251820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1"/>
          <p:cNvSpPr>
            <a:spLocks noGrp="1"/>
          </p:cNvSpPr>
          <p:nvPr>
            <p:ph idx="1"/>
          </p:nvPr>
        </p:nvSpPr>
        <p:spPr bwMode="auto">
          <a:xfrm>
            <a:off x="247650" y="1103313"/>
            <a:ext cx="8697913"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57200" indent="-457200">
              <a:buFontTx/>
              <a:buAutoNum type="arabicParenR"/>
            </a:pPr>
            <a:endParaRPr lang="en-US" smtClean="0"/>
          </a:p>
          <a:p>
            <a:pPr marL="457200" indent="-457200">
              <a:buFontTx/>
              <a:buAutoNum type="arabicParenR"/>
            </a:pPr>
            <a:r>
              <a:rPr lang="en-US" u="sng" smtClean="0"/>
              <a:t>Macro uncertainty appears countercyclical</a:t>
            </a:r>
          </a:p>
          <a:p>
            <a:pPr marL="857250" lvl="1" indent="-457200">
              <a:buFontTx/>
              <a:buAutoNum type="alphaLcParenR"/>
            </a:pPr>
            <a:endParaRPr lang="en-US" smtClean="0"/>
          </a:p>
          <a:p>
            <a:pPr marL="457200" indent="-457200">
              <a:buFontTx/>
              <a:buAutoNum type="arabicParenR"/>
            </a:pPr>
            <a:r>
              <a:rPr lang="en-US" u="sng" smtClean="0"/>
              <a:t>Micro firm uncertainty appears countercyclical</a:t>
            </a:r>
          </a:p>
          <a:p>
            <a:pPr marL="457200" indent="-457200">
              <a:buFontTx/>
              <a:buAutoNum type="arabicParenR"/>
            </a:pPr>
            <a:endParaRPr lang="en-US" u="sng" smtClean="0"/>
          </a:p>
          <a:p>
            <a:pPr marL="457200" indent="-457200">
              <a:buFontTx/>
              <a:buAutoNum type="arabicParenR"/>
            </a:pPr>
            <a:r>
              <a:rPr lang="en-US" u="sng" smtClean="0"/>
              <a:t>Firm skewness and kurtosis appear to be acyclical</a:t>
            </a:r>
          </a:p>
          <a:p>
            <a:pPr marL="457200" indent="-457200">
              <a:buFontTx/>
              <a:buAutoNum type="arabicParenR"/>
            </a:pPr>
            <a:endParaRPr lang="en-US" u="sng" smtClean="0"/>
          </a:p>
          <a:p>
            <a:pPr marL="457200" indent="-457200">
              <a:buFontTx/>
              <a:buAutoNum type="arabicParenR"/>
            </a:pPr>
            <a:r>
              <a:rPr lang="en-US" b="1" u="sng" smtClean="0"/>
              <a:t>Uncertainty is higher in developing countries</a:t>
            </a:r>
            <a:endParaRPr lang="en-US" u="sng" smtClean="0"/>
          </a:p>
          <a:p>
            <a:pPr marL="457200" indent="-457200">
              <a:buFontTx/>
              <a:buAutoNum type="arabicParenR"/>
            </a:pPr>
            <a:endParaRPr lang="en-US" u="sng" smtClean="0"/>
          </a:p>
          <a:p>
            <a:pPr marL="457200" indent="-457200">
              <a:buFontTx/>
              <a:buAutoNum type="arabicParenR"/>
            </a:pPr>
            <a:endParaRPr lang="en-US" smtClean="0"/>
          </a:p>
          <a:p>
            <a:pPr marL="457200" indent="-457200">
              <a:buFontTx/>
              <a:buAutoNum type="arabicParenR"/>
            </a:pPr>
            <a:endParaRPr lang="en-US" smtClean="0"/>
          </a:p>
          <a:p>
            <a:pPr marL="457200" indent="-457200">
              <a:buFontTx/>
              <a:buAutoNum type="arabicParenR"/>
            </a:pPr>
            <a:endParaRPr lang="en-US" smtClean="0"/>
          </a:p>
        </p:txBody>
      </p:sp>
      <p:sp>
        <p:nvSpPr>
          <p:cNvPr id="2" name="Rectangle 1"/>
          <p:cNvSpPr/>
          <p:nvPr/>
        </p:nvSpPr>
        <p:spPr>
          <a:xfrm>
            <a:off x="228600" y="3978275"/>
            <a:ext cx="8732838" cy="928688"/>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bwMode="auto">
          <a:xfrm>
            <a:off x="122238" y="60325"/>
            <a:ext cx="9174162"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smtClean="0">
                <a:solidFill>
                  <a:srgbClr val="C00000"/>
                </a:solidFill>
              </a:rPr>
              <a:t>Developing</a:t>
            </a:r>
            <a:r>
              <a:rPr lang="en-US" dirty="0" smtClean="0"/>
              <a:t> countries about 50% more volatile GDP</a:t>
            </a:r>
          </a:p>
        </p:txBody>
      </p:sp>
      <p:pic>
        <p:nvPicPr>
          <p:cNvPr id="39939" name="Picture 2"/>
          <p:cNvPicPr>
            <a:picLocks noChangeAspect="1" noChangeArrowheads="1"/>
          </p:cNvPicPr>
          <p:nvPr/>
        </p:nvPicPr>
        <p:blipFill>
          <a:blip r:embed="rId2">
            <a:extLst>
              <a:ext uri="{28A0092B-C50C-407E-A947-70E740481C1C}">
                <a14:useLocalDpi xmlns:a14="http://schemas.microsoft.com/office/drawing/2010/main" val="0"/>
              </a:ext>
            </a:extLst>
          </a:blip>
          <a:srcRect l="15334" t="6799" r="13000" b="13734"/>
          <a:stretch>
            <a:fillRect/>
          </a:stretch>
        </p:blipFill>
        <p:spPr bwMode="auto">
          <a:xfrm>
            <a:off x="258763" y="593725"/>
            <a:ext cx="8129587" cy="563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940" name="Text Box 5"/>
          <p:cNvSpPr txBox="1">
            <a:spLocks noChangeArrowheads="1"/>
          </p:cNvSpPr>
          <p:nvPr/>
        </p:nvSpPr>
        <p:spPr bwMode="auto">
          <a:xfrm>
            <a:off x="122238" y="6303963"/>
            <a:ext cx="9204325" cy="55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a:solidFill>
                  <a:srgbClr val="000000"/>
                </a:solidFill>
              </a:rPr>
              <a:t>Source</a:t>
            </a:r>
            <a:r>
              <a:rPr lang="en-US" sz="1600">
                <a:solidFill>
                  <a:srgbClr val="000000"/>
                </a:solidFill>
              </a:rPr>
              <a:t>: Baker &amp; Bloom (2012) “Does uncertainty reduce growth? Evidence from disaster shocks”.</a:t>
            </a:r>
          </a:p>
          <a:p>
            <a:pPr eaLnBrk="1" hangingPunct="1"/>
            <a:r>
              <a:rPr lang="en-US" sz="1400" b="1">
                <a:solidFill>
                  <a:srgbClr val="000000"/>
                </a:solidFill>
              </a:rPr>
              <a:t>Notes:</a:t>
            </a:r>
            <a:r>
              <a:rPr lang="en-US" sz="1400">
                <a:solidFill>
                  <a:srgbClr val="000000"/>
                </a:solidFill>
              </a:rPr>
              <a:t> Rich=(GDP Per Capita&gt;$20,000 in 2010 PPP)</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42" name="Text Box 3"/>
          <p:cNvSpPr txBox="1">
            <a:spLocks noChangeArrowheads="1"/>
          </p:cNvSpPr>
          <p:nvPr/>
        </p:nvSpPr>
        <p:spPr bwMode="auto">
          <a:xfrm>
            <a:off x="484188" y="1008063"/>
            <a:ext cx="7207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solidFill>
                  <a:srgbClr val="FFFFFF"/>
                </a:solidFill>
              </a:rPr>
              <a:t> </a:t>
            </a:r>
          </a:p>
          <a:p>
            <a:pPr eaLnBrk="1" hangingPunct="1">
              <a:buFontTx/>
              <a:buChar char="•"/>
            </a:pPr>
            <a:r>
              <a:rPr lang="en-US" sz="2400" dirty="0" smtClean="0">
                <a:solidFill>
                  <a:srgbClr val="FFFFFF"/>
                </a:solidFill>
              </a:rPr>
              <a:t>Theory</a:t>
            </a:r>
            <a:endParaRPr lang="en-US" sz="2400" dirty="0">
              <a:solidFill>
                <a:srgbClr val="FFFFFF"/>
              </a:solidFill>
            </a:endParaRPr>
          </a:p>
          <a:p>
            <a:pPr eaLnBrk="1" hangingPunct="1"/>
            <a:endParaRPr lang="en-US" sz="2400" dirty="0">
              <a:solidFill>
                <a:srgbClr val="FFFFFF"/>
              </a:solidFill>
            </a:endParaRPr>
          </a:p>
          <a:p>
            <a:pPr eaLnBrk="1" hangingPunct="1">
              <a:buFontTx/>
              <a:buChar char="•"/>
            </a:pPr>
            <a:r>
              <a:rPr lang="en-US" sz="2400" dirty="0" smtClean="0">
                <a:solidFill>
                  <a:srgbClr val="FFFFFF"/>
                </a:solidFill>
              </a:rPr>
              <a:t> Measurement</a:t>
            </a:r>
            <a:endParaRPr lang="en-US" sz="2400" dirty="0">
              <a:solidFill>
                <a:srgbClr val="FFFFFF"/>
              </a:solidFill>
            </a:endParaRPr>
          </a:p>
          <a:p>
            <a:pPr eaLnBrk="1" hangingPunct="1"/>
            <a:endParaRPr lang="en-US" sz="2400" dirty="0">
              <a:solidFill>
                <a:srgbClr val="FFFFFF"/>
              </a:solidFill>
            </a:endParaRPr>
          </a:p>
          <a:p>
            <a:pPr eaLnBrk="1" hangingPunct="1">
              <a:buFontTx/>
              <a:buChar char="•"/>
            </a:pPr>
            <a:r>
              <a:rPr lang="en-US" sz="2400" dirty="0">
                <a:solidFill>
                  <a:srgbClr val="FFFFFF"/>
                </a:solidFill>
              </a:rPr>
              <a:t> </a:t>
            </a:r>
            <a:r>
              <a:rPr lang="en-US" sz="2400" b="1" dirty="0" smtClean="0">
                <a:solidFill>
                  <a:srgbClr val="FFFFFF"/>
                </a:solidFill>
              </a:rPr>
              <a:t>Identification (causality)</a:t>
            </a:r>
            <a:endParaRPr lang="en-US" sz="2400" b="1" dirty="0">
              <a:solidFill>
                <a:srgbClr val="FFFFFF"/>
              </a:solidFill>
            </a:endParaRPr>
          </a:p>
          <a:p>
            <a:pPr eaLnBrk="1" hangingPunct="1">
              <a:buFontTx/>
              <a:buChar char="•"/>
            </a:pPr>
            <a:endParaRPr lang="en-US" sz="2400" dirty="0">
              <a:solidFill>
                <a:srgbClr val="FFFFFF"/>
              </a:solidFill>
            </a:endParaRPr>
          </a:p>
          <a:p>
            <a:pPr eaLnBrk="1" hangingPunct="1">
              <a:buFontTx/>
              <a:buChar char="•"/>
            </a:pPr>
            <a:r>
              <a:rPr lang="en-US" sz="2400" dirty="0">
                <a:solidFill>
                  <a:srgbClr val="FFFFFF"/>
                </a:solidFill>
              </a:rPr>
              <a:t> </a:t>
            </a:r>
            <a:r>
              <a:rPr lang="en-US" sz="2400" dirty="0" smtClean="0">
                <a:solidFill>
                  <a:srgbClr val="FFFFFF"/>
                </a:solidFill>
              </a:rPr>
              <a:t>Current work</a:t>
            </a:r>
            <a:endParaRPr lang="en-US" sz="2400" dirty="0">
              <a:solidFill>
                <a:srgbClr val="FFFFFF"/>
              </a:solidFill>
            </a:endParaRPr>
          </a:p>
        </p:txBody>
      </p:sp>
      <p:sp>
        <p:nvSpPr>
          <p:cNvPr id="10243" name="Rectangle 4"/>
          <p:cNvSpPr>
            <a:spLocks noChangeArrowheads="1"/>
          </p:cNvSpPr>
          <p:nvPr/>
        </p:nvSpPr>
        <p:spPr bwMode="auto">
          <a:xfrm>
            <a:off x="384175" y="2689226"/>
            <a:ext cx="7683500" cy="717550"/>
          </a:xfrm>
          <a:prstGeom prst="rect">
            <a:avLst/>
          </a:prstGeom>
          <a:noFill/>
          <a:ln w="38100">
            <a:solidFill>
              <a:schemeClr val="bg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Tree>
    <p:extLst>
      <p:ext uri="{BB962C8B-B14F-4D97-AF65-F5344CB8AC3E}">
        <p14:creationId xmlns:p14="http://schemas.microsoft.com/office/powerpoint/2010/main" val="185930179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bwMode="auto">
          <a:xfrm>
            <a:off x="152400" y="152400"/>
            <a:ext cx="9207500"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smtClean="0"/>
              <a:t>Question is what causes what?</a:t>
            </a:r>
          </a:p>
        </p:txBody>
      </p:sp>
      <p:sp>
        <p:nvSpPr>
          <p:cNvPr id="3" name="Content Placeholder 2"/>
          <p:cNvSpPr>
            <a:spLocks noGrp="1"/>
          </p:cNvSpPr>
          <p:nvPr>
            <p:ph idx="1"/>
          </p:nvPr>
        </p:nvSpPr>
        <p:spPr>
          <a:xfrm>
            <a:off x="3416300" y="1768475"/>
            <a:ext cx="1930400" cy="682625"/>
          </a:xfrm>
        </p:spPr>
        <p:txBody>
          <a:bodyPr/>
          <a:lstStyle/>
          <a:p>
            <a:pPr marL="0" indent="0">
              <a:buNone/>
              <a:defRPr/>
            </a:pPr>
            <a:r>
              <a:rPr lang="en-US" b="1" dirty="0" smtClean="0"/>
              <a:t>Uncertainty</a:t>
            </a:r>
            <a:endParaRPr lang="en-US" b="1" dirty="0"/>
          </a:p>
        </p:txBody>
      </p:sp>
      <p:sp>
        <p:nvSpPr>
          <p:cNvPr id="4" name="Content Placeholder 2"/>
          <p:cNvSpPr txBox="1">
            <a:spLocks/>
          </p:cNvSpPr>
          <p:nvPr/>
        </p:nvSpPr>
        <p:spPr>
          <a:xfrm>
            <a:off x="3416300" y="3851275"/>
            <a:ext cx="1930400" cy="682625"/>
          </a:xfrm>
          <a:prstGeom prst="rect">
            <a:avLst/>
          </a:prstGeom>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a:lstStyle>
          <a:p>
            <a:pPr marL="0" indent="0">
              <a:buFontTx/>
              <a:buNone/>
              <a:defRPr/>
            </a:pPr>
            <a:r>
              <a:rPr lang="en-US" b="1" kern="0" dirty="0" smtClean="0"/>
              <a:t>Recessions</a:t>
            </a:r>
            <a:endParaRPr lang="en-US" b="1" kern="0" dirty="0"/>
          </a:p>
        </p:txBody>
      </p:sp>
      <p:sp>
        <p:nvSpPr>
          <p:cNvPr id="12" name="Arc 11"/>
          <p:cNvSpPr/>
          <p:nvPr/>
        </p:nvSpPr>
        <p:spPr>
          <a:xfrm>
            <a:off x="4470400" y="2006600"/>
            <a:ext cx="1549400" cy="2057400"/>
          </a:xfrm>
          <a:prstGeom prst="arc">
            <a:avLst>
              <a:gd name="adj1" fmla="val 16200000"/>
              <a:gd name="adj2" fmla="val 5378780"/>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Arc 13"/>
          <p:cNvSpPr/>
          <p:nvPr/>
        </p:nvSpPr>
        <p:spPr>
          <a:xfrm rot="10800000">
            <a:off x="2565400" y="2006600"/>
            <a:ext cx="1549400" cy="2057400"/>
          </a:xfrm>
          <a:prstGeom prst="arc">
            <a:avLst>
              <a:gd name="adj1" fmla="val 16200000"/>
              <a:gd name="adj2" fmla="val 5378780"/>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p:cNvSpPr txBox="1"/>
          <p:nvPr/>
        </p:nvSpPr>
        <p:spPr>
          <a:xfrm>
            <a:off x="6070600" y="2248068"/>
            <a:ext cx="2997200" cy="1446550"/>
          </a:xfrm>
          <a:prstGeom prst="rect">
            <a:avLst/>
          </a:prstGeom>
          <a:noFill/>
        </p:spPr>
        <p:txBody>
          <a:bodyPr wrap="square" rtlCol="0">
            <a:spAutoFit/>
          </a:bodyPr>
          <a:lstStyle/>
          <a:p>
            <a:r>
              <a:rPr lang="en-US" sz="2200" dirty="0" smtClean="0"/>
              <a:t>Focus of the theory discussed earlier and also my work (e.g. Bloom et al. 2014)</a:t>
            </a:r>
            <a:endParaRPr lang="en-US" sz="2200" dirty="0"/>
          </a:p>
        </p:txBody>
      </p:sp>
      <p:sp>
        <p:nvSpPr>
          <p:cNvPr id="17" name="TextBox 16"/>
          <p:cNvSpPr txBox="1"/>
          <p:nvPr/>
        </p:nvSpPr>
        <p:spPr>
          <a:xfrm>
            <a:off x="2146300" y="2678955"/>
            <a:ext cx="546099" cy="430887"/>
          </a:xfrm>
          <a:prstGeom prst="rect">
            <a:avLst/>
          </a:prstGeom>
          <a:noFill/>
        </p:spPr>
        <p:txBody>
          <a:bodyPr wrap="square" rtlCol="0">
            <a:spAutoFit/>
          </a:bodyPr>
          <a:lstStyle/>
          <a:p>
            <a:r>
              <a:rPr lang="en-US" sz="2200" dirty="0" smtClean="0"/>
              <a:t>?</a:t>
            </a:r>
            <a:endParaRPr lang="en-US" sz="2200" dirty="0"/>
          </a:p>
        </p:txBody>
      </p:sp>
    </p:spTree>
    <p:extLst>
      <p:ext uri="{BB962C8B-B14F-4D97-AF65-F5344CB8AC3E}">
        <p14:creationId xmlns:p14="http://schemas.microsoft.com/office/powerpoint/2010/main" val="1997781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3" grpId="0"/>
      <p:bldP spid="17" grpId="0"/>
      <p:bldP spid="17" grpId="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bwMode="auto">
          <a:xfrm>
            <a:off x="152400" y="152400"/>
            <a:ext cx="9207500"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smtClean="0"/>
              <a:t>Good reasons to worry about reverse causality, e.g.</a:t>
            </a:r>
          </a:p>
        </p:txBody>
      </p:sp>
      <p:sp>
        <p:nvSpPr>
          <p:cNvPr id="3" name="Content Placeholder 2"/>
          <p:cNvSpPr>
            <a:spLocks noGrp="1"/>
          </p:cNvSpPr>
          <p:nvPr>
            <p:ph idx="1"/>
          </p:nvPr>
        </p:nvSpPr>
        <p:spPr>
          <a:xfrm>
            <a:off x="152400" y="892175"/>
            <a:ext cx="8597900" cy="4906963"/>
          </a:xfrm>
        </p:spPr>
        <p:txBody>
          <a:bodyPr/>
          <a:lstStyle/>
          <a:p>
            <a:pPr>
              <a:defRPr/>
            </a:pPr>
            <a:r>
              <a:rPr lang="en-US" dirty="0" smtClean="0"/>
              <a:t>“Krugman story”: recessions a </a:t>
            </a:r>
            <a:r>
              <a:rPr lang="en-US" dirty="0"/>
              <a:t>good time for Governments to try new policies, as in </a:t>
            </a:r>
            <a:r>
              <a:rPr lang="en-US" dirty="0" smtClean="0"/>
              <a:t>Pastor </a:t>
            </a:r>
            <a:r>
              <a:rPr lang="en-US" dirty="0"/>
              <a:t>and Veronesi (2012)</a:t>
            </a:r>
          </a:p>
          <a:p>
            <a:pPr marL="0" indent="0">
              <a:buFontTx/>
              <a:buNone/>
              <a:defRPr/>
            </a:pPr>
            <a:endParaRPr lang="en-US" dirty="0"/>
          </a:p>
          <a:p>
            <a:pPr>
              <a:defRPr/>
            </a:pPr>
            <a:r>
              <a:rPr lang="en-US" dirty="0" smtClean="0"/>
              <a:t>Learning: Fajgelbaum, Schaal &amp; Taschereau-Dumouchel (2014) activity generating information, so recessions increase uncertainty and visa-versa (the “uncertainty trap”) </a:t>
            </a:r>
          </a:p>
          <a:p>
            <a:pPr lvl="1">
              <a:defRPr/>
            </a:pPr>
            <a:r>
              <a:rPr lang="en-US" dirty="0" smtClean="0"/>
              <a:t>builds </a:t>
            </a:r>
            <a:r>
              <a:rPr lang="en-US" dirty="0"/>
              <a:t>on Van Nieuwerburgh and Veldkamp (2006</a:t>
            </a:r>
            <a:r>
              <a:rPr lang="en-US" dirty="0" smtClean="0"/>
              <a:t>)</a:t>
            </a:r>
          </a:p>
          <a:p>
            <a:pPr marL="0" indent="0">
              <a:buNone/>
              <a:defRPr/>
            </a:pPr>
            <a:endParaRPr lang="en-US" dirty="0" smtClean="0"/>
          </a:p>
          <a:p>
            <a:pPr>
              <a:defRPr/>
            </a:pPr>
            <a:r>
              <a:rPr lang="en-US" dirty="0" smtClean="0"/>
              <a:t>Experiments: Bachmann and Moscarini (2011) recessions are good times to experiment</a:t>
            </a:r>
          </a:p>
          <a:p>
            <a:pPr>
              <a:defRPr/>
            </a:pPr>
            <a:endParaRPr lang="en-US" dirty="0"/>
          </a:p>
          <a:p>
            <a:pPr>
              <a:defRPr/>
            </a:pPr>
            <a:r>
              <a:rPr lang="en-US" dirty="0" smtClean="0"/>
              <a:t>Forecasting: Orlik and Veldkamp (2014) argue recessions impede forecasting future outcomes</a:t>
            </a:r>
          </a:p>
          <a:p>
            <a:pPr>
              <a:defRPr/>
            </a:pPr>
            <a:endParaRPr lang="en-US" dirty="0"/>
          </a:p>
        </p:txBody>
      </p:sp>
    </p:spTree>
    <p:extLst>
      <p:ext uri="{BB962C8B-B14F-4D97-AF65-F5344CB8AC3E}">
        <p14:creationId xmlns:p14="http://schemas.microsoft.com/office/powerpoint/2010/main" val="3112139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bwMode="auto">
          <a:xfrm>
            <a:off x="152400" y="381000"/>
            <a:ext cx="8991600"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smtClean="0"/>
              <a:t>So what does the data </a:t>
            </a:r>
            <a:r>
              <a:rPr lang="en-US" dirty="0" smtClean="0"/>
              <a:t>say on causality? </a:t>
            </a:r>
            <a:br>
              <a:rPr lang="en-US" dirty="0" smtClean="0"/>
            </a:br>
            <a:r>
              <a:rPr lang="en-US" dirty="0"/>
              <a:t/>
            </a:r>
            <a:br>
              <a:rPr lang="en-US" dirty="0"/>
            </a:br>
            <a:r>
              <a:rPr lang="en-US" dirty="0" smtClean="0"/>
              <a:t>It’s not conclusive - i</a:t>
            </a:r>
            <a:r>
              <a:rPr lang="en-US" dirty="0" smtClean="0"/>
              <a:t>t </a:t>
            </a:r>
            <a:r>
              <a:rPr lang="en-US" dirty="0" smtClean="0"/>
              <a:t>suggests some causal impact of uncertainty, but </a:t>
            </a:r>
            <a:r>
              <a:rPr lang="en-US" dirty="0" smtClean="0"/>
              <a:t>the results are not “robust”</a:t>
            </a:r>
            <a:endParaRPr lang="en-US" dirty="0" smtClean="0"/>
          </a:p>
        </p:txBody>
      </p:sp>
    </p:spTree>
    <p:extLst>
      <p:ext uri="{BB962C8B-B14F-4D97-AF65-F5344CB8AC3E}">
        <p14:creationId xmlns:p14="http://schemas.microsoft.com/office/powerpoint/2010/main" val="356904360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bwMode="auto">
          <a:xfrm>
            <a:off x="457200" y="139700"/>
            <a:ext cx="8229600"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u="sng" dirty="0" smtClean="0"/>
              <a:t>Micro</a:t>
            </a:r>
            <a:r>
              <a:rPr lang="en-US" dirty="0" smtClean="0"/>
              <a:t> papers on firms typically find negative association but struggle with causality, e.g.</a:t>
            </a:r>
          </a:p>
        </p:txBody>
      </p:sp>
      <p:sp>
        <p:nvSpPr>
          <p:cNvPr id="3" name="Content Placeholder 2"/>
          <p:cNvSpPr>
            <a:spLocks noGrp="1"/>
          </p:cNvSpPr>
          <p:nvPr>
            <p:ph idx="1"/>
          </p:nvPr>
        </p:nvSpPr>
        <p:spPr>
          <a:xfrm>
            <a:off x="457200" y="990600"/>
            <a:ext cx="8382000" cy="4906963"/>
          </a:xfrm>
        </p:spPr>
        <p:txBody>
          <a:bodyPr/>
          <a:lstStyle/>
          <a:p>
            <a:pPr marL="0" indent="0">
              <a:buFontTx/>
              <a:buNone/>
              <a:defRPr/>
            </a:pPr>
            <a:endParaRPr lang="en-US" dirty="0"/>
          </a:p>
          <a:p>
            <a:pPr>
              <a:defRPr/>
            </a:pPr>
            <a:r>
              <a:rPr lang="en-US" dirty="0" smtClean="0"/>
              <a:t>Leahy &amp; Whited (1996) regresses firm I/K on stock-return volatility, lags as instruments, find negative </a:t>
            </a:r>
            <a:r>
              <a:rPr lang="en-US" u="sng" dirty="0" smtClean="0"/>
              <a:t>“delay effect</a:t>
            </a:r>
            <a:r>
              <a:rPr lang="en-US" dirty="0" smtClean="0"/>
              <a:t>”</a:t>
            </a:r>
          </a:p>
          <a:p>
            <a:pPr marL="0" indent="0">
              <a:buNone/>
              <a:defRPr/>
            </a:pPr>
            <a:r>
              <a:rPr lang="en-US" dirty="0" smtClean="0"/>
              <a:t>	(uncertainly lowers level of investment)</a:t>
            </a:r>
          </a:p>
          <a:p>
            <a:pPr>
              <a:defRPr/>
            </a:pPr>
            <a:endParaRPr lang="en-US" dirty="0"/>
          </a:p>
          <a:p>
            <a:pPr>
              <a:defRPr/>
            </a:pPr>
            <a:r>
              <a:rPr lang="en-US" dirty="0" smtClean="0"/>
              <a:t>Bloom</a:t>
            </a:r>
            <a:r>
              <a:rPr lang="en-US" dirty="0"/>
              <a:t>, Bond and Van Reenen (2007) </a:t>
            </a:r>
            <a:r>
              <a:rPr lang="en-US" dirty="0" smtClean="0"/>
              <a:t>use GMM on similar firm data, </a:t>
            </a:r>
            <a:r>
              <a:rPr lang="en-US" dirty="0"/>
              <a:t>finding a negative</a:t>
            </a:r>
            <a:r>
              <a:rPr lang="en-US" u="sng" dirty="0"/>
              <a:t> “caution effect”</a:t>
            </a:r>
            <a:r>
              <a:rPr lang="en-US" dirty="0"/>
              <a:t> </a:t>
            </a:r>
            <a:r>
              <a:rPr lang="en-US" dirty="0" smtClean="0"/>
              <a:t>	(uncertainty makes </a:t>
            </a:r>
            <a:r>
              <a:rPr lang="en-US" dirty="0"/>
              <a:t>firms less </a:t>
            </a:r>
            <a:r>
              <a:rPr lang="en-US" dirty="0" smtClean="0"/>
              <a:t>responsive)</a:t>
            </a:r>
          </a:p>
          <a:p>
            <a:pPr>
              <a:defRPr/>
            </a:pPr>
            <a:endParaRPr lang="en-US" dirty="0"/>
          </a:p>
          <a:p>
            <a:pPr>
              <a:defRPr/>
            </a:pPr>
            <a:r>
              <a:rPr lang="en-US" dirty="0" smtClean="0"/>
              <a:t>But causality assumed via lags - not ideal as many variables are forward looking</a:t>
            </a:r>
            <a:endParaRPr lang="en-US" dirty="0"/>
          </a:p>
          <a:p>
            <a:pPr>
              <a:defRPr/>
            </a:pPr>
            <a:endParaRPr lang="en-US" dirty="0"/>
          </a:p>
          <a:p>
            <a:pP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bwMode="auto">
          <a:xfrm>
            <a:off x="114300" y="134938"/>
            <a:ext cx="8851900" cy="71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smtClean="0"/>
              <a:t>Today I will discuss four areas briefly</a:t>
            </a:r>
          </a:p>
        </p:txBody>
      </p:sp>
      <p:sp>
        <p:nvSpPr>
          <p:cNvPr id="4" name="Rectangle 3"/>
          <p:cNvSpPr txBox="1">
            <a:spLocks noChangeArrowheads="1"/>
          </p:cNvSpPr>
          <p:nvPr/>
        </p:nvSpPr>
        <p:spPr bwMode="auto">
          <a:xfrm>
            <a:off x="114300" y="800100"/>
            <a:ext cx="8991600" cy="490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lvl1pPr marL="342900" indent="-342900" eaLnBrk="0" hangingPunct="0">
              <a:defRPr>
                <a:solidFill>
                  <a:schemeClr val="tx1"/>
                </a:solidFill>
                <a:latin typeface="Arial" charset="0"/>
              </a:defRPr>
            </a:lvl1pPr>
            <a:lvl2pPr marL="347663"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804863" lvl="1" indent="-457200">
              <a:lnSpc>
                <a:spcPts val="2600"/>
              </a:lnSpc>
              <a:spcBef>
                <a:spcPts val="400"/>
              </a:spcBef>
              <a:buFont typeface="+mj-lt"/>
              <a:buAutoNum type="arabicPeriod"/>
            </a:pPr>
            <a:r>
              <a:rPr lang="en-US" sz="2400" u="sng" dirty="0" smtClean="0">
                <a:cs typeface="Arial" charset="0"/>
              </a:rPr>
              <a:t>Theory:</a:t>
            </a:r>
            <a:r>
              <a:rPr lang="en-US" sz="2400" dirty="0" smtClean="0">
                <a:cs typeface="Arial" charset="0"/>
              </a:rPr>
              <a:t> Generally in good shape, with </a:t>
            </a:r>
            <a:r>
              <a:rPr lang="en-US" sz="2400" dirty="0" smtClean="0">
                <a:cs typeface="Arial" charset="0"/>
              </a:rPr>
              <a:t>a rich </a:t>
            </a:r>
            <a:r>
              <a:rPr lang="en-US" sz="2400" dirty="0" smtClean="0">
                <a:cs typeface="Arial" charset="0"/>
              </a:rPr>
              <a:t>set of models identifying many channels of uncertainty impact</a:t>
            </a:r>
            <a:endParaRPr lang="en-US" sz="2000" dirty="0">
              <a:cs typeface="Arial" charset="0"/>
            </a:endParaRPr>
          </a:p>
          <a:p>
            <a:pPr marL="804863" lvl="1" indent="-457200">
              <a:lnSpc>
                <a:spcPts val="2600"/>
              </a:lnSpc>
              <a:spcBef>
                <a:spcPts val="400"/>
              </a:spcBef>
              <a:buFont typeface="+mj-lt"/>
              <a:buAutoNum type="arabicPeriod"/>
            </a:pPr>
            <a:endParaRPr lang="en-US" sz="2400" i="1" dirty="0" smtClean="0">
              <a:cs typeface="Arial" charset="0"/>
            </a:endParaRPr>
          </a:p>
          <a:p>
            <a:pPr marL="804863" lvl="1" indent="-457200">
              <a:lnSpc>
                <a:spcPts val="2600"/>
              </a:lnSpc>
              <a:spcBef>
                <a:spcPts val="400"/>
              </a:spcBef>
              <a:buFont typeface="+mj-lt"/>
              <a:buAutoNum type="arabicPeriod"/>
            </a:pPr>
            <a:r>
              <a:rPr lang="en-US" sz="2400" u="sng" dirty="0" smtClean="0">
                <a:cs typeface="Arial" charset="0"/>
              </a:rPr>
              <a:t>Measurement:</a:t>
            </a:r>
            <a:r>
              <a:rPr lang="en-US" sz="2400" dirty="0" smtClean="0">
                <a:cs typeface="Arial" charset="0"/>
              </a:rPr>
              <a:t> No one killer measure of uncertainty, but some stylized facts seem to be emerging</a:t>
            </a:r>
            <a:endParaRPr lang="en-US" sz="2400" u="sng" dirty="0">
              <a:cs typeface="Arial" charset="0"/>
            </a:endParaRPr>
          </a:p>
          <a:p>
            <a:pPr marL="804863" lvl="1" indent="-457200">
              <a:lnSpc>
                <a:spcPts val="2600"/>
              </a:lnSpc>
              <a:spcBef>
                <a:spcPts val="400"/>
              </a:spcBef>
              <a:buFont typeface="+mj-lt"/>
              <a:buAutoNum type="arabicPeriod"/>
            </a:pPr>
            <a:endParaRPr lang="en-US" sz="2400" i="1" dirty="0">
              <a:cs typeface="Arial" charset="0"/>
            </a:endParaRPr>
          </a:p>
          <a:p>
            <a:pPr marL="804863" lvl="1" indent="-457200">
              <a:lnSpc>
                <a:spcPts val="2600"/>
              </a:lnSpc>
              <a:spcBef>
                <a:spcPts val="400"/>
              </a:spcBef>
              <a:buFont typeface="+mj-lt"/>
              <a:buAutoNum type="arabicPeriod"/>
            </a:pPr>
            <a:r>
              <a:rPr lang="en-US" sz="2400" u="sng" dirty="0" smtClean="0">
                <a:cs typeface="Arial" charset="0"/>
              </a:rPr>
              <a:t>Identification (causality):</a:t>
            </a:r>
            <a:r>
              <a:rPr lang="en-US" sz="2400" dirty="0" smtClean="0">
                <a:cs typeface="Arial" charset="0"/>
              </a:rPr>
              <a:t> Less conclusive - my view is this goes in both directions: uncertainty ↔ growth</a:t>
            </a:r>
          </a:p>
          <a:p>
            <a:pPr marL="804863" lvl="1" indent="-457200">
              <a:lnSpc>
                <a:spcPts val="2600"/>
              </a:lnSpc>
              <a:spcBef>
                <a:spcPts val="400"/>
              </a:spcBef>
              <a:buFont typeface="+mj-lt"/>
              <a:buAutoNum type="arabicPeriod"/>
            </a:pPr>
            <a:endParaRPr lang="en-US" sz="2400" dirty="0" smtClean="0">
              <a:cs typeface="Arial" charset="0"/>
            </a:endParaRPr>
          </a:p>
          <a:p>
            <a:pPr marL="804863" lvl="1" indent="-457200">
              <a:lnSpc>
                <a:spcPts val="2600"/>
              </a:lnSpc>
              <a:spcBef>
                <a:spcPts val="400"/>
              </a:spcBef>
              <a:buFont typeface="+mj-lt"/>
              <a:buAutoNum type="arabicPeriod"/>
            </a:pPr>
            <a:r>
              <a:rPr lang="en-US" sz="2400" u="sng" dirty="0" smtClean="0">
                <a:cs typeface="Arial" charset="0"/>
              </a:rPr>
              <a:t>Future work:</a:t>
            </a:r>
            <a:r>
              <a:rPr lang="en-US" sz="2400" dirty="0" smtClean="0">
                <a:cs typeface="Arial" charset="0"/>
              </a:rPr>
              <a:t> Measurement, identification and computation</a:t>
            </a:r>
            <a:endParaRPr lang="en-US" sz="2400" i="1" dirty="0">
              <a:cs typeface="Arial" charset="0"/>
            </a:endParaRPr>
          </a:p>
          <a:p>
            <a:pPr lvl="1">
              <a:lnSpc>
                <a:spcPts val="2600"/>
              </a:lnSpc>
              <a:spcBef>
                <a:spcPts val="400"/>
              </a:spcBef>
              <a:buFont typeface="Arial" charset="0"/>
              <a:buNone/>
            </a:pPr>
            <a:endParaRPr lang="en-US" sz="2400" dirty="0">
              <a:cs typeface="Arial" charset="0"/>
            </a:endParaRPr>
          </a:p>
          <a:p>
            <a:pPr lvl="1">
              <a:lnSpc>
                <a:spcPts val="2600"/>
              </a:lnSpc>
              <a:spcBef>
                <a:spcPts val="400"/>
              </a:spcBef>
              <a:buFont typeface="Arial" charset="0"/>
              <a:buNone/>
            </a:pPr>
            <a:endParaRPr lang="en-US" sz="2400" dirty="0">
              <a:cs typeface="Arial" charset="0"/>
            </a:endParaRPr>
          </a:p>
        </p:txBody>
      </p:sp>
    </p:spTree>
    <p:extLst>
      <p:ext uri="{BB962C8B-B14F-4D97-AF65-F5344CB8AC3E}">
        <p14:creationId xmlns:p14="http://schemas.microsoft.com/office/powerpoint/2010/main" val="232139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bwMode="auto">
          <a:xfrm>
            <a:off x="457200" y="152400"/>
            <a:ext cx="8686800"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u="sng" dirty="0" smtClean="0"/>
              <a:t>Macro</a:t>
            </a:r>
            <a:r>
              <a:rPr lang="en-US" dirty="0" smtClean="0"/>
              <a:t> papers mostly pretty similar, e.g.</a:t>
            </a:r>
          </a:p>
        </p:txBody>
      </p:sp>
      <p:sp>
        <p:nvSpPr>
          <p:cNvPr id="3" name="Content Placeholder 2"/>
          <p:cNvSpPr>
            <a:spLocks noGrp="1"/>
          </p:cNvSpPr>
          <p:nvPr>
            <p:ph idx="1"/>
          </p:nvPr>
        </p:nvSpPr>
        <p:spPr>
          <a:xfrm>
            <a:off x="457200" y="854075"/>
            <a:ext cx="8382000" cy="4906963"/>
          </a:xfrm>
        </p:spPr>
        <p:txBody>
          <a:bodyPr/>
          <a:lstStyle/>
          <a:p>
            <a:pPr marL="0" indent="0">
              <a:buFontTx/>
              <a:buNone/>
              <a:defRPr/>
            </a:pPr>
            <a:endParaRPr lang="en-US" dirty="0"/>
          </a:p>
          <a:p>
            <a:pPr>
              <a:defRPr/>
            </a:pPr>
            <a:r>
              <a:rPr lang="en-US" dirty="0" smtClean="0"/>
              <a:t>Ramey and Ramey (1995, AER) cross-country regression volatility on growth, using Government expenditure as an instrument for volatility, and find negative </a:t>
            </a:r>
            <a:r>
              <a:rPr lang="en-US" u="sng" dirty="0" smtClean="0"/>
              <a:t>“delay effect”</a:t>
            </a:r>
          </a:p>
          <a:p>
            <a:pPr>
              <a:defRPr/>
            </a:pPr>
            <a:endParaRPr lang="en-US" dirty="0"/>
          </a:p>
          <a:p>
            <a:pPr>
              <a:defRPr/>
            </a:pPr>
            <a:r>
              <a:rPr lang="en-US" dirty="0" smtClean="0"/>
              <a:t>Engel and Rangel (2008, RFS) update this using a larger cross-country panel and rich dynamics, again find a </a:t>
            </a:r>
            <a:r>
              <a:rPr lang="en-US" u="sng" dirty="0" smtClean="0"/>
              <a:t>negative “delay effect”</a:t>
            </a:r>
            <a:r>
              <a:rPr lang="en-US" dirty="0" smtClean="0"/>
              <a:t> using lags for identification</a:t>
            </a:r>
          </a:p>
          <a:p>
            <a:pPr>
              <a:defRPr/>
            </a:pPr>
            <a:endParaRPr lang="en-US" u="sng" dirty="0"/>
          </a:p>
          <a:p>
            <a:pPr>
              <a:defRPr/>
            </a:pPr>
            <a:r>
              <a:rPr lang="en-US" dirty="0" smtClean="0"/>
              <a:t>But again not a particularly convincing causality story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3"/>
          <p:cNvPicPr>
            <a:picLocks noChangeAspect="1" noChangeArrowheads="1"/>
          </p:cNvPicPr>
          <p:nvPr/>
        </p:nvPicPr>
        <p:blipFill>
          <a:blip r:embed="rId2">
            <a:extLst>
              <a:ext uri="{28A0092B-C50C-407E-A947-70E740481C1C}">
                <a14:useLocalDpi xmlns:a14="http://schemas.microsoft.com/office/drawing/2010/main" val="0"/>
              </a:ext>
            </a:extLst>
          </a:blip>
          <a:srcRect l="18333" t="15244" r="13667" b="30711"/>
          <a:stretch>
            <a:fillRect/>
          </a:stretch>
        </p:blipFill>
        <p:spPr bwMode="auto">
          <a:xfrm>
            <a:off x="376238" y="3678238"/>
            <a:ext cx="6600825" cy="327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875" name="Picture 2"/>
          <p:cNvPicPr>
            <a:picLocks noChangeAspect="1" noChangeArrowheads="1"/>
          </p:cNvPicPr>
          <p:nvPr/>
        </p:nvPicPr>
        <p:blipFill>
          <a:blip r:embed="rId3">
            <a:extLst>
              <a:ext uri="{28A0092B-C50C-407E-A947-70E740481C1C}">
                <a14:useLocalDpi xmlns:a14="http://schemas.microsoft.com/office/drawing/2010/main" val="0"/>
              </a:ext>
            </a:extLst>
          </a:blip>
          <a:srcRect l="17667" t="17023" r="15668" b="31067"/>
          <a:stretch>
            <a:fillRect/>
          </a:stretch>
        </p:blipFill>
        <p:spPr bwMode="auto">
          <a:xfrm>
            <a:off x="295275" y="842963"/>
            <a:ext cx="6472238" cy="314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9876" name="Text Box 4"/>
          <p:cNvSpPr txBox="1">
            <a:spLocks noChangeArrowheads="1"/>
          </p:cNvSpPr>
          <p:nvPr/>
        </p:nvSpPr>
        <p:spPr bwMode="auto">
          <a:xfrm>
            <a:off x="6472238" y="2230438"/>
            <a:ext cx="2579687" cy="310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400" b="1"/>
              <a:t>Source</a:t>
            </a:r>
            <a:r>
              <a:rPr lang="en-US" sz="1400"/>
              <a:t>: Cholesky VAR estimates using monthly data from June 1962 to June 2008, variables in order include stock-market levels, VIX, FFR, log(ave earnings), log (CPI), hours, log(employment) and log (IP). All variables HP detrended (lambda=129,600). Reults very robust to varying VAR specifications (i.e. ordering, variable inclusion detrending etc).</a:t>
            </a:r>
          </a:p>
          <a:p>
            <a:pPr algn="just" eaLnBrk="1" hangingPunct="1"/>
            <a:r>
              <a:rPr lang="en-US" sz="1400"/>
              <a:t>Source: Bloom (2009)</a:t>
            </a:r>
          </a:p>
        </p:txBody>
      </p:sp>
      <p:sp>
        <p:nvSpPr>
          <p:cNvPr id="79877" name="Title 1"/>
          <p:cNvSpPr>
            <a:spLocks noGrp="1"/>
          </p:cNvSpPr>
          <p:nvPr>
            <p:ph type="title"/>
          </p:nvPr>
        </p:nvSpPr>
        <p:spPr bwMode="auto">
          <a:xfrm>
            <a:off x="457199" y="76200"/>
            <a:ext cx="8594725"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700" dirty="0" smtClean="0"/>
              <a:t>One approach is to use exogenous shocks (Bloom, 2009) and try to control for 1</a:t>
            </a:r>
            <a:r>
              <a:rPr lang="en-US" sz="2700" baseline="30000" dirty="0" smtClean="0"/>
              <a:t>st</a:t>
            </a:r>
            <a:r>
              <a:rPr lang="en-US" sz="2700" dirty="0" smtClean="0"/>
              <a:t> moment effects</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bwMode="auto">
          <a:xfrm>
            <a:off x="212725" y="152400"/>
            <a:ext cx="8931275"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smtClean="0"/>
              <a:t>Another is to use micro-variation in terms of exposure to drivers of uncertainty </a:t>
            </a:r>
          </a:p>
        </p:txBody>
      </p:sp>
      <p:sp>
        <p:nvSpPr>
          <p:cNvPr id="3" name="Content Placeholder 2"/>
          <p:cNvSpPr>
            <a:spLocks noGrp="1"/>
          </p:cNvSpPr>
          <p:nvPr>
            <p:ph idx="1"/>
          </p:nvPr>
        </p:nvSpPr>
        <p:spPr>
          <a:xfrm>
            <a:off x="212725" y="854075"/>
            <a:ext cx="8915400" cy="4906963"/>
          </a:xfrm>
        </p:spPr>
        <p:txBody>
          <a:bodyPr/>
          <a:lstStyle/>
          <a:p>
            <a:pPr marL="0" indent="0">
              <a:buFontTx/>
              <a:buNone/>
              <a:defRPr/>
            </a:pPr>
            <a:endParaRPr lang="en-US" dirty="0" smtClean="0"/>
          </a:p>
          <a:p>
            <a:pPr>
              <a:defRPr/>
            </a:pPr>
            <a:r>
              <a:rPr lang="en-US" dirty="0" smtClean="0"/>
              <a:t>Stein and Stone (2012) use energy and currency instruments in firm data finding a large negative impact of uncertainty on investment</a:t>
            </a:r>
            <a:r>
              <a:rPr lang="en-US" dirty="0"/>
              <a:t> </a:t>
            </a:r>
            <a:r>
              <a:rPr lang="en-US" dirty="0" smtClean="0"/>
              <a:t>and </a:t>
            </a:r>
            <a:r>
              <a:rPr lang="en-US" dirty="0" smtClean="0"/>
              <a:t>hiring (and positive on R&amp;D - growth options)</a:t>
            </a:r>
            <a:endParaRPr lang="en-US" dirty="0" smtClean="0"/>
          </a:p>
          <a:p>
            <a:pPr>
              <a:defRPr/>
            </a:pPr>
            <a:endParaRPr lang="en-US" dirty="0"/>
          </a:p>
          <a:p>
            <a:pPr>
              <a:defRPr/>
            </a:pPr>
            <a:r>
              <a:rPr lang="en-US" dirty="0" smtClean="0"/>
              <a:t>Baker, Bloom and Davis (2014) look at policy uncertainty and use sector-level in exposure to government (from contracts) and also find a negative impact on investment and hiring</a:t>
            </a:r>
          </a:p>
          <a:p>
            <a:pPr marL="0" indent="0">
              <a:buFontTx/>
              <a:buNone/>
              <a:defRPr/>
            </a:pPr>
            <a:endParaRPr lang="en-US" dirty="0"/>
          </a:p>
          <a:p>
            <a:pPr marL="0" indent="0">
              <a:buFontTx/>
              <a:buNone/>
              <a:defRPr/>
            </a:pPr>
            <a:r>
              <a:rPr lang="en-US" dirty="0" smtClean="0"/>
              <a:t>Helpful for causality, but micro data will miss GE macro effects</a:t>
            </a:r>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bwMode="auto">
          <a:xfrm>
            <a:off x="212725" y="152400"/>
            <a:ext cx="8931275"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smtClean="0"/>
              <a:t>In summary the literature is suggestive of a negative impact of uncertainty, but is not definitive</a:t>
            </a:r>
          </a:p>
        </p:txBody>
      </p:sp>
    </p:spTree>
    <p:extLst>
      <p:ext uri="{BB962C8B-B14F-4D97-AF65-F5344CB8AC3E}">
        <p14:creationId xmlns:p14="http://schemas.microsoft.com/office/powerpoint/2010/main" val="246058645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bwMode="auto">
          <a:xfrm>
            <a:off x="152400" y="152400"/>
            <a:ext cx="9207500"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smtClean="0"/>
              <a:t>My view is uncertainty is both a cause and effect</a:t>
            </a:r>
          </a:p>
        </p:txBody>
      </p:sp>
      <p:sp>
        <p:nvSpPr>
          <p:cNvPr id="3" name="Content Placeholder 2"/>
          <p:cNvSpPr>
            <a:spLocks noGrp="1"/>
          </p:cNvSpPr>
          <p:nvPr>
            <p:ph idx="1"/>
          </p:nvPr>
        </p:nvSpPr>
        <p:spPr>
          <a:xfrm>
            <a:off x="152400" y="892175"/>
            <a:ext cx="8839200" cy="4906963"/>
          </a:xfrm>
        </p:spPr>
        <p:txBody>
          <a:bodyPr/>
          <a:lstStyle/>
          <a:p>
            <a:pPr marL="457200" indent="-457200">
              <a:buFont typeface="+mj-lt"/>
              <a:buAutoNum type="arabicPeriod"/>
              <a:defRPr/>
            </a:pPr>
            <a:r>
              <a:rPr lang="en-US" dirty="0" smtClean="0"/>
              <a:t>Some big shock occurs: oil-shock, 9/11, housing crash etc</a:t>
            </a:r>
          </a:p>
          <a:p>
            <a:pPr marL="457200" indent="-457200">
              <a:buFont typeface="+mj-lt"/>
              <a:buAutoNum type="arabicPeriod"/>
              <a:defRPr/>
            </a:pPr>
            <a:endParaRPr lang="en-US" dirty="0"/>
          </a:p>
          <a:p>
            <a:pPr marL="457200" indent="-457200">
              <a:buFont typeface="+mj-lt"/>
              <a:buAutoNum type="arabicPeriod"/>
              <a:defRPr/>
            </a:pPr>
            <a:r>
              <a:rPr lang="en-US" dirty="0" smtClean="0"/>
              <a:t>This combines a negative first moment shock (bad news) and positive second moment shock (increased uncertainty)</a:t>
            </a:r>
          </a:p>
          <a:p>
            <a:pPr marL="457200" indent="-457200">
              <a:buFont typeface="+mj-lt"/>
              <a:buAutoNum type="arabicPeriod"/>
              <a:defRPr/>
            </a:pPr>
            <a:endParaRPr lang="en-US" dirty="0"/>
          </a:p>
          <a:p>
            <a:pPr marL="457200" indent="-457200">
              <a:buFont typeface="+mj-lt"/>
              <a:buAutoNum type="arabicPeriod"/>
              <a:defRPr/>
            </a:pPr>
            <a:r>
              <a:rPr lang="en-US" dirty="0" smtClean="0"/>
              <a:t>As the recession progresses uncertainty rises further, deepening and lengthening the slowdown</a:t>
            </a:r>
          </a:p>
          <a:p>
            <a:pPr marL="457200" indent="-457200">
              <a:buFont typeface="+mj-lt"/>
              <a:buAutoNum type="arabicPeriod"/>
              <a:defRPr/>
            </a:pPr>
            <a:endParaRPr lang="en-US" dirty="0"/>
          </a:p>
          <a:p>
            <a:pPr marL="0" indent="0">
              <a:buNone/>
              <a:defRPr/>
            </a:pPr>
            <a:r>
              <a:rPr lang="en-US" dirty="0" smtClean="0"/>
              <a:t>Hence, I see uncertainty as both an:</a:t>
            </a:r>
          </a:p>
          <a:p>
            <a:pPr>
              <a:buFontTx/>
              <a:buChar char="-"/>
              <a:defRPr/>
            </a:pPr>
            <a:r>
              <a:rPr lang="en-US" dirty="0" smtClean="0"/>
              <a:t>Impulse </a:t>
            </a:r>
          </a:p>
          <a:p>
            <a:pPr>
              <a:buFontTx/>
              <a:buChar char="-"/>
              <a:defRPr/>
            </a:pPr>
            <a:r>
              <a:rPr lang="en-US" dirty="0" smtClean="0"/>
              <a:t>Amplification and propagation mechanism</a:t>
            </a:r>
          </a:p>
        </p:txBody>
      </p:sp>
    </p:spTree>
    <p:extLst>
      <p:ext uri="{BB962C8B-B14F-4D97-AF65-F5344CB8AC3E}">
        <p14:creationId xmlns:p14="http://schemas.microsoft.com/office/powerpoint/2010/main" val="298980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42" name="Text Box 3"/>
          <p:cNvSpPr txBox="1">
            <a:spLocks noChangeArrowheads="1"/>
          </p:cNvSpPr>
          <p:nvPr/>
        </p:nvSpPr>
        <p:spPr bwMode="auto">
          <a:xfrm>
            <a:off x="484188" y="1008063"/>
            <a:ext cx="7207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solidFill>
                  <a:srgbClr val="FFFFFF"/>
                </a:solidFill>
              </a:rPr>
              <a:t> </a:t>
            </a:r>
          </a:p>
          <a:p>
            <a:pPr eaLnBrk="1" hangingPunct="1">
              <a:buFontTx/>
              <a:buChar char="•"/>
            </a:pPr>
            <a:r>
              <a:rPr lang="en-US" sz="2400" dirty="0" smtClean="0">
                <a:solidFill>
                  <a:srgbClr val="FFFFFF"/>
                </a:solidFill>
              </a:rPr>
              <a:t>Theory</a:t>
            </a:r>
            <a:endParaRPr lang="en-US" sz="2400" dirty="0">
              <a:solidFill>
                <a:srgbClr val="FFFFFF"/>
              </a:solidFill>
            </a:endParaRPr>
          </a:p>
          <a:p>
            <a:pPr eaLnBrk="1" hangingPunct="1"/>
            <a:endParaRPr lang="en-US" sz="2400" dirty="0">
              <a:solidFill>
                <a:srgbClr val="FFFFFF"/>
              </a:solidFill>
            </a:endParaRPr>
          </a:p>
          <a:p>
            <a:pPr eaLnBrk="1" hangingPunct="1">
              <a:buFontTx/>
              <a:buChar char="•"/>
            </a:pPr>
            <a:r>
              <a:rPr lang="en-US" sz="2400" dirty="0" smtClean="0">
                <a:solidFill>
                  <a:srgbClr val="FFFFFF"/>
                </a:solidFill>
              </a:rPr>
              <a:t> Measurement</a:t>
            </a:r>
            <a:endParaRPr lang="en-US" sz="2400" dirty="0">
              <a:solidFill>
                <a:srgbClr val="FFFFFF"/>
              </a:solidFill>
            </a:endParaRPr>
          </a:p>
          <a:p>
            <a:pPr eaLnBrk="1" hangingPunct="1"/>
            <a:endParaRPr lang="en-US" sz="2400" dirty="0">
              <a:solidFill>
                <a:srgbClr val="FFFFFF"/>
              </a:solidFill>
            </a:endParaRPr>
          </a:p>
          <a:p>
            <a:pPr eaLnBrk="1" hangingPunct="1">
              <a:buFontTx/>
              <a:buChar char="•"/>
            </a:pPr>
            <a:r>
              <a:rPr lang="en-US" sz="2400" dirty="0">
                <a:solidFill>
                  <a:srgbClr val="FFFFFF"/>
                </a:solidFill>
              </a:rPr>
              <a:t> </a:t>
            </a:r>
            <a:r>
              <a:rPr lang="en-US" sz="2400" dirty="0" smtClean="0">
                <a:solidFill>
                  <a:srgbClr val="FFFFFF"/>
                </a:solidFill>
              </a:rPr>
              <a:t>Identification (causality)</a:t>
            </a:r>
            <a:endParaRPr lang="en-US" sz="2400" dirty="0">
              <a:solidFill>
                <a:srgbClr val="FFFFFF"/>
              </a:solidFill>
            </a:endParaRPr>
          </a:p>
          <a:p>
            <a:pPr eaLnBrk="1" hangingPunct="1">
              <a:buFontTx/>
              <a:buChar char="•"/>
            </a:pPr>
            <a:endParaRPr lang="en-US" sz="2400" dirty="0">
              <a:solidFill>
                <a:srgbClr val="FFFFFF"/>
              </a:solidFill>
            </a:endParaRPr>
          </a:p>
          <a:p>
            <a:pPr eaLnBrk="1" hangingPunct="1">
              <a:buFontTx/>
              <a:buChar char="•"/>
            </a:pPr>
            <a:r>
              <a:rPr lang="en-US" sz="2400" b="1" dirty="0" smtClean="0">
                <a:solidFill>
                  <a:srgbClr val="FFFFFF"/>
                </a:solidFill>
              </a:rPr>
              <a:t>Future work</a:t>
            </a:r>
            <a:endParaRPr lang="en-US" sz="2400" b="1" dirty="0">
              <a:solidFill>
                <a:srgbClr val="FFFFFF"/>
              </a:solidFill>
            </a:endParaRPr>
          </a:p>
        </p:txBody>
      </p:sp>
      <p:sp>
        <p:nvSpPr>
          <p:cNvPr id="10243" name="Rectangle 4"/>
          <p:cNvSpPr>
            <a:spLocks noChangeArrowheads="1"/>
          </p:cNvSpPr>
          <p:nvPr/>
        </p:nvSpPr>
        <p:spPr bwMode="auto">
          <a:xfrm>
            <a:off x="384175" y="3406776"/>
            <a:ext cx="7683500" cy="717550"/>
          </a:xfrm>
          <a:prstGeom prst="rect">
            <a:avLst/>
          </a:prstGeom>
          <a:noFill/>
          <a:ln w="38100">
            <a:solidFill>
              <a:schemeClr val="bg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Tree>
    <p:extLst>
      <p:ext uri="{BB962C8B-B14F-4D97-AF65-F5344CB8AC3E}">
        <p14:creationId xmlns:p14="http://schemas.microsoft.com/office/powerpoint/2010/main" val="391397916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bwMode="auto">
          <a:xfrm>
            <a:off x="168275" y="152400"/>
            <a:ext cx="8229600"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smtClean="0"/>
              <a:t>Wide range of open questions</a:t>
            </a:r>
          </a:p>
        </p:txBody>
      </p:sp>
      <p:sp>
        <p:nvSpPr>
          <p:cNvPr id="87043" name="Content Placeholder 2"/>
          <p:cNvSpPr>
            <a:spLocks noGrp="1"/>
          </p:cNvSpPr>
          <p:nvPr>
            <p:ph idx="1"/>
          </p:nvPr>
        </p:nvSpPr>
        <p:spPr bwMode="auto">
          <a:xfrm>
            <a:off x="168275" y="960438"/>
            <a:ext cx="8869363" cy="4906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Tx/>
              <a:buChar char="-"/>
            </a:pPr>
            <a:r>
              <a:rPr lang="en-US" u="sng" dirty="0" smtClean="0"/>
              <a:t>Measurement:</a:t>
            </a:r>
            <a:r>
              <a:rPr lang="en-US" dirty="0" smtClean="0"/>
              <a:t> of macro and micro uncertainty over time and space (countries, regions, industries and firms). </a:t>
            </a:r>
          </a:p>
          <a:p>
            <a:pPr>
              <a:buFontTx/>
              <a:buChar char="-"/>
            </a:pPr>
            <a:endParaRPr lang="en-US" dirty="0"/>
          </a:p>
          <a:p>
            <a:pPr>
              <a:buFontTx/>
              <a:buChar char="-"/>
            </a:pPr>
            <a:r>
              <a:rPr lang="en-US" u="sng" dirty="0" smtClean="0"/>
              <a:t>Impact</a:t>
            </a:r>
            <a:r>
              <a:rPr lang="en-US" dirty="0" smtClean="0"/>
              <a:t>: identifying cause vs effect</a:t>
            </a:r>
          </a:p>
          <a:p>
            <a:pPr>
              <a:buFontTx/>
              <a:buChar char="-"/>
            </a:pPr>
            <a:endParaRPr lang="en-US" u="sng" dirty="0"/>
          </a:p>
          <a:p>
            <a:pPr>
              <a:buFontTx/>
              <a:buChar char="-"/>
            </a:pPr>
            <a:r>
              <a:rPr lang="en-US" u="sng" dirty="0" smtClean="0"/>
              <a:t>Mechanisms:</a:t>
            </a:r>
            <a:r>
              <a:rPr lang="en-US" dirty="0" smtClean="0"/>
              <a:t> many theory channels but which matter most?</a:t>
            </a:r>
          </a:p>
          <a:p>
            <a:pPr>
              <a:buFontTx/>
              <a:buChar char="-"/>
            </a:pPr>
            <a:endParaRPr lang="en-US" u="sng" dirty="0"/>
          </a:p>
          <a:p>
            <a:pPr>
              <a:buFontTx/>
              <a:buChar char="-"/>
            </a:pPr>
            <a:r>
              <a:rPr lang="en-US" u="sng" dirty="0" smtClean="0"/>
              <a:t>Computation</a:t>
            </a:r>
            <a:r>
              <a:rPr lang="en-US" dirty="0" smtClean="0"/>
              <a:t>: include higher-moments in micro-macro models (e.g. Kahn and Thomas</a:t>
            </a:r>
            <a:r>
              <a:rPr lang="en-US" dirty="0"/>
              <a:t>;</a:t>
            </a:r>
            <a:r>
              <a:rPr lang="en-US" dirty="0" smtClean="0"/>
              <a:t> Fernandez-Villaverde, Guerron, Kuester, Rubio-Ramirez and Uribe)</a:t>
            </a:r>
            <a:endParaRPr lang="en-US" u="sng" dirty="0" smtClean="0"/>
          </a:p>
          <a:p>
            <a:endParaRPr lang="en-US" sz="1800" dirty="0"/>
          </a:p>
          <a:p>
            <a:pPr marL="0" indent="0">
              <a:buNone/>
            </a:pPr>
            <a:endParaRPr lang="en-US" dirty="0" smtClean="0"/>
          </a:p>
        </p:txBody>
      </p:sp>
    </p:spTree>
    <p:extLst>
      <p:ext uri="{BB962C8B-B14F-4D97-AF65-F5344CB8AC3E}">
        <p14:creationId xmlns:p14="http://schemas.microsoft.com/office/powerpoint/2010/main" val="2928806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704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704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70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bwMode="auto">
          <a:xfrm>
            <a:off x="168275" y="152400"/>
            <a:ext cx="8229600"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smtClean="0"/>
              <a:t>Wide range of open questions</a:t>
            </a:r>
          </a:p>
        </p:txBody>
      </p:sp>
      <p:sp>
        <p:nvSpPr>
          <p:cNvPr id="87043" name="Content Placeholder 2"/>
          <p:cNvSpPr>
            <a:spLocks noGrp="1"/>
          </p:cNvSpPr>
          <p:nvPr>
            <p:ph idx="1"/>
          </p:nvPr>
        </p:nvSpPr>
        <p:spPr bwMode="auto">
          <a:xfrm>
            <a:off x="168275" y="960438"/>
            <a:ext cx="8869363" cy="4906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Tx/>
              <a:buChar char="-"/>
            </a:pPr>
            <a:r>
              <a:rPr lang="en-US" u="sng" dirty="0" smtClean="0"/>
              <a:t>Measurement:</a:t>
            </a:r>
            <a:r>
              <a:rPr lang="en-US" dirty="0" smtClean="0"/>
              <a:t> of macro and micro uncertainty over time and space (countries, regions, industries and firms). </a:t>
            </a:r>
          </a:p>
          <a:p>
            <a:pPr>
              <a:buFontTx/>
              <a:buChar char="-"/>
            </a:pPr>
            <a:endParaRPr lang="en-US" dirty="0"/>
          </a:p>
          <a:p>
            <a:pPr>
              <a:buFontTx/>
              <a:buChar char="-"/>
            </a:pPr>
            <a:r>
              <a:rPr lang="en-US" u="sng" dirty="0" smtClean="0"/>
              <a:t>Impact</a:t>
            </a:r>
            <a:r>
              <a:rPr lang="en-US" dirty="0" smtClean="0"/>
              <a:t>: identifying cause vs effect</a:t>
            </a:r>
          </a:p>
          <a:p>
            <a:pPr>
              <a:buFontTx/>
              <a:buChar char="-"/>
            </a:pPr>
            <a:endParaRPr lang="en-US" u="sng" dirty="0"/>
          </a:p>
          <a:p>
            <a:pPr>
              <a:buFontTx/>
              <a:buChar char="-"/>
            </a:pPr>
            <a:r>
              <a:rPr lang="en-US" u="sng" dirty="0" smtClean="0"/>
              <a:t>Mechanisms:</a:t>
            </a:r>
            <a:r>
              <a:rPr lang="en-US" dirty="0" smtClean="0"/>
              <a:t> many theory channels but which matter most?</a:t>
            </a:r>
          </a:p>
          <a:p>
            <a:pPr>
              <a:buFontTx/>
              <a:buChar char="-"/>
            </a:pPr>
            <a:endParaRPr lang="en-US" u="sng" dirty="0"/>
          </a:p>
          <a:p>
            <a:pPr>
              <a:buFontTx/>
              <a:buChar char="-"/>
            </a:pPr>
            <a:r>
              <a:rPr lang="en-US" u="sng" dirty="0" smtClean="0"/>
              <a:t>Computation</a:t>
            </a:r>
            <a:r>
              <a:rPr lang="en-US" dirty="0" smtClean="0"/>
              <a:t>: include higher-moments in micro-macro models (e.g. Khan and Thomas</a:t>
            </a:r>
            <a:r>
              <a:rPr lang="en-US" dirty="0"/>
              <a:t>;</a:t>
            </a:r>
            <a:r>
              <a:rPr lang="en-US" dirty="0" smtClean="0"/>
              <a:t> Fernandez-Villaverde, Guerron, Kuester, Rubio-Ramirez and Uribe)</a:t>
            </a:r>
            <a:endParaRPr lang="en-US" u="sng" dirty="0" smtClean="0"/>
          </a:p>
          <a:p>
            <a:endParaRPr lang="en-US" sz="1800" dirty="0"/>
          </a:p>
          <a:p>
            <a:pPr marL="0" indent="0">
              <a:buNone/>
            </a:pPr>
            <a:endParaRPr lang="en-US" dirty="0" smtClean="0"/>
          </a:p>
        </p:txBody>
      </p:sp>
    </p:spTree>
    <p:extLst>
      <p:ext uri="{BB962C8B-B14F-4D97-AF65-F5344CB8AC3E}">
        <p14:creationId xmlns:p14="http://schemas.microsoft.com/office/powerpoint/2010/main" val="13714736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bwMode="auto">
          <a:xfrm>
            <a:off x="168275" y="152400"/>
            <a:ext cx="8229600"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smtClean="0"/>
              <a:t>One thing I am working on is firm-level surveys</a:t>
            </a:r>
          </a:p>
        </p:txBody>
      </p:sp>
      <p:sp>
        <p:nvSpPr>
          <p:cNvPr id="87043" name="Content Placeholder 2"/>
          <p:cNvSpPr>
            <a:spLocks noGrp="1"/>
          </p:cNvSpPr>
          <p:nvPr>
            <p:ph idx="1"/>
          </p:nvPr>
        </p:nvSpPr>
        <p:spPr bwMode="auto">
          <a:xfrm>
            <a:off x="168275" y="592138"/>
            <a:ext cx="8869363" cy="4906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endParaRPr lang="en-US" dirty="0" smtClean="0"/>
          </a:p>
          <a:p>
            <a:pPr marL="0" indent="0">
              <a:buNone/>
            </a:pPr>
            <a:endParaRPr lang="en-US" dirty="0"/>
          </a:p>
          <a:p>
            <a:pPr marL="0" indent="0">
              <a:buNone/>
            </a:pPr>
            <a:r>
              <a:rPr lang="en-US" sz="1800" b="1" dirty="0" smtClean="0"/>
              <a:t>Projecting </a:t>
            </a:r>
            <a:r>
              <a:rPr lang="en-US" sz="1800" b="1" dirty="0"/>
              <a:t>ahead </a:t>
            </a:r>
            <a:r>
              <a:rPr lang="en-US" sz="1800" b="1" u="sng" dirty="0"/>
              <a:t>over the next </a:t>
            </a:r>
            <a:r>
              <a:rPr lang="en-US" sz="1800" b="1" u="sng" dirty="0" smtClean="0"/>
              <a:t>twelve </a:t>
            </a:r>
            <a:r>
              <a:rPr lang="en-US" sz="1800" b="1" u="sng" dirty="0"/>
              <a:t>months</a:t>
            </a:r>
            <a:r>
              <a:rPr lang="en-US" sz="1800" b="1" dirty="0"/>
              <a:t>, please provide the approximate </a:t>
            </a:r>
            <a:r>
              <a:rPr lang="en-US" sz="1800" b="1" dirty="0" smtClean="0"/>
              <a:t>percentage </a:t>
            </a:r>
            <a:r>
              <a:rPr lang="en-US" sz="1800" b="1" dirty="0"/>
              <a:t>change in your </a:t>
            </a:r>
            <a:r>
              <a:rPr lang="en-US" sz="1800" b="1" dirty="0" smtClean="0"/>
              <a:t>firm's</a:t>
            </a:r>
            <a:r>
              <a:rPr lang="en-US" sz="1800" b="1" dirty="0"/>
              <a:t> </a:t>
            </a:r>
            <a:r>
              <a:rPr lang="en-US" sz="1800" b="1" dirty="0">
                <a:solidFill>
                  <a:srgbClr val="292929"/>
                </a:solidFill>
              </a:rPr>
              <a:t>SALES </a:t>
            </a:r>
            <a:r>
              <a:rPr lang="en-US" sz="1800" b="1" dirty="0" smtClean="0">
                <a:solidFill>
                  <a:srgbClr val="292929"/>
                </a:solidFill>
              </a:rPr>
              <a:t>LEVELS</a:t>
            </a:r>
            <a:r>
              <a:rPr lang="en-US" sz="1800" b="1" dirty="0">
                <a:solidFill>
                  <a:srgbClr val="292929"/>
                </a:solidFill>
              </a:rPr>
              <a:t> </a:t>
            </a:r>
            <a:r>
              <a:rPr lang="en-US" sz="1800" b="1" dirty="0" smtClean="0"/>
              <a:t>for:</a:t>
            </a:r>
            <a:endParaRPr lang="en-US" sz="1800" dirty="0"/>
          </a:p>
          <a:p>
            <a:pPr marL="0" indent="0">
              <a:buNone/>
            </a:pPr>
            <a:r>
              <a:rPr lang="en-US" sz="1800" dirty="0"/>
              <a:t> </a:t>
            </a:r>
          </a:p>
          <a:p>
            <a:r>
              <a:rPr lang="en-US" sz="1800" dirty="0"/>
              <a:t>The </a:t>
            </a:r>
            <a:r>
              <a:rPr lang="en-US" sz="1800" dirty="0" smtClean="0"/>
              <a:t>LOWEST </a:t>
            </a:r>
            <a:r>
              <a:rPr lang="en-US" sz="1800" dirty="0"/>
              <a:t>CASE change in my </a:t>
            </a:r>
            <a:r>
              <a:rPr lang="en-US" sz="1800" dirty="0" smtClean="0"/>
              <a:t>firm’s </a:t>
            </a:r>
            <a:r>
              <a:rPr lang="en-US" sz="1800" dirty="0"/>
              <a:t>sales levels would be: </a:t>
            </a:r>
            <a:r>
              <a:rPr lang="en-US" sz="1800" u="sng" dirty="0"/>
              <a:t>    </a:t>
            </a:r>
            <a:r>
              <a:rPr lang="en-US" sz="1800" u="sng" dirty="0" smtClean="0">
                <a:solidFill>
                  <a:srgbClr val="C00000"/>
                </a:solidFill>
              </a:rPr>
              <a:t>-9</a:t>
            </a:r>
            <a:r>
              <a:rPr lang="en-US" sz="1800" u="sng" dirty="0" smtClean="0"/>
              <a:t>   %</a:t>
            </a:r>
            <a:endParaRPr lang="en-US" sz="1800" dirty="0" smtClean="0"/>
          </a:p>
          <a:p>
            <a:r>
              <a:rPr lang="en-US" sz="1800" dirty="0" smtClean="0"/>
              <a:t>The </a:t>
            </a:r>
            <a:r>
              <a:rPr lang="en-US" sz="1800" dirty="0"/>
              <a:t>LOW CASE change in my </a:t>
            </a:r>
            <a:r>
              <a:rPr lang="en-US" sz="1800" dirty="0" smtClean="0"/>
              <a:t>firm’s </a:t>
            </a:r>
            <a:r>
              <a:rPr lang="en-US" sz="1800" dirty="0"/>
              <a:t>sales levels would be: </a:t>
            </a:r>
            <a:r>
              <a:rPr lang="en-US" sz="1800" u="sng" dirty="0" smtClean="0"/>
              <a:t>    </a:t>
            </a:r>
            <a:r>
              <a:rPr lang="en-US" sz="1800" u="sng" dirty="0" smtClean="0">
                <a:solidFill>
                  <a:srgbClr val="C00000"/>
                </a:solidFill>
              </a:rPr>
              <a:t>-3</a:t>
            </a:r>
            <a:r>
              <a:rPr lang="en-US" sz="1800" u="sng" dirty="0" smtClean="0"/>
              <a:t>   %</a:t>
            </a:r>
            <a:endParaRPr lang="en-US" sz="1800" dirty="0"/>
          </a:p>
          <a:p>
            <a:r>
              <a:rPr lang="en-US" sz="1800" dirty="0"/>
              <a:t>The MEDIUM CASE change in my </a:t>
            </a:r>
            <a:r>
              <a:rPr lang="en-US" sz="1800" dirty="0" smtClean="0"/>
              <a:t>firm’s </a:t>
            </a:r>
            <a:r>
              <a:rPr lang="en-US" sz="1800" dirty="0"/>
              <a:t>sales levels would be</a:t>
            </a:r>
            <a:r>
              <a:rPr lang="en-US" sz="1800" dirty="0" smtClean="0"/>
              <a:t>: </a:t>
            </a:r>
            <a:r>
              <a:rPr lang="en-US" sz="1800" u="sng" dirty="0" smtClean="0"/>
              <a:t> </a:t>
            </a:r>
            <a:r>
              <a:rPr lang="en-US" sz="1800" u="sng" dirty="0" smtClean="0">
                <a:solidFill>
                  <a:srgbClr val="C00000"/>
                </a:solidFill>
              </a:rPr>
              <a:t> 3</a:t>
            </a:r>
            <a:r>
              <a:rPr lang="en-US" sz="1800" u="sng" dirty="0" smtClean="0"/>
              <a:t>      </a:t>
            </a:r>
            <a:r>
              <a:rPr lang="en-US" sz="1800" u="sng" dirty="0"/>
              <a:t>%</a:t>
            </a:r>
            <a:endParaRPr lang="en-US" sz="1800" dirty="0"/>
          </a:p>
          <a:p>
            <a:r>
              <a:rPr lang="en-US" sz="1800" dirty="0"/>
              <a:t>The HIGH CASE change in my </a:t>
            </a:r>
            <a:r>
              <a:rPr lang="en-US" sz="1800" dirty="0" smtClean="0"/>
              <a:t>firm’s </a:t>
            </a:r>
            <a:r>
              <a:rPr lang="en-US" sz="1800" dirty="0"/>
              <a:t>sales levels would be: </a:t>
            </a:r>
            <a:r>
              <a:rPr lang="en-US" sz="1800" u="sng" dirty="0" smtClean="0"/>
              <a:t>     </a:t>
            </a:r>
            <a:r>
              <a:rPr lang="en-US" sz="1800" u="sng" dirty="0">
                <a:solidFill>
                  <a:srgbClr val="C00000"/>
                </a:solidFill>
              </a:rPr>
              <a:t>9</a:t>
            </a:r>
            <a:r>
              <a:rPr lang="en-US" sz="1800" u="sng" dirty="0" smtClean="0"/>
              <a:t>   %</a:t>
            </a:r>
          </a:p>
          <a:p>
            <a:r>
              <a:rPr lang="en-US" sz="1800" dirty="0"/>
              <a:t>The </a:t>
            </a:r>
            <a:r>
              <a:rPr lang="en-US" sz="1800" dirty="0" smtClean="0"/>
              <a:t>HIGHEST </a:t>
            </a:r>
            <a:r>
              <a:rPr lang="en-US" sz="1800" dirty="0"/>
              <a:t>CASE change in my </a:t>
            </a:r>
            <a:r>
              <a:rPr lang="en-US" sz="1800" dirty="0" smtClean="0"/>
              <a:t>firm’s </a:t>
            </a:r>
            <a:r>
              <a:rPr lang="en-US" sz="1800" dirty="0"/>
              <a:t>sales levels would be: </a:t>
            </a:r>
            <a:r>
              <a:rPr lang="en-US" sz="1800" u="sng" dirty="0"/>
              <a:t>     </a:t>
            </a:r>
            <a:r>
              <a:rPr lang="en-US" sz="1800" u="sng" dirty="0" smtClean="0">
                <a:solidFill>
                  <a:srgbClr val="C00000"/>
                </a:solidFill>
              </a:rPr>
              <a:t>15</a:t>
            </a:r>
            <a:r>
              <a:rPr lang="en-US" sz="1800" u="sng" dirty="0" smtClean="0"/>
              <a:t>   </a:t>
            </a:r>
            <a:r>
              <a:rPr lang="en-US" sz="1800" u="sng" dirty="0"/>
              <a:t>%</a:t>
            </a:r>
            <a:endParaRPr lang="en-US" sz="1800" dirty="0"/>
          </a:p>
          <a:p>
            <a:endParaRPr lang="en-US" sz="1800" dirty="0"/>
          </a:p>
          <a:p>
            <a:pPr marL="0" indent="0">
              <a:buNone/>
            </a:pPr>
            <a:r>
              <a:rPr lang="en-US" sz="2000" dirty="0" smtClean="0">
                <a:solidFill>
                  <a:srgbClr val="C00000"/>
                </a:solidFill>
              </a:rPr>
              <a:t>Numbers in red are the average response from the pilot on 300 firms</a:t>
            </a:r>
          </a:p>
        </p:txBody>
      </p:sp>
      <p:sp>
        <p:nvSpPr>
          <p:cNvPr id="4" name="Rectangle 4"/>
          <p:cNvSpPr>
            <a:spLocks noChangeArrowheads="1"/>
          </p:cNvSpPr>
          <p:nvPr/>
        </p:nvSpPr>
        <p:spPr bwMode="auto">
          <a:xfrm>
            <a:off x="139700" y="1374757"/>
            <a:ext cx="8737600" cy="277633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678" t="12476" r="58643" b="65619"/>
          <a:stretch/>
        </p:blipFill>
        <p:spPr bwMode="auto">
          <a:xfrm>
            <a:off x="272142" y="5366651"/>
            <a:ext cx="2100943" cy="1251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2355" t="40844" r="31628" b="35678"/>
          <a:stretch/>
        </p:blipFill>
        <p:spPr bwMode="auto">
          <a:xfrm>
            <a:off x="5309997" y="5338573"/>
            <a:ext cx="3567303" cy="1308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413579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607" t="15498" r="15464" b="4857"/>
          <a:stretch/>
        </p:blipFill>
        <p:spPr bwMode="auto">
          <a:xfrm>
            <a:off x="-179615" y="889000"/>
            <a:ext cx="9450162" cy="596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a:spLocks noGrp="1"/>
          </p:cNvSpPr>
          <p:nvPr>
            <p:ph type="title"/>
          </p:nvPr>
        </p:nvSpPr>
        <p:spPr bwMode="auto">
          <a:xfrm>
            <a:off x="168275" y="76198"/>
            <a:ext cx="8229600"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smtClean="0"/>
              <a:t>Piloting results look good from testing on a monthly survey on 300 firms: </a:t>
            </a:r>
            <a:r>
              <a:rPr lang="en-US" u="sng" dirty="0" smtClean="0"/>
              <a:t>change in sales</a:t>
            </a:r>
          </a:p>
        </p:txBody>
      </p:sp>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678" t="12476" r="58643" b="65619"/>
          <a:stretch/>
        </p:blipFill>
        <p:spPr bwMode="auto">
          <a:xfrm>
            <a:off x="7950199" y="5972717"/>
            <a:ext cx="1123399" cy="669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42230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42" name="Text Box 3"/>
          <p:cNvSpPr txBox="1">
            <a:spLocks noChangeArrowheads="1"/>
          </p:cNvSpPr>
          <p:nvPr/>
        </p:nvSpPr>
        <p:spPr bwMode="auto">
          <a:xfrm>
            <a:off x="484188" y="1008063"/>
            <a:ext cx="7207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solidFill>
                  <a:srgbClr val="FFFFFF"/>
                </a:solidFill>
              </a:rPr>
              <a:t> </a:t>
            </a:r>
          </a:p>
          <a:p>
            <a:pPr eaLnBrk="1" hangingPunct="1">
              <a:buFontTx/>
              <a:buChar char="•"/>
            </a:pPr>
            <a:r>
              <a:rPr lang="en-US" sz="2400" b="1" dirty="0" smtClean="0">
                <a:solidFill>
                  <a:srgbClr val="FFFFFF"/>
                </a:solidFill>
              </a:rPr>
              <a:t>Theory</a:t>
            </a:r>
            <a:endParaRPr lang="en-US" sz="2400" b="1" dirty="0">
              <a:solidFill>
                <a:srgbClr val="FFFFFF"/>
              </a:solidFill>
            </a:endParaRPr>
          </a:p>
          <a:p>
            <a:pPr eaLnBrk="1" hangingPunct="1"/>
            <a:endParaRPr lang="en-US" sz="2400" dirty="0">
              <a:solidFill>
                <a:srgbClr val="FFFFFF"/>
              </a:solidFill>
            </a:endParaRPr>
          </a:p>
          <a:p>
            <a:pPr eaLnBrk="1" hangingPunct="1">
              <a:buFontTx/>
              <a:buChar char="•"/>
            </a:pPr>
            <a:r>
              <a:rPr lang="en-US" sz="2400" dirty="0" smtClean="0">
                <a:solidFill>
                  <a:srgbClr val="FFFFFF"/>
                </a:solidFill>
              </a:rPr>
              <a:t> Measurement</a:t>
            </a:r>
            <a:endParaRPr lang="en-US" sz="2400" dirty="0">
              <a:solidFill>
                <a:srgbClr val="FFFFFF"/>
              </a:solidFill>
            </a:endParaRPr>
          </a:p>
          <a:p>
            <a:pPr eaLnBrk="1" hangingPunct="1"/>
            <a:endParaRPr lang="en-US" sz="2400" dirty="0">
              <a:solidFill>
                <a:srgbClr val="FFFFFF"/>
              </a:solidFill>
            </a:endParaRPr>
          </a:p>
          <a:p>
            <a:pPr eaLnBrk="1" hangingPunct="1">
              <a:buFontTx/>
              <a:buChar char="•"/>
            </a:pPr>
            <a:r>
              <a:rPr lang="en-US" sz="2400" dirty="0">
                <a:solidFill>
                  <a:srgbClr val="FFFFFF"/>
                </a:solidFill>
              </a:rPr>
              <a:t> </a:t>
            </a:r>
            <a:r>
              <a:rPr lang="en-US" sz="2400" dirty="0" smtClean="0">
                <a:solidFill>
                  <a:srgbClr val="FFFFFF"/>
                </a:solidFill>
              </a:rPr>
              <a:t>Identification</a:t>
            </a:r>
            <a:endParaRPr lang="en-US" sz="2400" dirty="0">
              <a:solidFill>
                <a:srgbClr val="FFFFFF"/>
              </a:solidFill>
            </a:endParaRPr>
          </a:p>
          <a:p>
            <a:pPr eaLnBrk="1" hangingPunct="1">
              <a:buFontTx/>
              <a:buChar char="•"/>
            </a:pPr>
            <a:endParaRPr lang="en-US" sz="2400" dirty="0">
              <a:solidFill>
                <a:srgbClr val="FFFFFF"/>
              </a:solidFill>
            </a:endParaRPr>
          </a:p>
          <a:p>
            <a:pPr eaLnBrk="1" hangingPunct="1">
              <a:buFontTx/>
              <a:buChar char="•"/>
            </a:pPr>
            <a:r>
              <a:rPr lang="en-US" sz="2400" dirty="0">
                <a:solidFill>
                  <a:srgbClr val="FFFFFF"/>
                </a:solidFill>
              </a:rPr>
              <a:t> </a:t>
            </a:r>
            <a:r>
              <a:rPr lang="en-US" sz="2400" dirty="0" smtClean="0">
                <a:solidFill>
                  <a:srgbClr val="FFFFFF"/>
                </a:solidFill>
              </a:rPr>
              <a:t>Current work</a:t>
            </a:r>
            <a:endParaRPr lang="en-US" sz="2400" dirty="0">
              <a:solidFill>
                <a:srgbClr val="FFFFFF"/>
              </a:solidFill>
            </a:endParaRPr>
          </a:p>
        </p:txBody>
      </p:sp>
      <p:sp>
        <p:nvSpPr>
          <p:cNvPr id="10243" name="Rectangle 4"/>
          <p:cNvSpPr>
            <a:spLocks noChangeArrowheads="1"/>
          </p:cNvSpPr>
          <p:nvPr/>
        </p:nvSpPr>
        <p:spPr bwMode="auto">
          <a:xfrm>
            <a:off x="384175" y="1236663"/>
            <a:ext cx="7683500" cy="717550"/>
          </a:xfrm>
          <a:prstGeom prst="rect">
            <a:avLst/>
          </a:prstGeom>
          <a:noFill/>
          <a:ln w="38100">
            <a:solidFill>
              <a:schemeClr val="bg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Tree>
    <p:extLst>
      <p:ext uri="{BB962C8B-B14F-4D97-AF65-F5344CB8AC3E}">
        <p14:creationId xmlns:p14="http://schemas.microsoft.com/office/powerpoint/2010/main" val="339092201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139700" y="1146156"/>
            <a:ext cx="8737600" cy="2874301"/>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678" t="12476" r="58643" b="65619"/>
          <a:stretch/>
        </p:blipFill>
        <p:spPr bwMode="auto">
          <a:xfrm>
            <a:off x="272142" y="5366651"/>
            <a:ext cx="2100943" cy="1251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2355" t="40844" r="31628" b="35678"/>
          <a:stretch/>
        </p:blipFill>
        <p:spPr bwMode="auto">
          <a:xfrm>
            <a:off x="5309997" y="5338573"/>
            <a:ext cx="3567303" cy="1308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2"/>
          <p:cNvSpPr>
            <a:spLocks noGrp="1"/>
          </p:cNvSpPr>
          <p:nvPr>
            <p:ph idx="1"/>
          </p:nvPr>
        </p:nvSpPr>
        <p:spPr bwMode="auto">
          <a:xfrm>
            <a:off x="168275" y="960438"/>
            <a:ext cx="8869363" cy="4906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endParaRPr lang="en-US" sz="1800" b="1" dirty="0" smtClean="0"/>
          </a:p>
          <a:p>
            <a:pPr marL="0" indent="0">
              <a:buNone/>
            </a:pPr>
            <a:r>
              <a:rPr lang="en-US" sz="1800" b="1" dirty="0" smtClean="0"/>
              <a:t>Please </a:t>
            </a:r>
            <a:r>
              <a:rPr lang="en-US" sz="1800" b="1" dirty="0"/>
              <a:t>assign a </a:t>
            </a:r>
            <a:r>
              <a:rPr lang="en-US" sz="1800" b="1" u="sng" dirty="0">
                <a:solidFill>
                  <a:srgbClr val="002060"/>
                </a:solidFill>
              </a:rPr>
              <a:t>percentage likelihood </a:t>
            </a:r>
            <a:r>
              <a:rPr lang="en-US" sz="1800" b="1" dirty="0"/>
              <a:t>to </a:t>
            </a:r>
            <a:r>
              <a:rPr lang="en-US" sz="1800" b="1" dirty="0" smtClean="0"/>
              <a:t>these </a:t>
            </a:r>
            <a:r>
              <a:rPr lang="en-US" sz="1800" b="1" dirty="0" smtClean="0">
                <a:solidFill>
                  <a:srgbClr val="292929"/>
                </a:solidFill>
              </a:rPr>
              <a:t>SALES </a:t>
            </a:r>
            <a:r>
              <a:rPr lang="en-US" sz="1800" b="1" dirty="0">
                <a:solidFill>
                  <a:srgbClr val="292929"/>
                </a:solidFill>
              </a:rPr>
              <a:t>LEVEL </a:t>
            </a:r>
            <a:r>
              <a:rPr lang="en-US" sz="1800" b="1" dirty="0" smtClean="0"/>
              <a:t>changes </a:t>
            </a:r>
            <a:r>
              <a:rPr lang="en-US" sz="1800" b="1" dirty="0"/>
              <a:t>you selected </a:t>
            </a:r>
            <a:r>
              <a:rPr lang="en-US" sz="1800" b="1" dirty="0" smtClean="0"/>
              <a:t>above</a:t>
            </a:r>
            <a:r>
              <a:rPr lang="en-US" sz="1800" b="1" dirty="0"/>
              <a:t> </a:t>
            </a:r>
            <a:r>
              <a:rPr lang="en-US" sz="1800" b="1" dirty="0" smtClean="0"/>
              <a:t>(</a:t>
            </a:r>
            <a:r>
              <a:rPr lang="en-US" sz="1800" b="1" dirty="0"/>
              <a:t>v</a:t>
            </a:r>
            <a:r>
              <a:rPr lang="en-US" sz="1800" b="1" dirty="0" smtClean="0"/>
              <a:t>alues </a:t>
            </a:r>
            <a:r>
              <a:rPr lang="en-US" sz="1800" b="1" dirty="0"/>
              <a:t>should sum to 100%)</a:t>
            </a:r>
          </a:p>
          <a:p>
            <a:pPr marL="0" indent="0">
              <a:buNone/>
            </a:pPr>
            <a:r>
              <a:rPr lang="en-US" sz="1800" dirty="0"/>
              <a:t> </a:t>
            </a:r>
          </a:p>
          <a:p>
            <a:r>
              <a:rPr lang="en-US" sz="1800" u="sng" dirty="0" smtClean="0">
                <a:solidFill>
                  <a:srgbClr val="C00000"/>
                </a:solidFill>
              </a:rPr>
              <a:t>10</a:t>
            </a:r>
            <a:r>
              <a:rPr lang="en-US" sz="1800" u="sng" dirty="0" smtClean="0"/>
              <a:t>  </a:t>
            </a:r>
            <a:r>
              <a:rPr lang="en-US" sz="1800" u="sng" dirty="0"/>
              <a:t>% </a:t>
            </a:r>
            <a:r>
              <a:rPr lang="en-US" sz="1800" dirty="0"/>
              <a:t> : The approximate likelihood of realizing the </a:t>
            </a:r>
            <a:r>
              <a:rPr lang="en-US" sz="1800" dirty="0" smtClean="0"/>
              <a:t>LOWEST </a:t>
            </a:r>
            <a:r>
              <a:rPr lang="en-US" sz="1800" dirty="0"/>
              <a:t>CASE </a:t>
            </a:r>
            <a:r>
              <a:rPr lang="en-US" sz="1800" dirty="0" smtClean="0"/>
              <a:t>change</a:t>
            </a:r>
          </a:p>
          <a:p>
            <a:r>
              <a:rPr lang="en-US" sz="1800" u="sng" dirty="0" smtClean="0">
                <a:solidFill>
                  <a:srgbClr val="C00000"/>
                </a:solidFill>
              </a:rPr>
              <a:t>18</a:t>
            </a:r>
            <a:r>
              <a:rPr lang="en-US" sz="1800" u="sng" dirty="0" smtClean="0"/>
              <a:t>  </a:t>
            </a:r>
            <a:r>
              <a:rPr lang="en-US" sz="1800" u="sng" dirty="0"/>
              <a:t>% </a:t>
            </a:r>
            <a:r>
              <a:rPr lang="en-US" sz="1800" dirty="0"/>
              <a:t> : The approximate likelihood of realizing the LOW CASE </a:t>
            </a:r>
            <a:r>
              <a:rPr lang="en-US" sz="1800" dirty="0" smtClean="0"/>
              <a:t>change</a:t>
            </a:r>
          </a:p>
          <a:p>
            <a:r>
              <a:rPr lang="en-US" sz="1800" u="sng" dirty="0" smtClean="0">
                <a:solidFill>
                  <a:srgbClr val="C00000"/>
                </a:solidFill>
              </a:rPr>
              <a:t>40</a:t>
            </a:r>
            <a:r>
              <a:rPr lang="en-US" sz="1800" u="sng" dirty="0" smtClean="0"/>
              <a:t> </a:t>
            </a:r>
            <a:r>
              <a:rPr lang="en-US" sz="1800" u="sng" dirty="0"/>
              <a:t>%  </a:t>
            </a:r>
            <a:r>
              <a:rPr lang="en-US" sz="1800" dirty="0"/>
              <a:t>: The approximate likelihood of realizing the MEDIUM CASE change</a:t>
            </a:r>
          </a:p>
          <a:p>
            <a:r>
              <a:rPr lang="en-US" sz="1800" u="sng" dirty="0" smtClean="0">
                <a:solidFill>
                  <a:srgbClr val="C00000"/>
                </a:solidFill>
              </a:rPr>
              <a:t>23</a:t>
            </a:r>
            <a:r>
              <a:rPr lang="en-US" sz="1800" u="sng" dirty="0" smtClean="0"/>
              <a:t> </a:t>
            </a:r>
            <a:r>
              <a:rPr lang="en-US" sz="1800" u="sng" dirty="0"/>
              <a:t>% </a:t>
            </a:r>
            <a:r>
              <a:rPr lang="en-US" sz="1800" dirty="0"/>
              <a:t>:   The approximate likelihood of realizing the HIGH CASE </a:t>
            </a:r>
            <a:r>
              <a:rPr lang="en-US" sz="1800" dirty="0" smtClean="0"/>
              <a:t>change</a:t>
            </a:r>
          </a:p>
          <a:p>
            <a:r>
              <a:rPr lang="en-US" sz="1800" u="sng" dirty="0">
                <a:solidFill>
                  <a:srgbClr val="C00000"/>
                </a:solidFill>
              </a:rPr>
              <a:t>9</a:t>
            </a:r>
            <a:r>
              <a:rPr lang="en-US" sz="1800" u="sng" dirty="0" smtClean="0"/>
              <a:t>  </a:t>
            </a:r>
            <a:r>
              <a:rPr lang="en-US" sz="1800" u="sng" dirty="0"/>
              <a:t>% </a:t>
            </a:r>
            <a:r>
              <a:rPr lang="en-US" sz="1800" dirty="0"/>
              <a:t> : The approximate likelihood of realizing the </a:t>
            </a:r>
            <a:r>
              <a:rPr lang="en-US" sz="1800" dirty="0" smtClean="0"/>
              <a:t>HIGHEST </a:t>
            </a:r>
            <a:r>
              <a:rPr lang="en-US" sz="1800" dirty="0"/>
              <a:t>CASE change</a:t>
            </a:r>
          </a:p>
          <a:p>
            <a:endParaRPr lang="en-US" sz="1800" dirty="0" smtClean="0"/>
          </a:p>
          <a:p>
            <a:pPr marL="0" indent="0">
              <a:buNone/>
            </a:pPr>
            <a:r>
              <a:rPr lang="en-US" sz="2000" dirty="0">
                <a:solidFill>
                  <a:srgbClr val="C00000"/>
                </a:solidFill>
              </a:rPr>
              <a:t>Numbers in red are the average response from the pilot on 300 firms</a:t>
            </a:r>
          </a:p>
          <a:p>
            <a:pPr marL="0" indent="0">
              <a:buNone/>
            </a:pPr>
            <a:endParaRPr lang="en-US" dirty="0" smtClean="0"/>
          </a:p>
        </p:txBody>
      </p:sp>
      <p:sp>
        <p:nvSpPr>
          <p:cNvPr id="8" name="Title 1"/>
          <p:cNvSpPr txBox="1">
            <a:spLocks/>
          </p:cNvSpPr>
          <p:nvPr/>
        </p:nvSpPr>
        <p:spPr bwMode="auto">
          <a:xfrm>
            <a:off x="168275" y="152400"/>
            <a:ext cx="8229600" cy="1066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Arial" charset="0"/>
              </a:defRPr>
            </a:lvl2pPr>
            <a:lvl3pPr algn="l" rtl="0" eaLnBrk="0" fontAlgn="base" hangingPunct="0">
              <a:spcBef>
                <a:spcPct val="0"/>
              </a:spcBef>
              <a:spcAft>
                <a:spcPct val="0"/>
              </a:spcAft>
              <a:defRPr sz="2800" b="1">
                <a:solidFill>
                  <a:schemeClr val="tx2"/>
                </a:solidFill>
                <a:latin typeface="Arial" charset="0"/>
              </a:defRPr>
            </a:lvl3pPr>
            <a:lvl4pPr algn="l" rtl="0" eaLnBrk="0" fontAlgn="base" hangingPunct="0">
              <a:spcBef>
                <a:spcPct val="0"/>
              </a:spcBef>
              <a:spcAft>
                <a:spcPct val="0"/>
              </a:spcAft>
              <a:defRPr sz="2800" b="1">
                <a:solidFill>
                  <a:schemeClr val="tx2"/>
                </a:solidFill>
                <a:latin typeface="Arial" charset="0"/>
              </a:defRPr>
            </a:lvl4pPr>
            <a:lvl5pPr algn="l" rtl="0" eaLnBrk="0" fontAlgn="base" hangingPunct="0">
              <a:spcBef>
                <a:spcPct val="0"/>
              </a:spcBef>
              <a:spcAft>
                <a:spcPct val="0"/>
              </a:spcAft>
              <a:defRPr sz="2800" b="1">
                <a:solidFill>
                  <a:schemeClr val="tx2"/>
                </a:solidFill>
                <a:latin typeface="Arial" charset="0"/>
              </a:defRPr>
            </a:lvl5pPr>
            <a:lvl6pPr marL="457200" algn="l" rtl="0" fontAlgn="base">
              <a:spcBef>
                <a:spcPct val="0"/>
              </a:spcBef>
              <a:spcAft>
                <a:spcPct val="0"/>
              </a:spcAft>
              <a:defRPr sz="2800" b="1">
                <a:solidFill>
                  <a:schemeClr val="tx2"/>
                </a:solidFill>
                <a:latin typeface="Arial" charset="0"/>
              </a:defRPr>
            </a:lvl6pPr>
            <a:lvl7pPr marL="914400" algn="l" rtl="0" fontAlgn="base">
              <a:spcBef>
                <a:spcPct val="0"/>
              </a:spcBef>
              <a:spcAft>
                <a:spcPct val="0"/>
              </a:spcAft>
              <a:defRPr sz="2800" b="1">
                <a:solidFill>
                  <a:schemeClr val="tx2"/>
                </a:solidFill>
                <a:latin typeface="Arial" charset="0"/>
              </a:defRPr>
            </a:lvl7pPr>
            <a:lvl8pPr marL="1371600" algn="l" rtl="0" fontAlgn="base">
              <a:spcBef>
                <a:spcPct val="0"/>
              </a:spcBef>
              <a:spcAft>
                <a:spcPct val="0"/>
              </a:spcAft>
              <a:defRPr sz="2800" b="1">
                <a:solidFill>
                  <a:schemeClr val="tx2"/>
                </a:solidFill>
                <a:latin typeface="Arial" charset="0"/>
              </a:defRPr>
            </a:lvl8pPr>
            <a:lvl9pPr marL="1828800" algn="l" rtl="0" fontAlgn="base">
              <a:spcBef>
                <a:spcPct val="0"/>
              </a:spcBef>
              <a:spcAft>
                <a:spcPct val="0"/>
              </a:spcAft>
              <a:defRPr sz="2800" b="1">
                <a:solidFill>
                  <a:schemeClr val="tx2"/>
                </a:solidFill>
                <a:latin typeface="Arial" charset="0"/>
              </a:defRPr>
            </a:lvl9pPr>
          </a:lstStyle>
          <a:p>
            <a:r>
              <a:rPr lang="en-US" kern="0" dirty="0" smtClean="0"/>
              <a:t>One thing I am working on is firm-level surveys</a:t>
            </a:r>
          </a:p>
        </p:txBody>
      </p:sp>
    </p:spTree>
    <p:extLst>
      <p:ext uri="{BB962C8B-B14F-4D97-AF65-F5344CB8AC3E}">
        <p14:creationId xmlns:p14="http://schemas.microsoft.com/office/powerpoint/2010/main" val="212397274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822" t="15697" r="15678" b="4857"/>
          <a:stretch/>
        </p:blipFill>
        <p:spPr bwMode="auto">
          <a:xfrm>
            <a:off x="-185058" y="914400"/>
            <a:ext cx="9296561" cy="589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a:spLocks noGrp="1"/>
          </p:cNvSpPr>
          <p:nvPr>
            <p:ph type="title"/>
          </p:nvPr>
        </p:nvSpPr>
        <p:spPr bwMode="auto">
          <a:xfrm>
            <a:off x="168275" y="76198"/>
            <a:ext cx="8905324"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smtClean="0"/>
              <a:t>Piloting results look good from testing on a monthly survey on 300 firms: </a:t>
            </a:r>
            <a:r>
              <a:rPr lang="en-US" u="sng" dirty="0" smtClean="0"/>
              <a:t>probabilities</a:t>
            </a:r>
          </a:p>
        </p:txBody>
      </p:sp>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678" t="12476" r="58643" b="65619"/>
          <a:stretch/>
        </p:blipFill>
        <p:spPr bwMode="auto">
          <a:xfrm>
            <a:off x="7950199" y="5972717"/>
            <a:ext cx="1123399" cy="669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875130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l="31850" t="2854" r="32150"/>
          <a:stretch/>
        </p:blipFill>
        <p:spPr bwMode="auto">
          <a:xfrm>
            <a:off x="2310956" y="2325241"/>
            <a:ext cx="2860694" cy="434225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31700" t="2267" r="32600"/>
          <a:stretch/>
        </p:blipFill>
        <p:spPr bwMode="auto">
          <a:xfrm>
            <a:off x="1687367" y="1946195"/>
            <a:ext cx="2780335" cy="428148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9"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31100" t="2854" r="32900" b="2533"/>
          <a:stretch/>
        </p:blipFill>
        <p:spPr bwMode="auto">
          <a:xfrm>
            <a:off x="960389" y="1565196"/>
            <a:ext cx="2836617" cy="419342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Rectangle 1"/>
          <p:cNvSpPr>
            <a:spLocks noChangeArrowheads="1"/>
          </p:cNvSpPr>
          <p:nvPr/>
        </p:nvSpPr>
        <p:spPr bwMode="auto">
          <a:xfrm>
            <a:off x="288925" y="119063"/>
            <a:ext cx="87280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b="1" dirty="0" smtClean="0"/>
              <a:t>Further reading JEP survey and draft JEL survey (with Fernandez-Villaverde and Schneider)</a:t>
            </a:r>
            <a:endParaRPr lang="en-US" sz="2800" b="1" dirty="0"/>
          </a:p>
        </p:txBody>
      </p:sp>
      <p:pic>
        <p:nvPicPr>
          <p:cNvPr id="102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32107" r="31357"/>
          <a:stretch/>
        </p:blipFill>
        <p:spPr bwMode="auto">
          <a:xfrm>
            <a:off x="584229" y="1242616"/>
            <a:ext cx="2692907" cy="4145972"/>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6"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31374" t="3777" r="30750" b="5778"/>
          <a:stretch/>
        </p:blipFill>
        <p:spPr bwMode="auto">
          <a:xfrm>
            <a:off x="5715000" y="1320994"/>
            <a:ext cx="2969858" cy="398921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9323054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p:cNvSpPr>
            <a:spLocks noChangeArrowheads="1"/>
          </p:cNvSpPr>
          <p:nvPr/>
        </p:nvSpPr>
        <p:spPr bwMode="auto">
          <a:xfrm>
            <a:off x="346074" y="377825"/>
            <a:ext cx="8493125" cy="227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3600" b="1" dirty="0" smtClean="0"/>
              <a:t>Time-varying uncertainty in macro</a:t>
            </a:r>
            <a:r>
              <a:rPr lang="en-US" sz="3600" b="1" dirty="0"/>
              <a:t/>
            </a:r>
            <a:br>
              <a:rPr lang="en-US" sz="3600" b="1" dirty="0"/>
            </a:br>
            <a:r>
              <a:rPr lang="en-US" sz="3400" b="1" dirty="0"/>
              <a:t/>
            </a:r>
            <a:br>
              <a:rPr lang="en-US" sz="3400" b="1" dirty="0"/>
            </a:br>
            <a:r>
              <a:rPr lang="en-US" sz="2400" b="1" dirty="0"/>
              <a:t>Nick Bloom (Stanford &amp; NBER)</a:t>
            </a:r>
          </a:p>
          <a:p>
            <a:endParaRPr lang="en-US" sz="2400" b="1" dirty="0"/>
          </a:p>
          <a:p>
            <a:r>
              <a:rPr lang="en-US" sz="2400" b="1" dirty="0" smtClean="0"/>
              <a:t>SED, June 26</a:t>
            </a:r>
            <a:r>
              <a:rPr lang="en-US" sz="2400" b="1" baseline="30000" dirty="0" smtClean="0"/>
              <a:t>th</a:t>
            </a:r>
            <a:r>
              <a:rPr lang="en-US" sz="2400" b="1" dirty="0" smtClean="0"/>
              <a:t> 2014</a:t>
            </a:r>
            <a:endParaRPr lang="en-US" sz="2400" b="1" dirty="0"/>
          </a:p>
        </p:txBody>
      </p:sp>
      <p:pic>
        <p:nvPicPr>
          <p:cNvPr id="3075" name="Picture 10" descr="stanford-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5275" y="4435475"/>
            <a:ext cx="2193925"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http://images.wjla.com/sports/us_world_cup_soccer_team_ap_6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074" y="2791856"/>
            <a:ext cx="5619750"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61830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1"/>
          <p:cNvSpPr>
            <a:spLocks noGrp="1"/>
          </p:cNvSpPr>
          <p:nvPr>
            <p:ph idx="1"/>
          </p:nvPr>
        </p:nvSpPr>
        <p:spPr bwMode="auto">
          <a:xfrm>
            <a:off x="457200" y="1371600"/>
            <a:ext cx="85598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In completely linear systems no role for uncertainty, </a:t>
            </a:r>
          </a:p>
          <a:p>
            <a:pPr lvl="1"/>
            <a:r>
              <a:rPr lang="en-US" dirty="0" smtClean="0"/>
              <a:t>e.g. for U(C)=</a:t>
            </a:r>
            <a:r>
              <a:rPr lang="en-US" dirty="0" err="1" smtClean="0"/>
              <a:t>a+bC</a:t>
            </a:r>
            <a:r>
              <a:rPr lang="en-US" dirty="0" smtClean="0"/>
              <a:t> can simply use expected value of C</a:t>
            </a:r>
          </a:p>
          <a:p>
            <a:pPr marL="0" indent="0">
              <a:buNone/>
            </a:pPr>
            <a:endParaRPr lang="en-US" dirty="0" smtClean="0"/>
          </a:p>
          <a:p>
            <a:r>
              <a:rPr lang="en-US" dirty="0" smtClean="0"/>
              <a:t>Likewise in log-linearized models can again just use certainty equivalence (e.g. Kydland &amp; Prescott, 1982)</a:t>
            </a:r>
          </a:p>
          <a:p>
            <a:pPr lvl="1"/>
            <a:r>
              <a:rPr lang="en-US" dirty="0" smtClean="0"/>
              <a:t>Hence, in much of the early (pre-2000s) business-cycle literature uncertainty played little role</a:t>
            </a:r>
          </a:p>
        </p:txBody>
      </p:sp>
      <p:sp>
        <p:nvSpPr>
          <p:cNvPr id="46083" name="Tit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p>
            <a:r>
              <a:rPr lang="en-US" dirty="0" smtClean="0"/>
              <a:t>Uncertainty needs curvature to matter</a:t>
            </a:r>
          </a:p>
        </p:txBody>
      </p:sp>
    </p:spTree>
    <p:extLst>
      <p:ext uri="{BB962C8B-B14F-4D97-AF65-F5344CB8AC3E}">
        <p14:creationId xmlns:p14="http://schemas.microsoft.com/office/powerpoint/2010/main" val="104264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08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2"/>
          <p:cNvSpPr>
            <a:spLocks noGrp="1"/>
          </p:cNvSpPr>
          <p:nvPr>
            <p:ph type="title"/>
          </p:nvPr>
        </p:nvSpPr>
        <p:spPr bwMode="auto">
          <a:xfrm>
            <a:off x="457200" y="233363"/>
            <a:ext cx="8686800" cy="71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p>
            <a:r>
              <a:rPr lang="en-US" dirty="0" smtClean="0"/>
              <a:t>Wide range of potential sources of curvature, which </a:t>
            </a:r>
            <a:r>
              <a:rPr lang="en-US" dirty="0" smtClean="0"/>
              <a:t>are als</a:t>
            </a:r>
            <a:r>
              <a:rPr lang="en-US" dirty="0" smtClean="0"/>
              <a:t>o theoretically ambiguous in sign</a:t>
            </a:r>
            <a:endParaRPr lang="en-US" dirty="0" smtClean="0"/>
          </a:p>
        </p:txBody>
      </p:sp>
      <p:sp>
        <p:nvSpPr>
          <p:cNvPr id="47107" name="Text Box 3"/>
          <p:cNvSpPr txBox="1">
            <a:spLocks noChangeArrowheads="1"/>
          </p:cNvSpPr>
          <p:nvPr/>
        </p:nvSpPr>
        <p:spPr bwMode="auto">
          <a:xfrm>
            <a:off x="484188" y="1308100"/>
            <a:ext cx="8156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2400" b="1" dirty="0"/>
          </a:p>
          <a:p>
            <a:pPr eaLnBrk="1" hangingPunct="1"/>
            <a:r>
              <a:rPr lang="en-US" sz="2400" u="sng" dirty="0" smtClean="0"/>
              <a:t>Negative Uncertainty Effects</a:t>
            </a:r>
            <a:endParaRPr lang="en-US" sz="2400" u="sng" dirty="0"/>
          </a:p>
          <a:p>
            <a:pPr eaLnBrk="1" hangingPunct="1"/>
            <a:r>
              <a:rPr lang="en-US" sz="2400" dirty="0"/>
              <a:t>	- Adjustment costs (real options) </a:t>
            </a:r>
          </a:p>
          <a:p>
            <a:pPr eaLnBrk="1" hangingPunct="1"/>
            <a:r>
              <a:rPr lang="en-US" sz="2400" dirty="0"/>
              <a:t>	- Utility functions (risk-aversion)</a:t>
            </a:r>
          </a:p>
          <a:p>
            <a:pPr eaLnBrk="1" hangingPunct="1"/>
            <a:r>
              <a:rPr lang="en-US" sz="2400" dirty="0"/>
              <a:t>	- Financial </a:t>
            </a:r>
            <a:r>
              <a:rPr lang="en-US" sz="2400" dirty="0" smtClean="0"/>
              <a:t>frictions (lump-sum costs)</a:t>
            </a:r>
            <a:endParaRPr lang="en-US" sz="2400" dirty="0"/>
          </a:p>
          <a:p>
            <a:pPr eaLnBrk="1" hangingPunct="1"/>
            <a:r>
              <a:rPr lang="en-US" sz="2400" dirty="0"/>
              <a:t>	</a:t>
            </a:r>
            <a:r>
              <a:rPr lang="en-US" sz="2400" dirty="0" smtClean="0"/>
              <a:t>- Ambiguity (pessimism)</a:t>
            </a:r>
            <a:endParaRPr lang="en-US" sz="2400" dirty="0"/>
          </a:p>
          <a:p>
            <a:pPr eaLnBrk="1" hangingPunct="1"/>
            <a:endParaRPr lang="en-US" sz="2400" dirty="0"/>
          </a:p>
          <a:p>
            <a:pPr eaLnBrk="1" hangingPunct="1"/>
            <a:r>
              <a:rPr lang="en-US" sz="2400" b="1" dirty="0"/>
              <a:t> </a:t>
            </a:r>
          </a:p>
          <a:p>
            <a:pPr eaLnBrk="1" hangingPunct="1"/>
            <a:r>
              <a:rPr lang="en-US" sz="2400" u="sng" dirty="0" smtClean="0"/>
              <a:t>Positive Uncertainty Effects</a:t>
            </a:r>
          </a:p>
          <a:p>
            <a:pPr eaLnBrk="1" hangingPunct="1"/>
            <a:r>
              <a:rPr lang="en-US" sz="2400" dirty="0" smtClean="0"/>
              <a:t>	- Production functions (Oi-Hartman-Abel effects)</a:t>
            </a:r>
          </a:p>
          <a:p>
            <a:pPr eaLnBrk="1" hangingPunct="1"/>
            <a:r>
              <a:rPr lang="en-US" sz="2400" dirty="0"/>
              <a:t>	</a:t>
            </a:r>
            <a:r>
              <a:rPr lang="en-US" sz="2400" dirty="0" smtClean="0"/>
              <a:t>- Bankruptcy (Growth options)</a:t>
            </a:r>
            <a:endParaRPr lang="en-US" sz="2400" dirty="0"/>
          </a:p>
        </p:txBody>
      </p:sp>
    </p:spTree>
    <p:extLst>
      <p:ext uri="{BB962C8B-B14F-4D97-AF65-F5344CB8AC3E}">
        <p14:creationId xmlns:p14="http://schemas.microsoft.com/office/powerpoint/2010/main" val="3957319672"/>
      </p:ext>
    </p:extLst>
  </p:cSld>
  <p:clrMapOvr>
    <a:masterClrMapping/>
  </p:clrMapOvr>
  <p:timing>
    <p:tnLst>
      <p:par>
        <p:cTn id="1" dur="indefinite" restart="never" nodeType="tmRoot"/>
      </p:par>
    </p:tnLst>
  </p:timing>
</p:sld>
</file>

<file path=ppt/theme/theme1.xml><?xml version="1.0" encoding="utf-8"?>
<a:theme xmlns:a="http://schemas.openxmlformats.org/drawingml/2006/main" name="4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12799</TotalTime>
  <Words>3550</Words>
  <Application>Microsoft Office PowerPoint</Application>
  <PresentationFormat>On-screen Show (4:3)</PresentationFormat>
  <Paragraphs>710</Paragraphs>
  <Slides>73</Slides>
  <Notes>12</Notes>
  <HiddenSlides>0</HiddenSlides>
  <MMClips>0</MMClips>
  <ScaleCrop>false</ScaleCrop>
  <HeadingPairs>
    <vt:vector size="4" baseType="variant">
      <vt:variant>
        <vt:lpstr>Theme</vt:lpstr>
      </vt:variant>
      <vt:variant>
        <vt:i4>2</vt:i4>
      </vt:variant>
      <vt:variant>
        <vt:lpstr>Slide Titles</vt:lpstr>
      </vt:variant>
      <vt:variant>
        <vt:i4>73</vt:i4>
      </vt:variant>
    </vt:vector>
  </HeadingPairs>
  <TitlesOfParts>
    <vt:vector size="75" baseType="lpstr">
      <vt:lpstr>4_blank</vt:lpstr>
      <vt:lpstr>Blank</vt:lpstr>
      <vt:lpstr>PowerPoint Presentation</vt:lpstr>
      <vt:lpstr>Resurgence of uncertainty research since 2008</vt:lpstr>
      <vt:lpstr>Uncertainty has also been in the media a lot</vt:lpstr>
      <vt:lpstr>PowerPoint Presentation</vt:lpstr>
      <vt:lpstr>PowerPoint Presentation</vt:lpstr>
      <vt:lpstr>Today I will discuss four areas briefly</vt:lpstr>
      <vt:lpstr>PowerPoint Presentation</vt:lpstr>
      <vt:lpstr>Uncertainty needs curvature to matter</vt:lpstr>
      <vt:lpstr>Wide range of potential sources of curvature, which are also theoretically ambiguous in sign</vt:lpstr>
      <vt:lpstr>Wide range of potential sources of curvature, which are also theoretically ambiguous in sign</vt:lpstr>
      <vt:lpstr>Real options literature emphasizes that many investment and hiring decisions are irreversible</vt:lpstr>
      <vt:lpstr>Summarize “Really uncertain business cycles” (Bloom, Floetotto, Jaimovich, Saporta &amp; Terry, 2014)</vt:lpstr>
      <vt:lpstr>Capital and labor adjustment costs</vt:lpstr>
      <vt:lpstr>For both investment and hiring this leads to Ss models with investment/disinvestment thresholds</vt:lpstr>
      <vt:lpstr>Increased uncertainty makes the SS thresholds move outwards</vt:lpstr>
      <vt:lpstr>This leads net investment to fall, because investment drops more than disinvestment</vt:lpstr>
      <vt:lpstr>This leads to the:</vt:lpstr>
      <vt:lpstr>Higher uncertainty also reduces responsiveness to stimulus (like prices, taxes and interest rates)</vt:lpstr>
      <vt:lpstr>This leads to the :</vt:lpstr>
      <vt:lpstr>PowerPoint Presentation</vt:lpstr>
      <vt:lpstr>PowerPoint Presentation</vt:lpstr>
      <vt:lpstr>PowerPoint Presentation</vt:lpstr>
      <vt:lpstr>How general are these results? Real option effects only arise under certain conditions</vt:lpstr>
      <vt:lpstr>PowerPoint Presentation</vt:lpstr>
      <vt:lpstr>“Uncertainty” literature often rolls uncertainty &amp; risk together, but theoretically they are distinct</vt:lpstr>
      <vt:lpstr>There are a number of proxies for uncertainty, that yield four stylized facts </vt:lpstr>
      <vt:lpstr>PowerPoint Presentation</vt:lpstr>
      <vt:lpstr>PowerPoint Presentation</vt:lpstr>
      <vt:lpstr>PowerPoint Presentation</vt:lpstr>
      <vt:lpstr>Interestingly, volatility now at very low levels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economy is ‘fractal’ -  micro uncertainty seems to rise at every level in recessions</vt:lpstr>
      <vt:lpstr>Industry growth dispersion (by month)</vt:lpstr>
      <vt:lpstr>Firm growth dispersion (by quarter)</vt:lpstr>
      <vt:lpstr>PowerPoint Presentation</vt:lpstr>
      <vt:lpstr>PowerPoint Presentation</vt:lpstr>
      <vt:lpstr>PowerPoint Presentation</vt:lpstr>
      <vt:lpstr>Higher moments harder to measure - need yet larger samples - but these suggest little cyclical behavior</vt:lpstr>
      <vt:lpstr>PowerPoint Presentation</vt:lpstr>
      <vt:lpstr>Earlier literature suggested income growth had a similar counter-cyclical second moment</vt:lpstr>
      <vt:lpstr>PowerPoint Presentation</vt:lpstr>
      <vt:lpstr>PowerPoint Presentation</vt:lpstr>
      <vt:lpstr>PowerPoint Presentation</vt:lpstr>
      <vt:lpstr>Developing countries about 50% more volatile GDP</vt:lpstr>
      <vt:lpstr>PowerPoint Presentation</vt:lpstr>
      <vt:lpstr>Question is what causes what?</vt:lpstr>
      <vt:lpstr>Good reasons to worry about reverse causality, e.g.</vt:lpstr>
      <vt:lpstr>So what does the data say on causality?   It’s not conclusive - it suggests some causal impact of uncertainty, but the results are not “robust”</vt:lpstr>
      <vt:lpstr>Micro papers on firms typically find negative association but struggle with causality, e.g.</vt:lpstr>
      <vt:lpstr>Macro papers mostly pretty similar, e.g.</vt:lpstr>
      <vt:lpstr>One approach is to use exogenous shocks (Bloom, 2009) and try to control for 1st moment effects</vt:lpstr>
      <vt:lpstr>Another is to use micro-variation in terms of exposure to drivers of uncertainty </vt:lpstr>
      <vt:lpstr>In summary the literature is suggestive of a negative impact of uncertainty, but is not definitive</vt:lpstr>
      <vt:lpstr>My view is uncertainty is both a cause and effect</vt:lpstr>
      <vt:lpstr>PowerPoint Presentation</vt:lpstr>
      <vt:lpstr>Wide range of open questions</vt:lpstr>
      <vt:lpstr>Wide range of open questions</vt:lpstr>
      <vt:lpstr>One thing I am working on is firm-level surveys</vt:lpstr>
      <vt:lpstr>Piloting results look good from testing on a monthly survey on 300 firms: change in sales</vt:lpstr>
      <vt:lpstr>PowerPoint Presentation</vt:lpstr>
      <vt:lpstr>Piloting results look good from testing on a monthly survey on 300 firms: probabilities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Patents: Pros &amp; cons for innovation and efficiency  Nick Bloom (Stanford &amp; NBER)</dc:title>
  <dc:creator>nick bloom</dc:creator>
  <cp:lastModifiedBy>Nick Bloom</cp:lastModifiedBy>
  <cp:revision>1130</cp:revision>
  <dcterms:created xsi:type="dcterms:W3CDTF">2010-08-18T10:44:00Z</dcterms:created>
  <dcterms:modified xsi:type="dcterms:W3CDTF">2014-06-26T20:05:54Z</dcterms:modified>
</cp:coreProperties>
</file>